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7" r:id="rId8"/>
    <p:sldId id="262" r:id="rId9"/>
    <p:sldId id="263" r:id="rId10"/>
    <p:sldId id="264" r:id="rId11"/>
    <p:sldId id="265" r:id="rId12"/>
    <p:sldId id="266" r:id="rId13"/>
    <p:sldId id="278" r:id="rId14"/>
    <p:sldId id="267" r:id="rId15"/>
    <p:sldId id="268" r:id="rId16"/>
    <p:sldId id="269" r:id="rId17"/>
    <p:sldId id="270" r:id="rId18"/>
    <p:sldId id="271" r:id="rId19"/>
    <p:sldId id="272" r:id="rId20"/>
    <p:sldId id="287" r:id="rId21"/>
    <p:sldId id="279" r:id="rId22"/>
    <p:sldId id="273" r:id="rId23"/>
    <p:sldId id="274" r:id="rId24"/>
    <p:sldId id="275" r:id="rId25"/>
    <p:sldId id="276" r:id="rId26"/>
    <p:sldId id="280" r:id="rId27"/>
    <p:sldId id="281" r:id="rId28"/>
    <p:sldId id="288" r:id="rId29"/>
    <p:sldId id="282" r:id="rId30"/>
    <p:sldId id="283" r:id="rId31"/>
    <p:sldId id="284" r:id="rId32"/>
    <p:sldId id="285" r:id="rId33"/>
    <p:sldId id="28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16" d="100"/>
          <a:sy n="116" d="100"/>
        </p:scale>
        <p:origin x="108"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1C606-EF95-860A-29EA-1E778F64A6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7C5483F-86F7-F826-9BB6-44CB309E84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B129C36-E8DA-196F-E5C7-0EE712DD1754}"/>
              </a:ext>
            </a:extLst>
          </p:cNvPr>
          <p:cNvSpPr>
            <a:spLocks noGrp="1"/>
          </p:cNvSpPr>
          <p:nvPr>
            <p:ph type="dt" sz="half" idx="10"/>
          </p:nvPr>
        </p:nvSpPr>
        <p:spPr/>
        <p:txBody>
          <a:bodyPr/>
          <a:lstStyle/>
          <a:p>
            <a:fld id="{3CF467C5-15A3-4D78-9D11-9864D87B8795}" type="datetimeFigureOut">
              <a:rPr lang="en-AU" smtClean="0"/>
              <a:t>23/02/2024</a:t>
            </a:fld>
            <a:endParaRPr lang="en-AU"/>
          </a:p>
        </p:txBody>
      </p:sp>
      <p:sp>
        <p:nvSpPr>
          <p:cNvPr id="5" name="Footer Placeholder 4">
            <a:extLst>
              <a:ext uri="{FF2B5EF4-FFF2-40B4-BE49-F238E27FC236}">
                <a16:creationId xmlns:a16="http://schemas.microsoft.com/office/drawing/2014/main" id="{2F6AD6F2-D303-0C8A-15B8-A1274236FF9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AC20E4F-CF27-7381-649B-57208D44A745}"/>
              </a:ext>
            </a:extLst>
          </p:cNvPr>
          <p:cNvSpPr>
            <a:spLocks noGrp="1"/>
          </p:cNvSpPr>
          <p:nvPr>
            <p:ph type="sldNum" sz="quarter" idx="12"/>
          </p:nvPr>
        </p:nvSpPr>
        <p:spPr/>
        <p:txBody>
          <a:bodyPr/>
          <a:lstStyle/>
          <a:p>
            <a:fld id="{59F1D242-775D-45BD-9F97-C11914045746}" type="slidenum">
              <a:rPr lang="en-AU" smtClean="0"/>
              <a:t>‹#›</a:t>
            </a:fld>
            <a:endParaRPr lang="en-AU"/>
          </a:p>
        </p:txBody>
      </p:sp>
    </p:spTree>
    <p:extLst>
      <p:ext uri="{BB962C8B-B14F-4D97-AF65-F5344CB8AC3E}">
        <p14:creationId xmlns:p14="http://schemas.microsoft.com/office/powerpoint/2010/main" val="1465549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33580-83CA-D745-00E8-22B2B022BB0F}"/>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B211EA1-1D64-E886-7BCB-8E7EADDFF8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E2F110D-9438-FEDB-6544-198E96CB913E}"/>
              </a:ext>
            </a:extLst>
          </p:cNvPr>
          <p:cNvSpPr>
            <a:spLocks noGrp="1"/>
          </p:cNvSpPr>
          <p:nvPr>
            <p:ph type="dt" sz="half" idx="10"/>
          </p:nvPr>
        </p:nvSpPr>
        <p:spPr/>
        <p:txBody>
          <a:bodyPr/>
          <a:lstStyle/>
          <a:p>
            <a:fld id="{3CF467C5-15A3-4D78-9D11-9864D87B8795}" type="datetimeFigureOut">
              <a:rPr lang="en-AU" smtClean="0"/>
              <a:t>23/02/2024</a:t>
            </a:fld>
            <a:endParaRPr lang="en-AU"/>
          </a:p>
        </p:txBody>
      </p:sp>
      <p:sp>
        <p:nvSpPr>
          <p:cNvPr id="5" name="Footer Placeholder 4">
            <a:extLst>
              <a:ext uri="{FF2B5EF4-FFF2-40B4-BE49-F238E27FC236}">
                <a16:creationId xmlns:a16="http://schemas.microsoft.com/office/drawing/2014/main" id="{FDF72DD5-4BEC-9DA5-EA25-58A4954ECA1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5BC0EAF-74ED-E520-88CF-A8C27307AFD5}"/>
              </a:ext>
            </a:extLst>
          </p:cNvPr>
          <p:cNvSpPr>
            <a:spLocks noGrp="1"/>
          </p:cNvSpPr>
          <p:nvPr>
            <p:ph type="sldNum" sz="quarter" idx="12"/>
          </p:nvPr>
        </p:nvSpPr>
        <p:spPr/>
        <p:txBody>
          <a:bodyPr/>
          <a:lstStyle/>
          <a:p>
            <a:fld id="{59F1D242-775D-45BD-9F97-C11914045746}" type="slidenum">
              <a:rPr lang="en-AU" smtClean="0"/>
              <a:t>‹#›</a:t>
            </a:fld>
            <a:endParaRPr lang="en-AU"/>
          </a:p>
        </p:txBody>
      </p:sp>
    </p:spTree>
    <p:extLst>
      <p:ext uri="{BB962C8B-B14F-4D97-AF65-F5344CB8AC3E}">
        <p14:creationId xmlns:p14="http://schemas.microsoft.com/office/powerpoint/2010/main" val="366170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C62F93-222C-105A-568B-A6984B69BE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6D3BCA8-6A3D-BBB7-A9E8-718415A4F4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097A5E6-0105-3C16-3DC6-96270F36BD79}"/>
              </a:ext>
            </a:extLst>
          </p:cNvPr>
          <p:cNvSpPr>
            <a:spLocks noGrp="1"/>
          </p:cNvSpPr>
          <p:nvPr>
            <p:ph type="dt" sz="half" idx="10"/>
          </p:nvPr>
        </p:nvSpPr>
        <p:spPr/>
        <p:txBody>
          <a:bodyPr/>
          <a:lstStyle/>
          <a:p>
            <a:fld id="{3CF467C5-15A3-4D78-9D11-9864D87B8795}" type="datetimeFigureOut">
              <a:rPr lang="en-AU" smtClean="0"/>
              <a:t>23/02/2024</a:t>
            </a:fld>
            <a:endParaRPr lang="en-AU"/>
          </a:p>
        </p:txBody>
      </p:sp>
      <p:sp>
        <p:nvSpPr>
          <p:cNvPr id="5" name="Footer Placeholder 4">
            <a:extLst>
              <a:ext uri="{FF2B5EF4-FFF2-40B4-BE49-F238E27FC236}">
                <a16:creationId xmlns:a16="http://schemas.microsoft.com/office/drawing/2014/main" id="{9F41B91B-DAA8-B58E-AA0A-1E4C2F4A49B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572D41C-9834-B11E-23B7-51E1DB52B74F}"/>
              </a:ext>
            </a:extLst>
          </p:cNvPr>
          <p:cNvSpPr>
            <a:spLocks noGrp="1"/>
          </p:cNvSpPr>
          <p:nvPr>
            <p:ph type="sldNum" sz="quarter" idx="12"/>
          </p:nvPr>
        </p:nvSpPr>
        <p:spPr/>
        <p:txBody>
          <a:bodyPr/>
          <a:lstStyle/>
          <a:p>
            <a:fld id="{59F1D242-775D-45BD-9F97-C11914045746}" type="slidenum">
              <a:rPr lang="en-AU" smtClean="0"/>
              <a:t>‹#›</a:t>
            </a:fld>
            <a:endParaRPr lang="en-AU"/>
          </a:p>
        </p:txBody>
      </p:sp>
    </p:spTree>
    <p:extLst>
      <p:ext uri="{BB962C8B-B14F-4D97-AF65-F5344CB8AC3E}">
        <p14:creationId xmlns:p14="http://schemas.microsoft.com/office/powerpoint/2010/main" val="12758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F5171-7314-7B20-5292-EE31EDD5720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1D4EF27-D528-F48C-4354-E60D7ACC69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CE143F8-C399-160C-D17C-0604FC335051}"/>
              </a:ext>
            </a:extLst>
          </p:cNvPr>
          <p:cNvSpPr>
            <a:spLocks noGrp="1"/>
          </p:cNvSpPr>
          <p:nvPr>
            <p:ph type="dt" sz="half" idx="10"/>
          </p:nvPr>
        </p:nvSpPr>
        <p:spPr/>
        <p:txBody>
          <a:bodyPr/>
          <a:lstStyle/>
          <a:p>
            <a:fld id="{3CF467C5-15A3-4D78-9D11-9864D87B8795}" type="datetimeFigureOut">
              <a:rPr lang="en-AU" smtClean="0"/>
              <a:t>23/02/2024</a:t>
            </a:fld>
            <a:endParaRPr lang="en-AU"/>
          </a:p>
        </p:txBody>
      </p:sp>
      <p:sp>
        <p:nvSpPr>
          <p:cNvPr id="5" name="Footer Placeholder 4">
            <a:extLst>
              <a:ext uri="{FF2B5EF4-FFF2-40B4-BE49-F238E27FC236}">
                <a16:creationId xmlns:a16="http://schemas.microsoft.com/office/drawing/2014/main" id="{D70A2A75-C21F-F2F7-7097-F3215EA738B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B3CDA51-3A06-D2E7-67BA-8A0350CBD577}"/>
              </a:ext>
            </a:extLst>
          </p:cNvPr>
          <p:cNvSpPr>
            <a:spLocks noGrp="1"/>
          </p:cNvSpPr>
          <p:nvPr>
            <p:ph type="sldNum" sz="quarter" idx="12"/>
          </p:nvPr>
        </p:nvSpPr>
        <p:spPr/>
        <p:txBody>
          <a:bodyPr/>
          <a:lstStyle/>
          <a:p>
            <a:fld id="{59F1D242-775D-45BD-9F97-C11914045746}" type="slidenum">
              <a:rPr lang="en-AU" smtClean="0"/>
              <a:t>‹#›</a:t>
            </a:fld>
            <a:endParaRPr lang="en-AU"/>
          </a:p>
        </p:txBody>
      </p:sp>
    </p:spTree>
    <p:extLst>
      <p:ext uri="{BB962C8B-B14F-4D97-AF65-F5344CB8AC3E}">
        <p14:creationId xmlns:p14="http://schemas.microsoft.com/office/powerpoint/2010/main" val="2093155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A858E-F2CD-7961-7A1D-8CA351B8B7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48459D75-3104-AA65-94B3-54A9223C0A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38C016-2A4C-EB78-98F9-BFA311A34E2C}"/>
              </a:ext>
            </a:extLst>
          </p:cNvPr>
          <p:cNvSpPr>
            <a:spLocks noGrp="1"/>
          </p:cNvSpPr>
          <p:nvPr>
            <p:ph type="dt" sz="half" idx="10"/>
          </p:nvPr>
        </p:nvSpPr>
        <p:spPr/>
        <p:txBody>
          <a:bodyPr/>
          <a:lstStyle/>
          <a:p>
            <a:fld id="{3CF467C5-15A3-4D78-9D11-9864D87B8795}" type="datetimeFigureOut">
              <a:rPr lang="en-AU" smtClean="0"/>
              <a:t>23/02/2024</a:t>
            </a:fld>
            <a:endParaRPr lang="en-AU"/>
          </a:p>
        </p:txBody>
      </p:sp>
      <p:sp>
        <p:nvSpPr>
          <p:cNvPr id="5" name="Footer Placeholder 4">
            <a:extLst>
              <a:ext uri="{FF2B5EF4-FFF2-40B4-BE49-F238E27FC236}">
                <a16:creationId xmlns:a16="http://schemas.microsoft.com/office/drawing/2014/main" id="{B9C4A23D-454D-FF30-E324-C305F91082E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48F379C-6326-A4A5-8B1F-2CF443FA8033}"/>
              </a:ext>
            </a:extLst>
          </p:cNvPr>
          <p:cNvSpPr>
            <a:spLocks noGrp="1"/>
          </p:cNvSpPr>
          <p:nvPr>
            <p:ph type="sldNum" sz="quarter" idx="12"/>
          </p:nvPr>
        </p:nvSpPr>
        <p:spPr/>
        <p:txBody>
          <a:bodyPr/>
          <a:lstStyle/>
          <a:p>
            <a:fld id="{59F1D242-775D-45BD-9F97-C11914045746}" type="slidenum">
              <a:rPr lang="en-AU" smtClean="0"/>
              <a:t>‹#›</a:t>
            </a:fld>
            <a:endParaRPr lang="en-AU"/>
          </a:p>
        </p:txBody>
      </p:sp>
    </p:spTree>
    <p:extLst>
      <p:ext uri="{BB962C8B-B14F-4D97-AF65-F5344CB8AC3E}">
        <p14:creationId xmlns:p14="http://schemas.microsoft.com/office/powerpoint/2010/main" val="2160196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D813B-6F02-5267-4FC1-C5BBBCCB55B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E5D52C5-A3DB-0CDE-EA4E-19F901B701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F4F738B-EA55-0FAA-7063-CC87436C8F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CA1F604-61CB-8A39-3E8E-623819872E7C}"/>
              </a:ext>
            </a:extLst>
          </p:cNvPr>
          <p:cNvSpPr>
            <a:spLocks noGrp="1"/>
          </p:cNvSpPr>
          <p:nvPr>
            <p:ph type="dt" sz="half" idx="10"/>
          </p:nvPr>
        </p:nvSpPr>
        <p:spPr/>
        <p:txBody>
          <a:bodyPr/>
          <a:lstStyle/>
          <a:p>
            <a:fld id="{3CF467C5-15A3-4D78-9D11-9864D87B8795}" type="datetimeFigureOut">
              <a:rPr lang="en-AU" smtClean="0"/>
              <a:t>23/02/2024</a:t>
            </a:fld>
            <a:endParaRPr lang="en-AU"/>
          </a:p>
        </p:txBody>
      </p:sp>
      <p:sp>
        <p:nvSpPr>
          <p:cNvPr id="6" name="Footer Placeholder 5">
            <a:extLst>
              <a:ext uri="{FF2B5EF4-FFF2-40B4-BE49-F238E27FC236}">
                <a16:creationId xmlns:a16="http://schemas.microsoft.com/office/drawing/2014/main" id="{26F5E2DF-B2CE-AA92-1584-5CD6C0D2648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F3A999A-A53E-E27F-7B54-78415CF6B77C}"/>
              </a:ext>
            </a:extLst>
          </p:cNvPr>
          <p:cNvSpPr>
            <a:spLocks noGrp="1"/>
          </p:cNvSpPr>
          <p:nvPr>
            <p:ph type="sldNum" sz="quarter" idx="12"/>
          </p:nvPr>
        </p:nvSpPr>
        <p:spPr/>
        <p:txBody>
          <a:bodyPr/>
          <a:lstStyle/>
          <a:p>
            <a:fld id="{59F1D242-775D-45BD-9F97-C11914045746}" type="slidenum">
              <a:rPr lang="en-AU" smtClean="0"/>
              <a:t>‹#›</a:t>
            </a:fld>
            <a:endParaRPr lang="en-AU"/>
          </a:p>
        </p:txBody>
      </p:sp>
    </p:spTree>
    <p:extLst>
      <p:ext uri="{BB962C8B-B14F-4D97-AF65-F5344CB8AC3E}">
        <p14:creationId xmlns:p14="http://schemas.microsoft.com/office/powerpoint/2010/main" val="2551984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EAC2A-77F5-C618-A493-D7C588493108}"/>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0713264-0319-DFC0-E435-9C68C830F5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1105D6-E7CB-CE97-9A4B-6EB60F83FF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F4EB9F3-E6E8-5CF6-EB6F-0229D85B5E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3F358E-D0FA-76E3-90A0-02E1AAE58B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FB06D2D-5993-5527-7805-A80B0EBD1F41}"/>
              </a:ext>
            </a:extLst>
          </p:cNvPr>
          <p:cNvSpPr>
            <a:spLocks noGrp="1"/>
          </p:cNvSpPr>
          <p:nvPr>
            <p:ph type="dt" sz="half" idx="10"/>
          </p:nvPr>
        </p:nvSpPr>
        <p:spPr/>
        <p:txBody>
          <a:bodyPr/>
          <a:lstStyle/>
          <a:p>
            <a:fld id="{3CF467C5-15A3-4D78-9D11-9864D87B8795}" type="datetimeFigureOut">
              <a:rPr lang="en-AU" smtClean="0"/>
              <a:t>23/02/2024</a:t>
            </a:fld>
            <a:endParaRPr lang="en-AU"/>
          </a:p>
        </p:txBody>
      </p:sp>
      <p:sp>
        <p:nvSpPr>
          <p:cNvPr id="8" name="Footer Placeholder 7">
            <a:extLst>
              <a:ext uri="{FF2B5EF4-FFF2-40B4-BE49-F238E27FC236}">
                <a16:creationId xmlns:a16="http://schemas.microsoft.com/office/drawing/2014/main" id="{F7FD6C28-AE62-6B03-E564-3B17EC5E0C2E}"/>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12CD807-D934-B6F0-1197-A63AC445718B}"/>
              </a:ext>
            </a:extLst>
          </p:cNvPr>
          <p:cNvSpPr>
            <a:spLocks noGrp="1"/>
          </p:cNvSpPr>
          <p:nvPr>
            <p:ph type="sldNum" sz="quarter" idx="12"/>
          </p:nvPr>
        </p:nvSpPr>
        <p:spPr/>
        <p:txBody>
          <a:bodyPr/>
          <a:lstStyle/>
          <a:p>
            <a:fld id="{59F1D242-775D-45BD-9F97-C11914045746}" type="slidenum">
              <a:rPr lang="en-AU" smtClean="0"/>
              <a:t>‹#›</a:t>
            </a:fld>
            <a:endParaRPr lang="en-AU"/>
          </a:p>
        </p:txBody>
      </p:sp>
    </p:spTree>
    <p:extLst>
      <p:ext uri="{BB962C8B-B14F-4D97-AF65-F5344CB8AC3E}">
        <p14:creationId xmlns:p14="http://schemas.microsoft.com/office/powerpoint/2010/main" val="3851102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0FBAC-2E8C-B18D-FAD5-FDBCEC02BDC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04DAA47-CD47-5DF6-7EF6-60DD4DB59C63}"/>
              </a:ext>
            </a:extLst>
          </p:cNvPr>
          <p:cNvSpPr>
            <a:spLocks noGrp="1"/>
          </p:cNvSpPr>
          <p:nvPr>
            <p:ph type="dt" sz="half" idx="10"/>
          </p:nvPr>
        </p:nvSpPr>
        <p:spPr/>
        <p:txBody>
          <a:bodyPr/>
          <a:lstStyle/>
          <a:p>
            <a:fld id="{3CF467C5-15A3-4D78-9D11-9864D87B8795}" type="datetimeFigureOut">
              <a:rPr lang="en-AU" smtClean="0"/>
              <a:t>23/02/2024</a:t>
            </a:fld>
            <a:endParaRPr lang="en-AU"/>
          </a:p>
        </p:txBody>
      </p:sp>
      <p:sp>
        <p:nvSpPr>
          <p:cNvPr id="4" name="Footer Placeholder 3">
            <a:extLst>
              <a:ext uri="{FF2B5EF4-FFF2-40B4-BE49-F238E27FC236}">
                <a16:creationId xmlns:a16="http://schemas.microsoft.com/office/drawing/2014/main" id="{620ED384-B400-9894-8FFB-A750324F156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AFA4582-1726-F8A6-19AE-3115BDCE0342}"/>
              </a:ext>
            </a:extLst>
          </p:cNvPr>
          <p:cNvSpPr>
            <a:spLocks noGrp="1"/>
          </p:cNvSpPr>
          <p:nvPr>
            <p:ph type="sldNum" sz="quarter" idx="12"/>
          </p:nvPr>
        </p:nvSpPr>
        <p:spPr/>
        <p:txBody>
          <a:bodyPr/>
          <a:lstStyle/>
          <a:p>
            <a:fld id="{59F1D242-775D-45BD-9F97-C11914045746}" type="slidenum">
              <a:rPr lang="en-AU" smtClean="0"/>
              <a:t>‹#›</a:t>
            </a:fld>
            <a:endParaRPr lang="en-AU"/>
          </a:p>
        </p:txBody>
      </p:sp>
    </p:spTree>
    <p:extLst>
      <p:ext uri="{BB962C8B-B14F-4D97-AF65-F5344CB8AC3E}">
        <p14:creationId xmlns:p14="http://schemas.microsoft.com/office/powerpoint/2010/main" val="2387051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403152-D13C-595E-BC33-4D9B830AD801}"/>
              </a:ext>
            </a:extLst>
          </p:cNvPr>
          <p:cNvSpPr>
            <a:spLocks noGrp="1"/>
          </p:cNvSpPr>
          <p:nvPr>
            <p:ph type="dt" sz="half" idx="10"/>
          </p:nvPr>
        </p:nvSpPr>
        <p:spPr/>
        <p:txBody>
          <a:bodyPr/>
          <a:lstStyle/>
          <a:p>
            <a:fld id="{3CF467C5-15A3-4D78-9D11-9864D87B8795}" type="datetimeFigureOut">
              <a:rPr lang="en-AU" smtClean="0"/>
              <a:t>23/02/2024</a:t>
            </a:fld>
            <a:endParaRPr lang="en-AU"/>
          </a:p>
        </p:txBody>
      </p:sp>
      <p:sp>
        <p:nvSpPr>
          <p:cNvPr id="3" name="Footer Placeholder 2">
            <a:extLst>
              <a:ext uri="{FF2B5EF4-FFF2-40B4-BE49-F238E27FC236}">
                <a16:creationId xmlns:a16="http://schemas.microsoft.com/office/drawing/2014/main" id="{228ED87B-4611-B398-A83E-38C4555A7C1A}"/>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BF361F8-8D42-0001-957E-427F267CD565}"/>
              </a:ext>
            </a:extLst>
          </p:cNvPr>
          <p:cNvSpPr>
            <a:spLocks noGrp="1"/>
          </p:cNvSpPr>
          <p:nvPr>
            <p:ph type="sldNum" sz="quarter" idx="12"/>
          </p:nvPr>
        </p:nvSpPr>
        <p:spPr/>
        <p:txBody>
          <a:bodyPr/>
          <a:lstStyle/>
          <a:p>
            <a:fld id="{59F1D242-775D-45BD-9F97-C11914045746}" type="slidenum">
              <a:rPr lang="en-AU" smtClean="0"/>
              <a:t>‹#›</a:t>
            </a:fld>
            <a:endParaRPr lang="en-AU"/>
          </a:p>
        </p:txBody>
      </p:sp>
    </p:spTree>
    <p:extLst>
      <p:ext uri="{BB962C8B-B14F-4D97-AF65-F5344CB8AC3E}">
        <p14:creationId xmlns:p14="http://schemas.microsoft.com/office/powerpoint/2010/main" val="132470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99AE4-31A5-20F4-5A70-3BC76A107B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609CDBF-6CF3-9BB0-D66A-D74084EB9C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024942F-C028-449C-1C02-1679D3AD39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60FF26-7EA5-67B2-275F-7C8D3B122447}"/>
              </a:ext>
            </a:extLst>
          </p:cNvPr>
          <p:cNvSpPr>
            <a:spLocks noGrp="1"/>
          </p:cNvSpPr>
          <p:nvPr>
            <p:ph type="dt" sz="half" idx="10"/>
          </p:nvPr>
        </p:nvSpPr>
        <p:spPr/>
        <p:txBody>
          <a:bodyPr/>
          <a:lstStyle/>
          <a:p>
            <a:fld id="{3CF467C5-15A3-4D78-9D11-9864D87B8795}" type="datetimeFigureOut">
              <a:rPr lang="en-AU" smtClean="0"/>
              <a:t>23/02/2024</a:t>
            </a:fld>
            <a:endParaRPr lang="en-AU"/>
          </a:p>
        </p:txBody>
      </p:sp>
      <p:sp>
        <p:nvSpPr>
          <p:cNvPr id="6" name="Footer Placeholder 5">
            <a:extLst>
              <a:ext uri="{FF2B5EF4-FFF2-40B4-BE49-F238E27FC236}">
                <a16:creationId xmlns:a16="http://schemas.microsoft.com/office/drawing/2014/main" id="{1AB16792-F431-2A43-34CC-F97A99F9D73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0F9DCA2-3DF2-B11F-8638-BF31E85C144F}"/>
              </a:ext>
            </a:extLst>
          </p:cNvPr>
          <p:cNvSpPr>
            <a:spLocks noGrp="1"/>
          </p:cNvSpPr>
          <p:nvPr>
            <p:ph type="sldNum" sz="quarter" idx="12"/>
          </p:nvPr>
        </p:nvSpPr>
        <p:spPr/>
        <p:txBody>
          <a:bodyPr/>
          <a:lstStyle/>
          <a:p>
            <a:fld id="{59F1D242-775D-45BD-9F97-C11914045746}" type="slidenum">
              <a:rPr lang="en-AU" smtClean="0"/>
              <a:t>‹#›</a:t>
            </a:fld>
            <a:endParaRPr lang="en-AU"/>
          </a:p>
        </p:txBody>
      </p:sp>
    </p:spTree>
    <p:extLst>
      <p:ext uri="{BB962C8B-B14F-4D97-AF65-F5344CB8AC3E}">
        <p14:creationId xmlns:p14="http://schemas.microsoft.com/office/powerpoint/2010/main" val="4202519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92688-5412-A741-4267-FEC6CC91AB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E6A48005-EF6A-C097-6927-D15E3BC8BD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75B9BB3B-D1FC-AE57-2195-5DB1F11329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B5CFFD-875D-B74F-4E1A-19B14A4B87EA}"/>
              </a:ext>
            </a:extLst>
          </p:cNvPr>
          <p:cNvSpPr>
            <a:spLocks noGrp="1"/>
          </p:cNvSpPr>
          <p:nvPr>
            <p:ph type="dt" sz="half" idx="10"/>
          </p:nvPr>
        </p:nvSpPr>
        <p:spPr/>
        <p:txBody>
          <a:bodyPr/>
          <a:lstStyle/>
          <a:p>
            <a:fld id="{3CF467C5-15A3-4D78-9D11-9864D87B8795}" type="datetimeFigureOut">
              <a:rPr lang="en-AU" smtClean="0"/>
              <a:t>23/02/2024</a:t>
            </a:fld>
            <a:endParaRPr lang="en-AU"/>
          </a:p>
        </p:txBody>
      </p:sp>
      <p:sp>
        <p:nvSpPr>
          <p:cNvPr id="6" name="Footer Placeholder 5">
            <a:extLst>
              <a:ext uri="{FF2B5EF4-FFF2-40B4-BE49-F238E27FC236}">
                <a16:creationId xmlns:a16="http://schemas.microsoft.com/office/drawing/2014/main" id="{41AD201D-1117-2088-C845-5690E19EB63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98F07D4-4C68-0F44-A100-80C02FD18111}"/>
              </a:ext>
            </a:extLst>
          </p:cNvPr>
          <p:cNvSpPr>
            <a:spLocks noGrp="1"/>
          </p:cNvSpPr>
          <p:nvPr>
            <p:ph type="sldNum" sz="quarter" idx="12"/>
          </p:nvPr>
        </p:nvSpPr>
        <p:spPr/>
        <p:txBody>
          <a:bodyPr/>
          <a:lstStyle/>
          <a:p>
            <a:fld id="{59F1D242-775D-45BD-9F97-C11914045746}" type="slidenum">
              <a:rPr lang="en-AU" smtClean="0"/>
              <a:t>‹#›</a:t>
            </a:fld>
            <a:endParaRPr lang="en-AU"/>
          </a:p>
        </p:txBody>
      </p:sp>
    </p:spTree>
    <p:extLst>
      <p:ext uri="{BB962C8B-B14F-4D97-AF65-F5344CB8AC3E}">
        <p14:creationId xmlns:p14="http://schemas.microsoft.com/office/powerpoint/2010/main" val="437102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3D6E0C-A4AA-640B-AE74-FA21C0CF10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18C2BC3-2FBE-F21F-21B1-912AE8B856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87F321F-9874-0ED8-6BB5-28A970B397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467C5-15A3-4D78-9D11-9864D87B8795}" type="datetimeFigureOut">
              <a:rPr lang="en-AU" smtClean="0"/>
              <a:t>23/02/2024</a:t>
            </a:fld>
            <a:endParaRPr lang="en-AU"/>
          </a:p>
        </p:txBody>
      </p:sp>
      <p:sp>
        <p:nvSpPr>
          <p:cNvPr id="5" name="Footer Placeholder 4">
            <a:extLst>
              <a:ext uri="{FF2B5EF4-FFF2-40B4-BE49-F238E27FC236}">
                <a16:creationId xmlns:a16="http://schemas.microsoft.com/office/drawing/2014/main" id="{DCE0542B-539E-6881-CB61-49D934D645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69F47679-89B8-DA90-BC79-E46C541064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1D242-775D-45BD-9F97-C11914045746}" type="slidenum">
              <a:rPr lang="en-AU" smtClean="0"/>
              <a:t>‹#›</a:t>
            </a:fld>
            <a:endParaRPr lang="en-AU"/>
          </a:p>
        </p:txBody>
      </p:sp>
    </p:spTree>
    <p:extLst>
      <p:ext uri="{BB962C8B-B14F-4D97-AF65-F5344CB8AC3E}">
        <p14:creationId xmlns:p14="http://schemas.microsoft.com/office/powerpoint/2010/main" val="4026273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hyperlink" Target="https://triviawhizz.com/trivia-questions/70s-movie" TargetMode="Externa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4.gi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A627-6262-A408-399B-62284EB41237}"/>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9FE79DD7-BF00-FD90-EEDD-A4CA26C3B6D4}"/>
              </a:ext>
            </a:extLst>
          </p:cNvPr>
          <p:cNvSpPr>
            <a:spLocks noGrp="1"/>
          </p:cNvSpPr>
          <p:nvPr>
            <p:ph type="subTitle" idx="1"/>
          </p:nvPr>
        </p:nvSpPr>
        <p:spPr/>
        <p:txBody>
          <a:bodyPr/>
          <a:lstStyle/>
          <a:p>
            <a:endParaRPr lang="en-AU"/>
          </a:p>
        </p:txBody>
      </p:sp>
      <p:pic>
        <p:nvPicPr>
          <p:cNvPr id="1028" name="Picture 4" descr="Curtain Opening GIFs | Tenor">
            <a:extLst>
              <a:ext uri="{FF2B5EF4-FFF2-40B4-BE49-F238E27FC236}">
                <a16:creationId xmlns:a16="http://schemas.microsoft.com/office/drawing/2014/main" id="{993CC840-39A6-4200-6016-ED85EBB8C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916"/>
            <a:ext cx="12191999" cy="70018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E9A0362-0A6F-D2B9-9241-0858D05B1601}"/>
              </a:ext>
            </a:extLst>
          </p:cNvPr>
          <p:cNvSpPr txBox="1"/>
          <p:nvPr/>
        </p:nvSpPr>
        <p:spPr>
          <a:xfrm>
            <a:off x="4110682" y="1905505"/>
            <a:ext cx="4308389" cy="3046988"/>
          </a:xfrm>
          <a:prstGeom prst="rect">
            <a:avLst/>
          </a:prstGeom>
          <a:noFill/>
        </p:spPr>
        <p:txBody>
          <a:bodyPr wrap="square" rtlCol="0">
            <a:spAutoFit/>
          </a:bodyPr>
          <a:lstStyle/>
          <a:p>
            <a:r>
              <a:rPr lang="en-US" sz="9600" dirty="0"/>
              <a:t>At the movies</a:t>
            </a:r>
            <a:endParaRPr lang="en-AU" sz="9600" dirty="0"/>
          </a:p>
        </p:txBody>
      </p:sp>
      <p:sp>
        <p:nvSpPr>
          <p:cNvPr id="4" name="TextBox 3">
            <a:extLst>
              <a:ext uri="{FF2B5EF4-FFF2-40B4-BE49-F238E27FC236}">
                <a16:creationId xmlns:a16="http://schemas.microsoft.com/office/drawing/2014/main" id="{CDC1E362-567D-9040-A9DC-FC2039C7129D}"/>
              </a:ext>
            </a:extLst>
          </p:cNvPr>
          <p:cNvSpPr txBox="1"/>
          <p:nvPr/>
        </p:nvSpPr>
        <p:spPr>
          <a:xfrm>
            <a:off x="11219936" y="279859"/>
            <a:ext cx="611065" cy="369332"/>
          </a:xfrm>
          <a:prstGeom prst="rect">
            <a:avLst/>
          </a:prstGeom>
          <a:noFill/>
        </p:spPr>
        <p:txBody>
          <a:bodyPr wrap="none" rtlCol="0">
            <a:spAutoFit/>
          </a:bodyPr>
          <a:lstStyle/>
          <a:p>
            <a:r>
              <a:rPr lang="en-US" dirty="0">
                <a:solidFill>
                  <a:schemeClr val="accent4">
                    <a:lumMod val="60000"/>
                    <a:lumOff val="40000"/>
                  </a:schemeClr>
                </a:solidFill>
                <a:latin typeface="Blackadder ITC" panose="04020505051007020D02" pitchFamily="82" charset="0"/>
              </a:rPr>
              <a:t>A N</a:t>
            </a:r>
            <a:endParaRPr lang="en-AU" dirty="0">
              <a:solidFill>
                <a:schemeClr val="accent4">
                  <a:lumMod val="60000"/>
                  <a:lumOff val="40000"/>
                </a:schemeClr>
              </a:solidFill>
              <a:latin typeface="Blackadder ITC" panose="04020505051007020D02" pitchFamily="82" charset="0"/>
            </a:endParaRPr>
          </a:p>
        </p:txBody>
      </p:sp>
    </p:spTree>
    <p:extLst>
      <p:ext uri="{BB962C8B-B14F-4D97-AF65-F5344CB8AC3E}">
        <p14:creationId xmlns:p14="http://schemas.microsoft.com/office/powerpoint/2010/main" val="9851738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tile tx="0" ty="0" sx="100000" sy="100000" flip="none" algn="tl"/>
        </a:blipFill>
        <a:effectLst/>
      </p:bgPr>
    </p:bg>
    <p:spTree>
      <p:nvGrpSpPr>
        <p:cNvPr id="1" name="">
          <a:extLst>
            <a:ext uri="{FF2B5EF4-FFF2-40B4-BE49-F238E27FC236}">
              <a16:creationId xmlns:a16="http://schemas.microsoft.com/office/drawing/2014/main" id="{92798AED-00E6-E4F8-FF03-7D454FB58F0F}"/>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D1E45C08-7C4B-91DD-CFF9-9191CA66F6F0}"/>
              </a:ext>
            </a:extLst>
          </p:cNvPr>
          <p:cNvSpPr>
            <a:spLocks noChangeArrowheads="1"/>
          </p:cNvSpPr>
          <p:nvPr/>
        </p:nvSpPr>
        <p:spPr bwMode="auto">
          <a:xfrm>
            <a:off x="1632139" y="874619"/>
            <a:ext cx="840154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3600" b="1" i="0" dirty="0">
                <a:solidFill>
                  <a:srgbClr val="0D0514"/>
                </a:solidFill>
                <a:effectLst/>
                <a:latin typeface="+mn-lt"/>
              </a:rPr>
              <a:t>Elvis Presley stars as Chad Gates in the musical ‘Blue Hawaii’, what type of company does Chad’s father want him to work at?</a:t>
            </a:r>
            <a:endParaRPr kumimoji="0" lang="en-US" altLang="en-US" sz="3600" b="1" i="0" u="none" strike="noStrike" cap="none" normalizeH="0" baseline="0" dirty="0">
              <a:ln>
                <a:noFill/>
              </a:ln>
              <a:solidFill>
                <a:srgbClr val="FF00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3A3A3A"/>
                </a:solidFill>
                <a:effectLst/>
                <a:latin typeface="+mn-lt"/>
                <a:cs typeface="Arial" panose="020B0604020202020204" pitchFamily="34" charset="0"/>
              </a:rPr>
              <a:t>       </a:t>
            </a:r>
            <a:endParaRPr kumimoji="0" lang="en-US" altLang="en-US" sz="3600" b="0" i="0" u="none" strike="noStrike" cap="none" normalizeH="0" baseline="0" dirty="0">
              <a:ln>
                <a:noFill/>
              </a:ln>
              <a:solidFill>
                <a:schemeClr val="tx1"/>
              </a:solidFill>
              <a:effectLst/>
              <a:latin typeface="+mn-lt"/>
            </a:endParaRPr>
          </a:p>
        </p:txBody>
      </p:sp>
      <p:pic>
        <p:nvPicPr>
          <p:cNvPr id="2050" name="Picture 2" descr="Ezoic">
            <a:extLst>
              <a:ext uri="{FF2B5EF4-FFF2-40B4-BE49-F238E27FC236}">
                <a16:creationId xmlns:a16="http://schemas.microsoft.com/office/drawing/2014/main" id="{94B5DCFA-ACF3-A7E6-A238-820F4CA6A1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24" y="2172429"/>
            <a:ext cx="133350" cy="133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4981440-97E7-09B2-9ED6-0F2CBE2735A2}"/>
              </a:ext>
            </a:extLst>
          </p:cNvPr>
          <p:cNvSpPr txBox="1"/>
          <p:nvPr/>
        </p:nvSpPr>
        <p:spPr>
          <a:xfrm>
            <a:off x="2611395" y="4258962"/>
            <a:ext cx="3595280" cy="984885"/>
          </a:xfrm>
          <a:prstGeom prst="rect">
            <a:avLst/>
          </a:prstGeom>
          <a:noFill/>
        </p:spPr>
        <p:txBody>
          <a:bodyPr wrap="none" rtlCol="0">
            <a:spAutoFit/>
          </a:bodyPr>
          <a:lstStyle/>
          <a:p>
            <a:r>
              <a:rPr kumimoji="0" lang="en-US" altLang="en-US" sz="4000" b="1" i="0" u="none" strike="noStrike" cap="none" normalizeH="0" baseline="0" dirty="0">
                <a:ln>
                  <a:noFill/>
                </a:ln>
                <a:solidFill>
                  <a:srgbClr val="FF0000"/>
                </a:solidFill>
                <a:effectLst/>
                <a:latin typeface="+mn-lt"/>
              </a:rPr>
              <a:t>A fruit company</a:t>
            </a:r>
          </a:p>
          <a:p>
            <a:endParaRPr lang="en-AU" dirty="0"/>
          </a:p>
        </p:txBody>
      </p:sp>
      <p:pic>
        <p:nvPicPr>
          <p:cNvPr id="1026" name="Picture 2" descr="Game poster image">
            <a:extLst>
              <a:ext uri="{FF2B5EF4-FFF2-40B4-BE49-F238E27FC236}">
                <a16:creationId xmlns:a16="http://schemas.microsoft.com/office/drawing/2014/main" id="{4AC6327E-807F-B62A-C0F7-50A5A72A6E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3246" y="2746546"/>
            <a:ext cx="3934340" cy="39343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56F2EFA-766B-910D-1042-639F8CDFA8DE}"/>
              </a:ext>
            </a:extLst>
          </p:cNvPr>
          <p:cNvSpPr txBox="1"/>
          <p:nvPr/>
        </p:nvSpPr>
        <p:spPr>
          <a:xfrm>
            <a:off x="225028" y="202915"/>
            <a:ext cx="2298514" cy="523220"/>
          </a:xfrm>
          <a:prstGeom prst="rect">
            <a:avLst/>
          </a:prstGeom>
          <a:noFill/>
        </p:spPr>
        <p:txBody>
          <a:bodyPr wrap="none" rtlCol="0">
            <a:spAutoFit/>
          </a:bodyPr>
          <a:lstStyle/>
          <a:p>
            <a:r>
              <a:rPr lang="en-US" sz="2800" dirty="0">
                <a:latin typeface="Broadway" panose="04040905080B02020502" pitchFamily="82" charset="0"/>
              </a:rPr>
              <a:t>Movie Quiz</a:t>
            </a:r>
            <a:endParaRPr lang="en-AU" sz="2800" dirty="0">
              <a:latin typeface="Broadway" panose="04040905080B02020502" pitchFamily="82" charset="0"/>
            </a:endParaRPr>
          </a:p>
        </p:txBody>
      </p:sp>
      <p:sp>
        <p:nvSpPr>
          <p:cNvPr id="3" name="TextBox 2">
            <a:extLst>
              <a:ext uri="{FF2B5EF4-FFF2-40B4-BE49-F238E27FC236}">
                <a16:creationId xmlns:a16="http://schemas.microsoft.com/office/drawing/2014/main" id="{9896959E-4DE4-89B3-D662-E86BABFD026E}"/>
              </a:ext>
            </a:extLst>
          </p:cNvPr>
          <p:cNvSpPr txBox="1"/>
          <p:nvPr/>
        </p:nvSpPr>
        <p:spPr>
          <a:xfrm>
            <a:off x="11219936" y="279859"/>
            <a:ext cx="611065" cy="369332"/>
          </a:xfrm>
          <a:prstGeom prst="rect">
            <a:avLst/>
          </a:prstGeom>
          <a:noFill/>
        </p:spPr>
        <p:txBody>
          <a:bodyPr wrap="none" rtlCol="0">
            <a:spAutoFit/>
          </a:bodyPr>
          <a:lstStyle/>
          <a:p>
            <a:r>
              <a:rPr lang="en-US" dirty="0">
                <a:latin typeface="Blackadder ITC" panose="04020505051007020D02" pitchFamily="82" charset="0"/>
              </a:rPr>
              <a:t>A N</a:t>
            </a:r>
            <a:endParaRPr lang="en-AU" dirty="0">
              <a:latin typeface="Blackadder ITC" panose="04020505051007020D02" pitchFamily="82" charset="0"/>
            </a:endParaRPr>
          </a:p>
        </p:txBody>
      </p:sp>
    </p:spTree>
    <p:extLst>
      <p:ext uri="{BB962C8B-B14F-4D97-AF65-F5344CB8AC3E}">
        <p14:creationId xmlns:p14="http://schemas.microsoft.com/office/powerpoint/2010/main" val="3915714630"/>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8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8000"/>
                            </p:stCondLst>
                            <p:childTnLst>
                              <p:par>
                                <p:cTn id="8" presetID="10" presetClass="entr" presetSubtype="0" fill="hold" nodeType="afterEffect">
                                  <p:stCondLst>
                                    <p:cond delay="100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12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tile tx="0" ty="0" sx="100000" sy="100000" flip="none" algn="tl"/>
        </a:blipFill>
        <a:effectLst/>
      </p:bgPr>
    </p:bg>
    <p:spTree>
      <p:nvGrpSpPr>
        <p:cNvPr id="1" name="">
          <a:extLst>
            <a:ext uri="{FF2B5EF4-FFF2-40B4-BE49-F238E27FC236}">
              <a16:creationId xmlns:a16="http://schemas.microsoft.com/office/drawing/2014/main" id="{5AAE486C-4DA5-D3DA-F398-CA68EAF4DB27}"/>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7612C682-4779-FA9C-0C1A-5B94BC2F3AFD}"/>
              </a:ext>
            </a:extLst>
          </p:cNvPr>
          <p:cNvSpPr>
            <a:spLocks noChangeArrowheads="1"/>
          </p:cNvSpPr>
          <p:nvPr/>
        </p:nvSpPr>
        <p:spPr bwMode="auto">
          <a:xfrm>
            <a:off x="1525047" y="726135"/>
            <a:ext cx="840154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3600" b="1" dirty="0">
                <a:latin typeface="+mn-lt"/>
              </a:rPr>
              <a:t>Alfred Hitchcock’s 1960 classic ‘Psycho’ was the first American film to show what?</a:t>
            </a:r>
          </a:p>
          <a:p>
            <a:pPr lvl="0"/>
            <a:endParaRPr lang="en-US" sz="3600" b="1" dirty="0">
              <a:latin typeface="+mn-lt"/>
            </a:endParaRPr>
          </a:p>
          <a:p>
            <a:pPr marL="742950" lvl="0" indent="-742950">
              <a:buAutoNum type="arabicParenR"/>
            </a:pPr>
            <a:r>
              <a:rPr kumimoji="0" lang="en-US" altLang="en-US" sz="3600" b="1" i="0" u="none" strike="noStrike" cap="none" normalizeH="0" baseline="0" dirty="0">
                <a:ln>
                  <a:noFill/>
                </a:ln>
                <a:solidFill>
                  <a:schemeClr val="tx1"/>
                </a:solidFill>
                <a:effectLst/>
                <a:latin typeface="+mn-lt"/>
              </a:rPr>
              <a:t>A flushing toilet</a:t>
            </a:r>
          </a:p>
          <a:p>
            <a:pPr marL="742950" lvl="0" indent="-742950">
              <a:buAutoNum type="arabicParenR"/>
            </a:pPr>
            <a:r>
              <a:rPr lang="en-US" altLang="en-US" sz="3600" b="1" dirty="0">
                <a:latin typeface="+mn-lt"/>
              </a:rPr>
              <a:t>A skeleton</a:t>
            </a:r>
          </a:p>
          <a:p>
            <a:pPr marL="742950" lvl="0" indent="-742950">
              <a:buAutoNum type="arabicParenR"/>
            </a:pPr>
            <a:r>
              <a:rPr kumimoji="0" lang="en-US" altLang="en-US" sz="3600" b="1" i="0" u="none" strike="noStrike" cap="none" normalizeH="0" baseline="0" dirty="0">
                <a:ln>
                  <a:noFill/>
                </a:ln>
                <a:solidFill>
                  <a:schemeClr val="tx1"/>
                </a:solidFill>
                <a:effectLst/>
                <a:latin typeface="+mn-lt"/>
              </a:rPr>
              <a:t>Nude breasts</a:t>
            </a:r>
          </a:p>
          <a:p>
            <a:pPr marL="742950" lvl="0" indent="-742950">
              <a:buAutoNum type="arabicParenR"/>
            </a:pPr>
            <a:r>
              <a:rPr lang="en-US" altLang="en-US" sz="3600" b="1" dirty="0">
                <a:latin typeface="+mn-lt"/>
              </a:rPr>
              <a:t>A running shower</a:t>
            </a:r>
            <a:endParaRPr kumimoji="0" lang="en-US" altLang="en-US" sz="3600" b="1" i="0" u="none" strike="noStrike" cap="none" normalizeH="0" baseline="0" dirty="0">
              <a:ln>
                <a:noFill/>
              </a:ln>
              <a:solidFill>
                <a:schemeClr val="tx1"/>
              </a:solidFill>
              <a:effectLst/>
              <a:latin typeface="+mn-lt"/>
            </a:endParaRPr>
          </a:p>
        </p:txBody>
      </p:sp>
      <p:pic>
        <p:nvPicPr>
          <p:cNvPr id="2050" name="Picture 2" descr="Ezoic">
            <a:extLst>
              <a:ext uri="{FF2B5EF4-FFF2-40B4-BE49-F238E27FC236}">
                <a16:creationId xmlns:a16="http://schemas.microsoft.com/office/drawing/2014/main" id="{6EAB5FA0-AE36-4DB3-A8DD-25BE6777B6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24" y="2172429"/>
            <a:ext cx="133350" cy="133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64973D5-A61B-AFD0-9028-B94BDC82D5F0}"/>
              </a:ext>
            </a:extLst>
          </p:cNvPr>
          <p:cNvSpPr txBox="1"/>
          <p:nvPr/>
        </p:nvSpPr>
        <p:spPr>
          <a:xfrm>
            <a:off x="2751439" y="4777946"/>
            <a:ext cx="3199402" cy="984885"/>
          </a:xfrm>
          <a:prstGeom prst="rect">
            <a:avLst/>
          </a:prstGeom>
          <a:noFill/>
        </p:spPr>
        <p:txBody>
          <a:bodyPr wrap="none" rtlCol="0">
            <a:spAutoFit/>
          </a:bodyPr>
          <a:lstStyle/>
          <a:p>
            <a:r>
              <a:rPr kumimoji="0" lang="en-US" altLang="en-US" sz="4000" b="1" i="0" u="none" strike="noStrike" cap="none" normalizeH="0" baseline="0" dirty="0">
                <a:ln>
                  <a:noFill/>
                </a:ln>
                <a:solidFill>
                  <a:srgbClr val="FF0000"/>
                </a:solidFill>
                <a:effectLst/>
                <a:latin typeface="+mn-lt"/>
              </a:rPr>
              <a:t>Flushing toilet</a:t>
            </a:r>
          </a:p>
          <a:p>
            <a:endParaRPr lang="en-AU" dirty="0"/>
          </a:p>
        </p:txBody>
      </p:sp>
      <p:pic>
        <p:nvPicPr>
          <p:cNvPr id="2" name="Picture 2" descr="Psycho (1960) - Movie and Film Awards - AllMovie">
            <a:extLst>
              <a:ext uri="{FF2B5EF4-FFF2-40B4-BE49-F238E27FC236}">
                <a16:creationId xmlns:a16="http://schemas.microsoft.com/office/drawing/2014/main" id="{488A9A17-8272-54C6-5053-0D9E9E9A98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8280" y="1887964"/>
            <a:ext cx="3313357" cy="49700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14C83A-7BB1-A79F-3209-E73A39AA8813}"/>
              </a:ext>
            </a:extLst>
          </p:cNvPr>
          <p:cNvSpPr txBox="1"/>
          <p:nvPr/>
        </p:nvSpPr>
        <p:spPr>
          <a:xfrm>
            <a:off x="225028" y="202915"/>
            <a:ext cx="2298514" cy="523220"/>
          </a:xfrm>
          <a:prstGeom prst="rect">
            <a:avLst/>
          </a:prstGeom>
          <a:noFill/>
        </p:spPr>
        <p:txBody>
          <a:bodyPr wrap="none" rtlCol="0">
            <a:spAutoFit/>
          </a:bodyPr>
          <a:lstStyle/>
          <a:p>
            <a:r>
              <a:rPr lang="en-US" sz="2800" dirty="0">
                <a:latin typeface="Broadway" panose="04040905080B02020502" pitchFamily="82" charset="0"/>
              </a:rPr>
              <a:t>Movie Quiz</a:t>
            </a:r>
            <a:endParaRPr lang="en-AU" sz="2800" dirty="0">
              <a:latin typeface="Broadway" panose="04040905080B02020502" pitchFamily="82" charset="0"/>
            </a:endParaRPr>
          </a:p>
        </p:txBody>
      </p:sp>
      <p:sp>
        <p:nvSpPr>
          <p:cNvPr id="6" name="TextBox 5">
            <a:extLst>
              <a:ext uri="{FF2B5EF4-FFF2-40B4-BE49-F238E27FC236}">
                <a16:creationId xmlns:a16="http://schemas.microsoft.com/office/drawing/2014/main" id="{47906C2E-5821-282F-6D61-95E4F4986100}"/>
              </a:ext>
            </a:extLst>
          </p:cNvPr>
          <p:cNvSpPr txBox="1"/>
          <p:nvPr/>
        </p:nvSpPr>
        <p:spPr>
          <a:xfrm>
            <a:off x="11219936" y="279859"/>
            <a:ext cx="611065" cy="369332"/>
          </a:xfrm>
          <a:prstGeom prst="rect">
            <a:avLst/>
          </a:prstGeom>
          <a:noFill/>
        </p:spPr>
        <p:txBody>
          <a:bodyPr wrap="none" rtlCol="0">
            <a:spAutoFit/>
          </a:bodyPr>
          <a:lstStyle/>
          <a:p>
            <a:r>
              <a:rPr lang="en-US" dirty="0">
                <a:latin typeface="Blackadder ITC" panose="04020505051007020D02" pitchFamily="82" charset="0"/>
              </a:rPr>
              <a:t>A N</a:t>
            </a:r>
            <a:endParaRPr lang="en-AU" dirty="0">
              <a:latin typeface="Blackadder ITC" panose="04020505051007020D02" pitchFamily="82" charset="0"/>
            </a:endParaRPr>
          </a:p>
        </p:txBody>
      </p:sp>
    </p:spTree>
    <p:extLst>
      <p:ext uri="{BB962C8B-B14F-4D97-AF65-F5344CB8AC3E}">
        <p14:creationId xmlns:p14="http://schemas.microsoft.com/office/powerpoint/2010/main" val="1701911908"/>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8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8000"/>
                            </p:stCondLst>
                            <p:childTnLst>
                              <p:par>
                                <p:cTn id="8" presetID="10" presetClass="entr" presetSubtype="0" fill="hold" nodeType="afterEffect">
                                  <p:stCondLst>
                                    <p:cond delay="1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tile tx="0" ty="0" sx="100000" sy="100000" flip="none" algn="tl"/>
        </a:blipFill>
        <a:effectLst/>
      </p:bgPr>
    </p:bg>
    <p:spTree>
      <p:nvGrpSpPr>
        <p:cNvPr id="1" name="">
          <a:extLst>
            <a:ext uri="{FF2B5EF4-FFF2-40B4-BE49-F238E27FC236}">
              <a16:creationId xmlns:a16="http://schemas.microsoft.com/office/drawing/2014/main" id="{0AB03F9E-A50D-71EC-9C49-606EF9025B1F}"/>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E8CE5C17-93A0-75A2-A8AF-928622B38388}"/>
              </a:ext>
            </a:extLst>
          </p:cNvPr>
          <p:cNvSpPr>
            <a:spLocks noChangeArrowheads="1"/>
          </p:cNvSpPr>
          <p:nvPr/>
        </p:nvSpPr>
        <p:spPr bwMode="auto">
          <a:xfrm>
            <a:off x="1104917" y="864510"/>
            <a:ext cx="876401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3600" b="1" i="0" dirty="0">
                <a:solidFill>
                  <a:srgbClr val="0D0514"/>
                </a:solidFill>
                <a:effectLst/>
                <a:latin typeface="+mn-lt"/>
              </a:rPr>
              <a:t>1968 brought us the horror tale of ‘Night of the Living Dead’, but what caused the deceased to rise from their graves?</a:t>
            </a:r>
          </a:p>
          <a:p>
            <a:pPr marL="0" marR="0" lvl="0" indent="0" algn="l" defTabSz="914400" rtl="0" eaLnBrk="0" fontAlgn="base" latinLnBrk="0" hangingPunct="0">
              <a:lnSpc>
                <a:spcPct val="100000"/>
              </a:lnSpc>
              <a:spcBef>
                <a:spcPct val="0"/>
              </a:spcBef>
              <a:spcAft>
                <a:spcPct val="0"/>
              </a:spcAft>
              <a:buClrTx/>
              <a:buSzTx/>
              <a:buFontTx/>
              <a:buNone/>
              <a:tabLst/>
            </a:pPr>
            <a:endParaRPr lang="en-US" sz="3600" b="1" i="0" dirty="0">
              <a:solidFill>
                <a:srgbClr val="0D0514"/>
              </a:solidFill>
              <a:effectLst/>
              <a:latin typeface="+mn-lt"/>
            </a:endParaRPr>
          </a:p>
          <a:p>
            <a:pPr marL="742950" indent="-742950">
              <a:buAutoNum type="alphaUcParenR"/>
            </a:pPr>
            <a:r>
              <a:rPr lang="en-AU" sz="3600" b="1" i="0" u="none" strike="noStrike" dirty="0">
                <a:effectLst/>
                <a:latin typeface="+mn-lt"/>
              </a:rPr>
              <a:t>Radiation From A Fallen Satellite</a:t>
            </a:r>
          </a:p>
          <a:p>
            <a:pPr marL="742950" indent="-742950">
              <a:buFontTx/>
              <a:buAutoNum type="alphaUcParenR"/>
            </a:pPr>
            <a:r>
              <a:rPr lang="en-AU" sz="3600" b="1" i="0" u="none" strike="noStrike" dirty="0">
                <a:effectLst/>
                <a:latin typeface="+mn-lt"/>
              </a:rPr>
              <a:t>A Witch's Song</a:t>
            </a:r>
          </a:p>
          <a:p>
            <a:pPr marL="742950" indent="-742950">
              <a:buFontTx/>
              <a:buAutoNum type="alphaUcParenR"/>
            </a:pPr>
            <a:r>
              <a:rPr lang="en-AU" sz="3600" b="1" i="0" u="none" strike="noStrike" dirty="0">
                <a:effectLst/>
                <a:latin typeface="+mn-lt"/>
              </a:rPr>
              <a:t>A Full Moon</a:t>
            </a:r>
            <a:r>
              <a:rPr kumimoji="0" lang="en-US" altLang="en-US" sz="3600" b="1" i="0" u="none" strike="noStrike" cap="none" normalizeH="0" baseline="0" dirty="0">
                <a:ln>
                  <a:noFill/>
                </a:ln>
                <a:solidFill>
                  <a:srgbClr val="3A3A3A"/>
                </a:solidFill>
                <a:effectLst/>
                <a:latin typeface="+mn-lt"/>
                <a:cs typeface="Arial" panose="020B0604020202020204" pitchFamily="34" charset="0"/>
              </a:rPr>
              <a:t>       </a:t>
            </a:r>
            <a:endParaRPr kumimoji="0" lang="en-US" altLang="en-US" sz="3600" b="1" i="0" u="none" strike="noStrike" cap="none" normalizeH="0" baseline="0" dirty="0">
              <a:ln>
                <a:noFill/>
              </a:ln>
              <a:solidFill>
                <a:schemeClr val="tx1"/>
              </a:solidFill>
              <a:effectLst/>
              <a:latin typeface="+mn-lt"/>
            </a:endParaRPr>
          </a:p>
        </p:txBody>
      </p:sp>
      <p:pic>
        <p:nvPicPr>
          <p:cNvPr id="2050" name="Picture 2" descr="Ezoic">
            <a:extLst>
              <a:ext uri="{FF2B5EF4-FFF2-40B4-BE49-F238E27FC236}">
                <a16:creationId xmlns:a16="http://schemas.microsoft.com/office/drawing/2014/main" id="{9E0844D1-8E34-E4B2-6F77-CED5BDD7F0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24" y="2172429"/>
            <a:ext cx="133350" cy="133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BF8B5CD-6D43-26F8-17DC-F3170AD9880E}"/>
              </a:ext>
            </a:extLst>
          </p:cNvPr>
          <p:cNvSpPr txBox="1"/>
          <p:nvPr/>
        </p:nvSpPr>
        <p:spPr>
          <a:xfrm>
            <a:off x="1239031" y="5273857"/>
            <a:ext cx="7161256" cy="923330"/>
          </a:xfrm>
          <a:prstGeom prst="rect">
            <a:avLst/>
          </a:prstGeom>
          <a:noFill/>
        </p:spPr>
        <p:txBody>
          <a:bodyPr wrap="none" rtlCol="0">
            <a:spAutoFit/>
          </a:bodyPr>
          <a:lstStyle/>
          <a:p>
            <a:pPr marL="742950" indent="-742950">
              <a:buAutoNum type="alphaUcParenR"/>
            </a:pPr>
            <a:r>
              <a:rPr lang="en-AU" sz="3600" b="1" dirty="0">
                <a:solidFill>
                  <a:srgbClr val="FF0000"/>
                </a:solidFill>
              </a:rPr>
              <a:t>Radiation From A Fallen Satellite</a:t>
            </a:r>
          </a:p>
          <a:p>
            <a:endParaRPr lang="en-AU" dirty="0"/>
          </a:p>
        </p:txBody>
      </p:sp>
      <p:pic>
        <p:nvPicPr>
          <p:cNvPr id="1026" name="Picture 2" descr="Night of the Living Dead (1968) - Posters — The Movie Database (TMDB)">
            <a:extLst>
              <a:ext uri="{FF2B5EF4-FFF2-40B4-BE49-F238E27FC236}">
                <a16:creationId xmlns:a16="http://schemas.microsoft.com/office/drawing/2014/main" id="{E6952DF7-AE9D-D813-1CA7-22A17EC821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3827" y="1681158"/>
            <a:ext cx="3303373" cy="49550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4D42835-1B54-9633-83E0-C9E52D6394F4}"/>
              </a:ext>
            </a:extLst>
          </p:cNvPr>
          <p:cNvSpPr txBox="1"/>
          <p:nvPr/>
        </p:nvSpPr>
        <p:spPr>
          <a:xfrm>
            <a:off x="225028" y="202915"/>
            <a:ext cx="2298514" cy="523220"/>
          </a:xfrm>
          <a:prstGeom prst="rect">
            <a:avLst/>
          </a:prstGeom>
          <a:noFill/>
        </p:spPr>
        <p:txBody>
          <a:bodyPr wrap="none" rtlCol="0">
            <a:spAutoFit/>
          </a:bodyPr>
          <a:lstStyle/>
          <a:p>
            <a:r>
              <a:rPr lang="en-US" sz="2800" dirty="0">
                <a:latin typeface="Broadway" panose="04040905080B02020502" pitchFamily="82" charset="0"/>
              </a:rPr>
              <a:t>Movie Quiz</a:t>
            </a:r>
            <a:endParaRPr lang="en-AU" sz="2800" dirty="0">
              <a:latin typeface="Broadway" panose="04040905080B02020502" pitchFamily="82" charset="0"/>
            </a:endParaRPr>
          </a:p>
        </p:txBody>
      </p:sp>
      <p:sp>
        <p:nvSpPr>
          <p:cNvPr id="3" name="TextBox 2">
            <a:extLst>
              <a:ext uri="{FF2B5EF4-FFF2-40B4-BE49-F238E27FC236}">
                <a16:creationId xmlns:a16="http://schemas.microsoft.com/office/drawing/2014/main" id="{88BEC84F-F209-C733-DEFF-0AD54F1B4C3B}"/>
              </a:ext>
            </a:extLst>
          </p:cNvPr>
          <p:cNvSpPr txBox="1"/>
          <p:nvPr/>
        </p:nvSpPr>
        <p:spPr>
          <a:xfrm>
            <a:off x="11219936" y="279859"/>
            <a:ext cx="611065" cy="369332"/>
          </a:xfrm>
          <a:prstGeom prst="rect">
            <a:avLst/>
          </a:prstGeom>
          <a:noFill/>
        </p:spPr>
        <p:txBody>
          <a:bodyPr wrap="none" rtlCol="0">
            <a:spAutoFit/>
          </a:bodyPr>
          <a:lstStyle/>
          <a:p>
            <a:r>
              <a:rPr lang="en-US" dirty="0">
                <a:latin typeface="Blackadder ITC" panose="04020505051007020D02" pitchFamily="82" charset="0"/>
              </a:rPr>
              <a:t>A N</a:t>
            </a:r>
            <a:endParaRPr lang="en-AU" dirty="0">
              <a:latin typeface="Blackadder ITC" panose="04020505051007020D02" pitchFamily="82" charset="0"/>
            </a:endParaRPr>
          </a:p>
        </p:txBody>
      </p:sp>
    </p:spTree>
    <p:extLst>
      <p:ext uri="{BB962C8B-B14F-4D97-AF65-F5344CB8AC3E}">
        <p14:creationId xmlns:p14="http://schemas.microsoft.com/office/powerpoint/2010/main" val="4202236673"/>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8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8000"/>
                            </p:stCondLst>
                            <p:childTnLst>
                              <p:par>
                                <p:cTn id="8" presetID="10" presetClass="entr" presetSubtype="0" fill="hold" nodeType="afterEffect">
                                  <p:stCondLst>
                                    <p:cond delay="100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1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tile tx="0" ty="0" sx="100000" sy="100000" flip="none" algn="tl"/>
        </a:blipFill>
        <a:effectLst/>
      </p:bgPr>
    </p:bg>
    <p:spTree>
      <p:nvGrpSpPr>
        <p:cNvPr id="1" name="">
          <a:extLst>
            <a:ext uri="{FF2B5EF4-FFF2-40B4-BE49-F238E27FC236}">
              <a16:creationId xmlns:a16="http://schemas.microsoft.com/office/drawing/2014/main" id="{4EAD8F96-5C59-40C9-ADFC-9E8DD335D0B4}"/>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27B50BD7-0CD3-5DAB-91CD-978E2CDBA721}"/>
              </a:ext>
            </a:extLst>
          </p:cNvPr>
          <p:cNvSpPr>
            <a:spLocks noChangeArrowheads="1"/>
          </p:cNvSpPr>
          <p:nvPr/>
        </p:nvSpPr>
        <p:spPr bwMode="auto">
          <a:xfrm>
            <a:off x="1104917" y="1972506"/>
            <a:ext cx="876401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3600" b="1" i="0" dirty="0">
                <a:effectLst/>
                <a:latin typeface="+mn-lt"/>
              </a:rPr>
              <a:t>In the movie Star Trek, the sound of the automatic doors opening on the U.S.S. Enterprise, is a Russian train's toilet flushing.</a:t>
            </a:r>
            <a:endParaRPr kumimoji="0" lang="en-US" altLang="en-US" sz="3600" b="1" i="0" u="none" strike="noStrike" cap="none" normalizeH="0" baseline="0" dirty="0">
              <a:ln>
                <a:noFill/>
              </a:ln>
              <a:solidFill>
                <a:schemeClr val="tx1"/>
              </a:solidFill>
              <a:effectLst/>
              <a:latin typeface="+mn-lt"/>
            </a:endParaRPr>
          </a:p>
        </p:txBody>
      </p:sp>
      <p:pic>
        <p:nvPicPr>
          <p:cNvPr id="2050" name="Picture 2" descr="Ezoic">
            <a:extLst>
              <a:ext uri="{FF2B5EF4-FFF2-40B4-BE49-F238E27FC236}">
                <a16:creationId xmlns:a16="http://schemas.microsoft.com/office/drawing/2014/main" id="{A8B065B6-6236-CB50-1A08-D7D7E140F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24" y="2172429"/>
            <a:ext cx="133350" cy="13335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Scene from Star Trek movie">
            <a:extLst>
              <a:ext uri="{FF2B5EF4-FFF2-40B4-BE49-F238E27FC236}">
                <a16:creationId xmlns:a16="http://schemas.microsoft.com/office/drawing/2014/main" id="{6F01CE9D-A29F-9EB0-9D18-485030200F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3221" y="3810223"/>
            <a:ext cx="4785937" cy="27553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E3E6202-8B21-F717-54AA-36B95B6B384A}"/>
              </a:ext>
            </a:extLst>
          </p:cNvPr>
          <p:cNvSpPr txBox="1"/>
          <p:nvPr/>
        </p:nvSpPr>
        <p:spPr>
          <a:xfrm rot="20740191">
            <a:off x="272587" y="462062"/>
            <a:ext cx="3094117" cy="1015663"/>
          </a:xfrm>
          <a:prstGeom prst="rect">
            <a:avLst/>
          </a:prstGeom>
          <a:noFill/>
        </p:spPr>
        <p:txBody>
          <a:bodyPr wrap="none" rtlCol="0">
            <a:spAutoFit/>
          </a:bodyPr>
          <a:lstStyle/>
          <a:p>
            <a:r>
              <a:rPr lang="en-US" sz="6000" b="1" dirty="0">
                <a:solidFill>
                  <a:srgbClr val="FF0000"/>
                </a:solidFill>
                <a:latin typeface="Freestyle Script" panose="030804020302050B0404" pitchFamily="66" charset="0"/>
              </a:rPr>
              <a:t>Did you know?</a:t>
            </a:r>
            <a:endParaRPr lang="en-AU" sz="6000" b="1" dirty="0">
              <a:solidFill>
                <a:srgbClr val="FF0000"/>
              </a:solidFill>
              <a:latin typeface="Freestyle Script" panose="030804020302050B0404" pitchFamily="66" charset="0"/>
            </a:endParaRPr>
          </a:p>
        </p:txBody>
      </p:sp>
      <p:sp>
        <p:nvSpPr>
          <p:cNvPr id="2" name="TextBox 1">
            <a:extLst>
              <a:ext uri="{FF2B5EF4-FFF2-40B4-BE49-F238E27FC236}">
                <a16:creationId xmlns:a16="http://schemas.microsoft.com/office/drawing/2014/main" id="{F144DC41-5378-51FF-B50F-280DA6976C1E}"/>
              </a:ext>
            </a:extLst>
          </p:cNvPr>
          <p:cNvSpPr txBox="1"/>
          <p:nvPr/>
        </p:nvSpPr>
        <p:spPr>
          <a:xfrm>
            <a:off x="11219936" y="279859"/>
            <a:ext cx="611065" cy="369332"/>
          </a:xfrm>
          <a:prstGeom prst="rect">
            <a:avLst/>
          </a:prstGeom>
          <a:noFill/>
        </p:spPr>
        <p:txBody>
          <a:bodyPr wrap="none" rtlCol="0">
            <a:spAutoFit/>
          </a:bodyPr>
          <a:lstStyle/>
          <a:p>
            <a:r>
              <a:rPr lang="en-US" dirty="0">
                <a:latin typeface="Blackadder ITC" panose="04020505051007020D02" pitchFamily="82" charset="0"/>
              </a:rPr>
              <a:t>A N</a:t>
            </a:r>
            <a:endParaRPr lang="en-AU" dirty="0">
              <a:latin typeface="Blackadder ITC" panose="04020505051007020D02" pitchFamily="82" charset="0"/>
            </a:endParaRPr>
          </a:p>
        </p:txBody>
      </p:sp>
    </p:spTree>
    <p:extLst>
      <p:ext uri="{BB962C8B-B14F-4D97-AF65-F5344CB8AC3E}">
        <p14:creationId xmlns:p14="http://schemas.microsoft.com/office/powerpoint/2010/main" val="3813494396"/>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tile tx="0" ty="0" sx="100000" sy="100000" flip="none" algn="tl"/>
        </a:blipFill>
        <a:effectLst/>
      </p:bgPr>
    </p:bg>
    <p:spTree>
      <p:nvGrpSpPr>
        <p:cNvPr id="1" name="">
          <a:extLst>
            <a:ext uri="{FF2B5EF4-FFF2-40B4-BE49-F238E27FC236}">
              <a16:creationId xmlns:a16="http://schemas.microsoft.com/office/drawing/2014/main" id="{7CC39244-32C5-5E4F-BFD6-65E56BA6C76E}"/>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CFC4026C-4EFD-E602-89F5-49DED1EBF344}"/>
              </a:ext>
            </a:extLst>
          </p:cNvPr>
          <p:cNvSpPr>
            <a:spLocks noChangeArrowheads="1"/>
          </p:cNvSpPr>
          <p:nvPr/>
        </p:nvSpPr>
        <p:spPr bwMode="auto">
          <a:xfrm>
            <a:off x="1522524" y="905508"/>
            <a:ext cx="840154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3600" b="1" i="0" dirty="0">
                <a:solidFill>
                  <a:srgbClr val="0D0514"/>
                </a:solidFill>
                <a:effectLst/>
                <a:latin typeface="+mn-lt"/>
              </a:rPr>
              <a:t>How is Lawrence killed in the opening scenes of 'Lawrence of Arabia’?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1" u="none" strike="noStrike" cap="none" normalizeH="0" baseline="0" dirty="0">
              <a:ln>
                <a:noFill/>
              </a:ln>
              <a:solidFill>
                <a:srgbClr val="0D0514"/>
              </a:solidFill>
              <a:latin typeface="+mn-lt"/>
              <a:cs typeface="Arial" panose="020B0604020202020204" pitchFamily="34" charset="0"/>
            </a:endParaRPr>
          </a:p>
          <a:p>
            <a:pPr marL="742950" marR="0" lvl="0" indent="-742950" algn="l" defTabSz="914400" rtl="0" eaLnBrk="0" fontAlgn="base" latinLnBrk="0" hangingPunct="0">
              <a:lnSpc>
                <a:spcPct val="100000"/>
              </a:lnSpc>
              <a:spcBef>
                <a:spcPct val="0"/>
              </a:spcBef>
              <a:spcAft>
                <a:spcPct val="0"/>
              </a:spcAft>
              <a:buClrTx/>
              <a:buSzTx/>
              <a:buFontTx/>
              <a:buAutoNum type="alphaLcParenR"/>
              <a:tabLst/>
            </a:pPr>
            <a:r>
              <a:rPr lang="en-US" altLang="en-US" sz="3600" b="1" i="0" dirty="0">
                <a:solidFill>
                  <a:srgbClr val="0D0514"/>
                </a:solidFill>
                <a:effectLst/>
                <a:latin typeface="+mn-lt"/>
                <a:cs typeface="Arial" panose="020B0604020202020204" pitchFamily="34" charset="0"/>
              </a:rPr>
              <a:t>Shot</a:t>
            </a:r>
          </a:p>
          <a:p>
            <a:pPr marL="742950" marR="0" lvl="0" indent="-742950" algn="l" defTabSz="914400" rtl="0" eaLnBrk="0" fontAlgn="base" latinLnBrk="0" hangingPunct="0">
              <a:lnSpc>
                <a:spcPct val="100000"/>
              </a:lnSpc>
              <a:spcBef>
                <a:spcPct val="0"/>
              </a:spcBef>
              <a:spcAft>
                <a:spcPct val="0"/>
              </a:spcAft>
              <a:buClrTx/>
              <a:buSzTx/>
              <a:buFontTx/>
              <a:buAutoNum type="alphaLcParenR"/>
              <a:tabLst/>
            </a:pPr>
            <a:r>
              <a:rPr kumimoji="0" lang="en-US" altLang="en-US" sz="3600" b="1" u="none" strike="noStrike" cap="none" normalizeH="0" baseline="0" dirty="0">
                <a:ln>
                  <a:noFill/>
                </a:ln>
                <a:solidFill>
                  <a:srgbClr val="0D0514"/>
                </a:solidFill>
                <a:latin typeface="+mn-lt"/>
                <a:cs typeface="Arial" panose="020B0604020202020204" pitchFamily="34" charset="0"/>
              </a:rPr>
              <a:t>Motor cycle accident</a:t>
            </a:r>
          </a:p>
          <a:p>
            <a:pPr marL="742950" marR="0" lvl="0" indent="-742950" algn="l" defTabSz="914400" rtl="0" eaLnBrk="0" fontAlgn="base" latinLnBrk="0" hangingPunct="0">
              <a:lnSpc>
                <a:spcPct val="100000"/>
              </a:lnSpc>
              <a:spcBef>
                <a:spcPct val="0"/>
              </a:spcBef>
              <a:spcAft>
                <a:spcPct val="0"/>
              </a:spcAft>
              <a:buClrTx/>
              <a:buSzTx/>
              <a:buFontTx/>
              <a:buAutoNum type="alphaLcParenR"/>
              <a:tabLst/>
            </a:pPr>
            <a:r>
              <a:rPr kumimoji="0" lang="en-US" altLang="en-US" sz="3600" b="1" u="none" strike="noStrike" cap="none" normalizeH="0" baseline="0" dirty="0">
                <a:ln>
                  <a:noFill/>
                </a:ln>
                <a:solidFill>
                  <a:srgbClr val="0D0514"/>
                </a:solidFill>
                <a:latin typeface="+mn-lt"/>
                <a:cs typeface="Arial" panose="020B0604020202020204" pitchFamily="34" charset="0"/>
              </a:rPr>
              <a:t>Thrown from a horse</a:t>
            </a:r>
          </a:p>
          <a:p>
            <a:pPr marL="742950" marR="0" lvl="0" indent="-742950" algn="l" defTabSz="914400" rtl="0" eaLnBrk="0" fontAlgn="base" latinLnBrk="0" hangingPunct="0">
              <a:lnSpc>
                <a:spcPct val="100000"/>
              </a:lnSpc>
              <a:spcBef>
                <a:spcPct val="0"/>
              </a:spcBef>
              <a:spcAft>
                <a:spcPct val="0"/>
              </a:spcAft>
              <a:buClrTx/>
              <a:buSzTx/>
              <a:buFontTx/>
              <a:buAutoNum type="alphaLcParenR"/>
              <a:tabLst/>
            </a:pPr>
            <a:r>
              <a:rPr lang="en-US" altLang="en-US" sz="3600" b="1" i="0" dirty="0">
                <a:solidFill>
                  <a:srgbClr val="0D0514"/>
                </a:solidFill>
                <a:effectLst/>
                <a:latin typeface="+mn-lt"/>
                <a:cs typeface="Arial" panose="020B0604020202020204" pitchFamily="34" charset="0"/>
              </a:rPr>
              <a:t>Helicopter crash</a:t>
            </a:r>
            <a:r>
              <a:rPr kumimoji="0" lang="en-US" altLang="en-US" sz="3600" b="1" i="0" u="none" strike="noStrike" cap="none" normalizeH="0" baseline="0" dirty="0">
                <a:ln>
                  <a:noFill/>
                </a:ln>
                <a:solidFill>
                  <a:srgbClr val="3A3A3A"/>
                </a:solidFill>
                <a:effectLst/>
                <a:latin typeface="+mn-lt"/>
                <a:cs typeface="Arial" panose="020B0604020202020204" pitchFamily="34" charset="0"/>
              </a:rPr>
              <a:t>       </a:t>
            </a:r>
            <a:endParaRPr kumimoji="0" lang="en-US" altLang="en-US" sz="3600" b="1" i="0" u="none" strike="noStrike" cap="none" normalizeH="0" baseline="0" dirty="0">
              <a:ln>
                <a:noFill/>
              </a:ln>
              <a:solidFill>
                <a:schemeClr val="tx1"/>
              </a:solidFill>
              <a:effectLst/>
              <a:latin typeface="+mn-lt"/>
            </a:endParaRPr>
          </a:p>
        </p:txBody>
      </p:sp>
      <p:pic>
        <p:nvPicPr>
          <p:cNvPr id="2050" name="Picture 2" descr="Ezoic">
            <a:extLst>
              <a:ext uri="{FF2B5EF4-FFF2-40B4-BE49-F238E27FC236}">
                <a16:creationId xmlns:a16="http://schemas.microsoft.com/office/drawing/2014/main" id="{4A019449-6AA5-C7DF-9E77-08106610D2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24" y="2172429"/>
            <a:ext cx="133350" cy="133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F7FEE01-7EF8-EA81-DD86-DB736372A978}"/>
              </a:ext>
            </a:extLst>
          </p:cNvPr>
          <p:cNvSpPr txBox="1"/>
          <p:nvPr/>
        </p:nvSpPr>
        <p:spPr>
          <a:xfrm>
            <a:off x="2669060" y="5095456"/>
            <a:ext cx="4671215" cy="984885"/>
          </a:xfrm>
          <a:prstGeom prst="rect">
            <a:avLst/>
          </a:prstGeom>
          <a:noFill/>
        </p:spPr>
        <p:txBody>
          <a:bodyPr wrap="none" rtlCol="0">
            <a:spAutoFit/>
          </a:bodyPr>
          <a:lstStyle/>
          <a:p>
            <a:r>
              <a:rPr kumimoji="0" lang="en-US" altLang="en-US" sz="4000" b="1" i="0" u="none" strike="noStrike" cap="none" normalizeH="0" baseline="0" dirty="0">
                <a:ln>
                  <a:noFill/>
                </a:ln>
                <a:solidFill>
                  <a:srgbClr val="FF0000"/>
                </a:solidFill>
                <a:effectLst/>
                <a:latin typeface="+mn-lt"/>
              </a:rPr>
              <a:t>Motor Cycle accident</a:t>
            </a:r>
          </a:p>
          <a:p>
            <a:endParaRPr lang="en-AU" dirty="0"/>
          </a:p>
        </p:txBody>
      </p:sp>
      <p:pic>
        <p:nvPicPr>
          <p:cNvPr id="2" name="Picture 2" descr="Lawrence of Arabia (1962) | Lawrence of arabia, Old movies, Good movies">
            <a:extLst>
              <a:ext uri="{FF2B5EF4-FFF2-40B4-BE49-F238E27FC236}">
                <a16:creationId xmlns:a16="http://schemas.microsoft.com/office/drawing/2014/main" id="{271B68E3-836B-89EA-E395-C888C2CFB7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7495" y="1688757"/>
            <a:ext cx="3074143" cy="46112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C6498A5-F7BD-E483-8CA3-02DC044EB6C3}"/>
              </a:ext>
            </a:extLst>
          </p:cNvPr>
          <p:cNvSpPr txBox="1"/>
          <p:nvPr/>
        </p:nvSpPr>
        <p:spPr>
          <a:xfrm>
            <a:off x="225028" y="202915"/>
            <a:ext cx="2298514" cy="523220"/>
          </a:xfrm>
          <a:prstGeom prst="rect">
            <a:avLst/>
          </a:prstGeom>
          <a:noFill/>
        </p:spPr>
        <p:txBody>
          <a:bodyPr wrap="none" rtlCol="0">
            <a:spAutoFit/>
          </a:bodyPr>
          <a:lstStyle/>
          <a:p>
            <a:r>
              <a:rPr lang="en-US" sz="2800" dirty="0">
                <a:latin typeface="Broadway" panose="04040905080B02020502" pitchFamily="82" charset="0"/>
              </a:rPr>
              <a:t>Movie Quiz</a:t>
            </a:r>
            <a:endParaRPr lang="en-AU" sz="2800" dirty="0">
              <a:latin typeface="Broadway" panose="04040905080B02020502" pitchFamily="82" charset="0"/>
            </a:endParaRPr>
          </a:p>
        </p:txBody>
      </p:sp>
      <p:sp>
        <p:nvSpPr>
          <p:cNvPr id="6" name="TextBox 5">
            <a:extLst>
              <a:ext uri="{FF2B5EF4-FFF2-40B4-BE49-F238E27FC236}">
                <a16:creationId xmlns:a16="http://schemas.microsoft.com/office/drawing/2014/main" id="{8E05713C-0337-D167-963A-552D5AAA1065}"/>
              </a:ext>
            </a:extLst>
          </p:cNvPr>
          <p:cNvSpPr txBox="1"/>
          <p:nvPr/>
        </p:nvSpPr>
        <p:spPr>
          <a:xfrm>
            <a:off x="11219936" y="279859"/>
            <a:ext cx="611065" cy="369332"/>
          </a:xfrm>
          <a:prstGeom prst="rect">
            <a:avLst/>
          </a:prstGeom>
          <a:noFill/>
        </p:spPr>
        <p:txBody>
          <a:bodyPr wrap="none" rtlCol="0">
            <a:spAutoFit/>
          </a:bodyPr>
          <a:lstStyle/>
          <a:p>
            <a:r>
              <a:rPr lang="en-US" dirty="0">
                <a:latin typeface="Blackadder ITC" panose="04020505051007020D02" pitchFamily="82" charset="0"/>
              </a:rPr>
              <a:t>A N</a:t>
            </a:r>
            <a:endParaRPr lang="en-AU" dirty="0">
              <a:latin typeface="Blackadder ITC" panose="04020505051007020D02" pitchFamily="82" charset="0"/>
            </a:endParaRPr>
          </a:p>
        </p:txBody>
      </p:sp>
    </p:spTree>
    <p:extLst>
      <p:ext uri="{BB962C8B-B14F-4D97-AF65-F5344CB8AC3E}">
        <p14:creationId xmlns:p14="http://schemas.microsoft.com/office/powerpoint/2010/main" val="3414545866"/>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8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8000"/>
                            </p:stCondLst>
                            <p:childTnLst>
                              <p:par>
                                <p:cTn id="8" presetID="10" presetClass="entr" presetSubtype="0" fill="hold" nodeType="after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tile tx="0" ty="0" sx="100000" sy="100000" flip="none" algn="tl"/>
        </a:blipFill>
        <a:effectLst/>
      </p:bgPr>
    </p:bg>
    <p:spTree>
      <p:nvGrpSpPr>
        <p:cNvPr id="1" name="">
          <a:extLst>
            <a:ext uri="{FF2B5EF4-FFF2-40B4-BE49-F238E27FC236}">
              <a16:creationId xmlns:a16="http://schemas.microsoft.com/office/drawing/2014/main" id="{C5C71FAC-95B2-69BB-BCA2-EBAF36C37EE8}"/>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15A639ED-3CAD-10C3-ED40-8D4A5F8E2E73}"/>
              </a:ext>
            </a:extLst>
          </p:cNvPr>
          <p:cNvSpPr>
            <a:spLocks noChangeArrowheads="1"/>
          </p:cNvSpPr>
          <p:nvPr/>
        </p:nvSpPr>
        <p:spPr bwMode="auto">
          <a:xfrm>
            <a:off x="1508571" y="690236"/>
            <a:ext cx="871458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3600" b="1" i="0" dirty="0">
                <a:solidFill>
                  <a:srgbClr val="0D0514"/>
                </a:solidFill>
                <a:effectLst/>
                <a:latin typeface="+mn-lt"/>
              </a:rPr>
              <a:t>How does Dolly, played by Barbra Streisand, make her money in the 1969 musical 'Hello, Dolly!’?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1" u="none" strike="noStrike" cap="none" normalizeH="0" baseline="0" dirty="0">
              <a:ln>
                <a:noFill/>
              </a:ln>
              <a:solidFill>
                <a:srgbClr val="0D0514"/>
              </a:solidFill>
              <a:latin typeface="+mn-lt"/>
              <a:cs typeface="Arial" panose="020B0604020202020204" pitchFamily="34" charset="0"/>
            </a:endParaRPr>
          </a:p>
          <a:p>
            <a:pPr marL="742950" marR="0" lvl="0" indent="-742950" algn="l" defTabSz="914400" rtl="0" eaLnBrk="0" fontAlgn="base" latinLnBrk="0" hangingPunct="0">
              <a:lnSpc>
                <a:spcPct val="100000"/>
              </a:lnSpc>
              <a:spcBef>
                <a:spcPct val="0"/>
              </a:spcBef>
              <a:spcAft>
                <a:spcPct val="0"/>
              </a:spcAft>
              <a:buClrTx/>
              <a:buSzTx/>
              <a:buFontTx/>
              <a:buAutoNum type="alphaLcParenR"/>
              <a:tabLst/>
            </a:pPr>
            <a:r>
              <a:rPr lang="en-US" altLang="en-US" sz="3600" b="1" i="0" dirty="0">
                <a:solidFill>
                  <a:srgbClr val="0D0514"/>
                </a:solidFill>
                <a:effectLst/>
                <a:latin typeface="+mn-lt"/>
                <a:cs typeface="Arial" panose="020B0604020202020204" pitchFamily="34" charset="0"/>
              </a:rPr>
              <a:t>Hair dresser</a:t>
            </a:r>
          </a:p>
          <a:p>
            <a:pPr marL="742950" marR="0" lvl="0" indent="-742950" algn="l" defTabSz="914400" rtl="0" eaLnBrk="0" fontAlgn="base" latinLnBrk="0" hangingPunct="0">
              <a:lnSpc>
                <a:spcPct val="100000"/>
              </a:lnSpc>
              <a:spcBef>
                <a:spcPct val="0"/>
              </a:spcBef>
              <a:spcAft>
                <a:spcPct val="0"/>
              </a:spcAft>
              <a:buClrTx/>
              <a:buSzTx/>
              <a:buFontTx/>
              <a:buAutoNum type="alphaLcParenR"/>
              <a:tabLst/>
            </a:pPr>
            <a:r>
              <a:rPr kumimoji="0" lang="en-US" altLang="en-US" sz="3600" b="1" u="none" strike="noStrike" cap="none" normalizeH="0" baseline="0" dirty="0">
                <a:ln>
                  <a:noFill/>
                </a:ln>
                <a:solidFill>
                  <a:srgbClr val="0D0514"/>
                </a:solidFill>
                <a:latin typeface="+mn-lt"/>
                <a:cs typeface="Arial" panose="020B0604020202020204" pitchFamily="34" charset="0"/>
              </a:rPr>
              <a:t>Florist</a:t>
            </a:r>
          </a:p>
          <a:p>
            <a:pPr marL="742950" marR="0" lvl="0" indent="-742950" algn="l" defTabSz="914400" rtl="0" eaLnBrk="0" fontAlgn="base" latinLnBrk="0" hangingPunct="0">
              <a:lnSpc>
                <a:spcPct val="100000"/>
              </a:lnSpc>
              <a:spcBef>
                <a:spcPct val="0"/>
              </a:spcBef>
              <a:spcAft>
                <a:spcPct val="0"/>
              </a:spcAft>
              <a:buClrTx/>
              <a:buSzTx/>
              <a:buFontTx/>
              <a:buAutoNum type="alphaLcParenR"/>
              <a:tabLst/>
            </a:pPr>
            <a:r>
              <a:rPr lang="en-US" altLang="en-US" sz="3600" b="1" i="0" dirty="0">
                <a:solidFill>
                  <a:srgbClr val="0D0514"/>
                </a:solidFill>
                <a:effectLst/>
                <a:latin typeface="+mn-lt"/>
                <a:cs typeface="Arial" panose="020B0604020202020204" pitchFamily="34" charset="0"/>
              </a:rPr>
              <a:t>Model</a:t>
            </a:r>
          </a:p>
          <a:p>
            <a:pPr marL="742950" marR="0" lvl="0" indent="-742950" algn="l" defTabSz="914400" rtl="0" eaLnBrk="0" fontAlgn="base" latinLnBrk="0" hangingPunct="0">
              <a:lnSpc>
                <a:spcPct val="100000"/>
              </a:lnSpc>
              <a:spcBef>
                <a:spcPct val="0"/>
              </a:spcBef>
              <a:spcAft>
                <a:spcPct val="0"/>
              </a:spcAft>
              <a:buClrTx/>
              <a:buSzTx/>
              <a:buFontTx/>
              <a:buAutoNum type="alphaLcParenR"/>
              <a:tabLst/>
            </a:pPr>
            <a:r>
              <a:rPr kumimoji="0" lang="en-US" altLang="en-US" sz="3600" b="1" u="none" strike="noStrike" cap="none" normalizeH="0" baseline="0" dirty="0">
                <a:ln>
                  <a:noFill/>
                </a:ln>
                <a:solidFill>
                  <a:srgbClr val="0D0514"/>
                </a:solidFill>
                <a:latin typeface="+mn-lt"/>
                <a:cs typeface="Arial" panose="020B0604020202020204" pitchFamily="34" charset="0"/>
              </a:rPr>
              <a:t>Matchmaker</a:t>
            </a:r>
            <a:r>
              <a:rPr kumimoji="0" lang="en-US" altLang="en-US" sz="3600" b="1" i="0" u="none" strike="noStrike" cap="none" normalizeH="0" baseline="0" dirty="0">
                <a:ln>
                  <a:noFill/>
                </a:ln>
                <a:solidFill>
                  <a:srgbClr val="3A3A3A"/>
                </a:solidFill>
                <a:effectLst/>
                <a:latin typeface="+mn-lt"/>
                <a:cs typeface="Arial" panose="020B0604020202020204" pitchFamily="34" charset="0"/>
              </a:rPr>
              <a:t>       </a:t>
            </a:r>
            <a:endParaRPr kumimoji="0" lang="en-US" altLang="en-US" sz="3600" b="1" i="0" u="none" strike="noStrike" cap="none" normalizeH="0" baseline="0" dirty="0">
              <a:ln>
                <a:noFill/>
              </a:ln>
              <a:solidFill>
                <a:schemeClr val="tx1"/>
              </a:solidFill>
              <a:effectLst/>
              <a:latin typeface="+mn-lt"/>
            </a:endParaRPr>
          </a:p>
        </p:txBody>
      </p:sp>
      <p:pic>
        <p:nvPicPr>
          <p:cNvPr id="2050" name="Picture 2" descr="Ezoic">
            <a:extLst>
              <a:ext uri="{FF2B5EF4-FFF2-40B4-BE49-F238E27FC236}">
                <a16:creationId xmlns:a16="http://schemas.microsoft.com/office/drawing/2014/main" id="{CD18F8DE-231C-8B25-9E77-155538D2F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24" y="2172429"/>
            <a:ext cx="133350" cy="133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1CD8511-2982-05CC-C23A-DC7085BBD5B1}"/>
              </a:ext>
            </a:extLst>
          </p:cNvPr>
          <p:cNvSpPr txBox="1"/>
          <p:nvPr/>
        </p:nvSpPr>
        <p:spPr>
          <a:xfrm>
            <a:off x="3064476" y="5214551"/>
            <a:ext cx="2887457" cy="707886"/>
          </a:xfrm>
          <a:prstGeom prst="rect">
            <a:avLst/>
          </a:prstGeom>
          <a:noFill/>
        </p:spPr>
        <p:txBody>
          <a:bodyPr wrap="none" rtlCol="0">
            <a:spAutoFit/>
          </a:bodyPr>
          <a:lstStyle/>
          <a:p>
            <a:r>
              <a:rPr lang="en-US" altLang="en-US" sz="4000" b="1" dirty="0">
                <a:solidFill>
                  <a:srgbClr val="FF0000"/>
                </a:solidFill>
              </a:rPr>
              <a:t>Matchmaker</a:t>
            </a:r>
            <a:endParaRPr lang="en-AU" dirty="0"/>
          </a:p>
        </p:txBody>
      </p:sp>
      <p:pic>
        <p:nvPicPr>
          <p:cNvPr id="3076" name="Picture 4" descr="Hello Dolly - Studio Classic DVD [UK Import]: Amazon.de: DVD &amp; Blu-ray">
            <a:extLst>
              <a:ext uri="{FF2B5EF4-FFF2-40B4-BE49-F238E27FC236}">
                <a16:creationId xmlns:a16="http://schemas.microsoft.com/office/drawing/2014/main" id="{85C304EE-7072-77F8-0853-DF64BBE263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3783" y="2172429"/>
            <a:ext cx="3175591" cy="45067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A8129BD-2436-6D13-1726-F3AD5FA38EB6}"/>
              </a:ext>
            </a:extLst>
          </p:cNvPr>
          <p:cNvSpPr txBox="1"/>
          <p:nvPr/>
        </p:nvSpPr>
        <p:spPr>
          <a:xfrm>
            <a:off x="225028" y="202915"/>
            <a:ext cx="2298514" cy="523220"/>
          </a:xfrm>
          <a:prstGeom prst="rect">
            <a:avLst/>
          </a:prstGeom>
          <a:noFill/>
        </p:spPr>
        <p:txBody>
          <a:bodyPr wrap="none" rtlCol="0">
            <a:spAutoFit/>
          </a:bodyPr>
          <a:lstStyle/>
          <a:p>
            <a:r>
              <a:rPr lang="en-US" sz="2800" dirty="0">
                <a:latin typeface="Broadway" panose="04040905080B02020502" pitchFamily="82" charset="0"/>
              </a:rPr>
              <a:t>Movie Quiz</a:t>
            </a:r>
            <a:endParaRPr lang="en-AU" sz="2800" dirty="0">
              <a:latin typeface="Broadway" panose="04040905080B02020502" pitchFamily="82" charset="0"/>
            </a:endParaRPr>
          </a:p>
        </p:txBody>
      </p:sp>
      <p:sp>
        <p:nvSpPr>
          <p:cNvPr id="3" name="TextBox 2">
            <a:extLst>
              <a:ext uri="{FF2B5EF4-FFF2-40B4-BE49-F238E27FC236}">
                <a16:creationId xmlns:a16="http://schemas.microsoft.com/office/drawing/2014/main" id="{37AA9515-D5F5-5B5D-B387-4333219D41B5}"/>
              </a:ext>
            </a:extLst>
          </p:cNvPr>
          <p:cNvSpPr txBox="1"/>
          <p:nvPr/>
        </p:nvSpPr>
        <p:spPr>
          <a:xfrm>
            <a:off x="11219936" y="279859"/>
            <a:ext cx="611065" cy="369332"/>
          </a:xfrm>
          <a:prstGeom prst="rect">
            <a:avLst/>
          </a:prstGeom>
          <a:noFill/>
        </p:spPr>
        <p:txBody>
          <a:bodyPr wrap="none" rtlCol="0">
            <a:spAutoFit/>
          </a:bodyPr>
          <a:lstStyle/>
          <a:p>
            <a:r>
              <a:rPr lang="en-US" dirty="0">
                <a:latin typeface="Blackadder ITC" panose="04020505051007020D02" pitchFamily="82" charset="0"/>
              </a:rPr>
              <a:t>A N</a:t>
            </a:r>
            <a:endParaRPr lang="en-AU" dirty="0">
              <a:latin typeface="Blackadder ITC" panose="04020505051007020D02" pitchFamily="82" charset="0"/>
            </a:endParaRPr>
          </a:p>
        </p:txBody>
      </p:sp>
    </p:spTree>
    <p:extLst>
      <p:ext uri="{BB962C8B-B14F-4D97-AF65-F5344CB8AC3E}">
        <p14:creationId xmlns:p14="http://schemas.microsoft.com/office/powerpoint/2010/main" val="1431474032"/>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8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8000"/>
                            </p:stCondLst>
                            <p:childTnLst>
                              <p:par>
                                <p:cTn id="8" presetID="10" presetClass="entr" presetSubtype="0" fill="hold" nodeType="afterEffect">
                                  <p:stCondLst>
                                    <p:cond delay="1000"/>
                                  </p:stCondLst>
                                  <p:childTnLst>
                                    <p:set>
                                      <p:cBhvr>
                                        <p:cTn id="9" dur="1" fill="hold">
                                          <p:stCondLst>
                                            <p:cond delay="0"/>
                                          </p:stCondLst>
                                        </p:cTn>
                                        <p:tgtEl>
                                          <p:spTgt spid="3076"/>
                                        </p:tgtEl>
                                        <p:attrNameLst>
                                          <p:attrName>style.visibility</p:attrName>
                                        </p:attrNameLst>
                                      </p:cBhvr>
                                      <p:to>
                                        <p:strVal val="visible"/>
                                      </p:to>
                                    </p:set>
                                    <p:animEffect transition="in" filter="fade">
                                      <p:cBhvr>
                                        <p:cTn id="10" dur="1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tile tx="0" ty="0" sx="100000" sy="100000" flip="none" algn="tl"/>
        </a:blipFill>
        <a:effectLst/>
      </p:bgPr>
    </p:bg>
    <p:spTree>
      <p:nvGrpSpPr>
        <p:cNvPr id="1" name="">
          <a:extLst>
            <a:ext uri="{FF2B5EF4-FFF2-40B4-BE49-F238E27FC236}">
              <a16:creationId xmlns:a16="http://schemas.microsoft.com/office/drawing/2014/main" id="{90F2E021-FAEA-83A4-F97E-536E58D60717}"/>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27A94304-1879-BD63-E26C-1B2165C9ECC4}"/>
              </a:ext>
            </a:extLst>
          </p:cNvPr>
          <p:cNvSpPr>
            <a:spLocks noChangeArrowheads="1"/>
          </p:cNvSpPr>
          <p:nvPr/>
        </p:nvSpPr>
        <p:spPr bwMode="auto">
          <a:xfrm>
            <a:off x="1574474" y="699753"/>
            <a:ext cx="840154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3600" b="1" i="0" dirty="0">
                <a:solidFill>
                  <a:srgbClr val="0D0514"/>
                </a:solidFill>
                <a:effectLst/>
                <a:latin typeface="+mn-lt"/>
              </a:rPr>
              <a:t>In the movie 'Lost Horizon' (1973), what are the main characters escaping from?</a:t>
            </a:r>
          </a:p>
          <a:p>
            <a:pPr lvl="1"/>
            <a:endParaRPr kumimoji="0" lang="en-US" altLang="en-US" sz="3600" b="1" u="none" strike="noStrike" cap="none" normalizeH="0" baseline="0" dirty="0">
              <a:ln>
                <a:noFill/>
              </a:ln>
              <a:solidFill>
                <a:srgbClr val="0D0514"/>
              </a:solidFill>
              <a:latin typeface="+mn-lt"/>
              <a:cs typeface="Arial" panose="020B0604020202020204" pitchFamily="34" charset="0"/>
            </a:endParaRPr>
          </a:p>
          <a:p>
            <a:pPr marL="1200150" lvl="1" indent="-742950">
              <a:buFontTx/>
              <a:buAutoNum type="alphaLcParenR"/>
            </a:pPr>
            <a:r>
              <a:rPr lang="en-US" altLang="en-US" sz="3600" b="1" i="0" dirty="0">
                <a:solidFill>
                  <a:srgbClr val="0D0514"/>
                </a:solidFill>
                <a:effectLst/>
                <a:latin typeface="+mn-lt"/>
                <a:cs typeface="Arial" panose="020B0604020202020204" pitchFamily="34" charset="0"/>
              </a:rPr>
              <a:t>India</a:t>
            </a:r>
          </a:p>
          <a:p>
            <a:pPr marL="1200150" lvl="1" indent="-742950">
              <a:buFontTx/>
              <a:buAutoNum type="alphaLcParenR"/>
            </a:pPr>
            <a:r>
              <a:rPr kumimoji="0" lang="en-US" altLang="en-US" sz="3600" b="1" u="none" strike="noStrike" cap="none" normalizeH="0" baseline="0" dirty="0">
                <a:ln>
                  <a:noFill/>
                </a:ln>
                <a:solidFill>
                  <a:srgbClr val="0D0514"/>
                </a:solidFill>
                <a:latin typeface="+mn-lt"/>
                <a:cs typeface="Arial" panose="020B0604020202020204" pitchFamily="34" charset="0"/>
              </a:rPr>
              <a:t>Sri Lanka</a:t>
            </a:r>
          </a:p>
          <a:p>
            <a:pPr marL="1200150" lvl="1" indent="-742950">
              <a:buFontTx/>
              <a:buAutoNum type="alphaLcParenR"/>
            </a:pPr>
            <a:r>
              <a:rPr lang="en-US" altLang="en-US" sz="3600" b="1" i="0" dirty="0">
                <a:solidFill>
                  <a:srgbClr val="0D0514"/>
                </a:solidFill>
                <a:effectLst/>
                <a:latin typeface="+mn-lt"/>
                <a:cs typeface="Arial" panose="020B0604020202020204" pitchFamily="34" charset="0"/>
              </a:rPr>
              <a:t>China</a:t>
            </a:r>
          </a:p>
          <a:p>
            <a:pPr marL="1200150" lvl="1" indent="-742950">
              <a:buFontTx/>
              <a:buAutoNum type="alphaLcParenR"/>
            </a:pPr>
            <a:r>
              <a:rPr kumimoji="0" lang="en-US" altLang="en-US" sz="3600" b="1" u="none" strike="noStrike" cap="none" normalizeH="0" baseline="0" dirty="0">
                <a:ln>
                  <a:noFill/>
                </a:ln>
                <a:solidFill>
                  <a:srgbClr val="0D0514"/>
                </a:solidFill>
                <a:latin typeface="+mn-lt"/>
                <a:cs typeface="Arial" panose="020B0604020202020204" pitchFamily="34" charset="0"/>
              </a:rPr>
              <a:t>Iran</a:t>
            </a:r>
            <a:r>
              <a:rPr kumimoji="0" lang="en-US" altLang="en-US" sz="3600" b="1" i="0" u="none" strike="noStrike" cap="none" normalizeH="0" baseline="0" dirty="0">
                <a:ln>
                  <a:noFill/>
                </a:ln>
                <a:solidFill>
                  <a:srgbClr val="3A3A3A"/>
                </a:solidFill>
                <a:effectLst/>
                <a:latin typeface="+mn-lt"/>
                <a:cs typeface="Arial" panose="020B0604020202020204" pitchFamily="34" charset="0"/>
              </a:rPr>
              <a:t>       </a:t>
            </a:r>
            <a:endParaRPr kumimoji="0" lang="en-US" altLang="en-US" sz="3600" b="1" i="0" u="none" strike="noStrike" cap="none" normalizeH="0" baseline="0" dirty="0">
              <a:ln>
                <a:noFill/>
              </a:ln>
              <a:solidFill>
                <a:schemeClr val="tx1"/>
              </a:solidFill>
              <a:effectLst/>
              <a:latin typeface="+mn-lt"/>
            </a:endParaRPr>
          </a:p>
        </p:txBody>
      </p:sp>
      <p:pic>
        <p:nvPicPr>
          <p:cNvPr id="2050" name="Picture 2" descr="Ezoic">
            <a:extLst>
              <a:ext uri="{FF2B5EF4-FFF2-40B4-BE49-F238E27FC236}">
                <a16:creationId xmlns:a16="http://schemas.microsoft.com/office/drawing/2014/main" id="{948E617A-2055-B732-7131-67586F986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24" y="2172429"/>
            <a:ext cx="133350" cy="133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9DBE9EC-3729-3D04-D640-29A5E8004B26}"/>
              </a:ext>
            </a:extLst>
          </p:cNvPr>
          <p:cNvSpPr txBox="1"/>
          <p:nvPr/>
        </p:nvSpPr>
        <p:spPr>
          <a:xfrm>
            <a:off x="2553730" y="5173362"/>
            <a:ext cx="1386918" cy="984885"/>
          </a:xfrm>
          <a:prstGeom prst="rect">
            <a:avLst/>
          </a:prstGeom>
          <a:noFill/>
        </p:spPr>
        <p:txBody>
          <a:bodyPr wrap="none" rtlCol="0">
            <a:spAutoFit/>
          </a:bodyPr>
          <a:lstStyle/>
          <a:p>
            <a:r>
              <a:rPr kumimoji="0" lang="en-US" altLang="en-US" sz="4000" b="1" i="0" u="none" strike="noStrike" cap="none" normalizeH="0" baseline="0" dirty="0">
                <a:ln>
                  <a:noFill/>
                </a:ln>
                <a:solidFill>
                  <a:srgbClr val="FF0000"/>
                </a:solidFill>
                <a:effectLst/>
                <a:latin typeface="+mn-lt"/>
              </a:rPr>
              <a:t>China</a:t>
            </a:r>
          </a:p>
          <a:p>
            <a:endParaRPr lang="en-AU" dirty="0"/>
          </a:p>
        </p:txBody>
      </p:sp>
      <p:pic>
        <p:nvPicPr>
          <p:cNvPr id="1028" name="Picture 4" descr="Lost Horizon (1973) - Movies on Google Play">
            <a:extLst>
              <a:ext uri="{FF2B5EF4-FFF2-40B4-BE49-F238E27FC236}">
                <a16:creationId xmlns:a16="http://schemas.microsoft.com/office/drawing/2014/main" id="{23E8B596-1B14-A01C-738F-9531DC7C31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1665" y="2015909"/>
            <a:ext cx="3069913" cy="46093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9FCB08E-6B3A-A6F1-1119-9F0008F4F267}"/>
              </a:ext>
            </a:extLst>
          </p:cNvPr>
          <p:cNvSpPr txBox="1"/>
          <p:nvPr/>
        </p:nvSpPr>
        <p:spPr>
          <a:xfrm>
            <a:off x="225028" y="202915"/>
            <a:ext cx="2298514" cy="523220"/>
          </a:xfrm>
          <a:prstGeom prst="rect">
            <a:avLst/>
          </a:prstGeom>
          <a:noFill/>
        </p:spPr>
        <p:txBody>
          <a:bodyPr wrap="none" rtlCol="0">
            <a:spAutoFit/>
          </a:bodyPr>
          <a:lstStyle/>
          <a:p>
            <a:r>
              <a:rPr lang="en-US" sz="2800" dirty="0">
                <a:latin typeface="Broadway" panose="04040905080B02020502" pitchFamily="82" charset="0"/>
              </a:rPr>
              <a:t>Movie Quiz</a:t>
            </a:r>
            <a:endParaRPr lang="en-AU" sz="2800" dirty="0">
              <a:latin typeface="Broadway" panose="04040905080B02020502" pitchFamily="82" charset="0"/>
            </a:endParaRPr>
          </a:p>
        </p:txBody>
      </p:sp>
      <p:sp>
        <p:nvSpPr>
          <p:cNvPr id="3" name="TextBox 2">
            <a:extLst>
              <a:ext uri="{FF2B5EF4-FFF2-40B4-BE49-F238E27FC236}">
                <a16:creationId xmlns:a16="http://schemas.microsoft.com/office/drawing/2014/main" id="{238FE212-05C7-6352-9AFA-FDB6F24E0DB2}"/>
              </a:ext>
            </a:extLst>
          </p:cNvPr>
          <p:cNvSpPr txBox="1"/>
          <p:nvPr/>
        </p:nvSpPr>
        <p:spPr>
          <a:xfrm>
            <a:off x="11219936" y="279859"/>
            <a:ext cx="611065" cy="369332"/>
          </a:xfrm>
          <a:prstGeom prst="rect">
            <a:avLst/>
          </a:prstGeom>
          <a:noFill/>
        </p:spPr>
        <p:txBody>
          <a:bodyPr wrap="none" rtlCol="0">
            <a:spAutoFit/>
          </a:bodyPr>
          <a:lstStyle/>
          <a:p>
            <a:r>
              <a:rPr lang="en-US" dirty="0">
                <a:latin typeface="Blackadder ITC" panose="04020505051007020D02" pitchFamily="82" charset="0"/>
              </a:rPr>
              <a:t>A N</a:t>
            </a:r>
            <a:endParaRPr lang="en-AU" dirty="0">
              <a:latin typeface="Blackadder ITC" panose="04020505051007020D02" pitchFamily="82" charset="0"/>
            </a:endParaRPr>
          </a:p>
        </p:txBody>
      </p:sp>
    </p:spTree>
    <p:extLst>
      <p:ext uri="{BB962C8B-B14F-4D97-AF65-F5344CB8AC3E}">
        <p14:creationId xmlns:p14="http://schemas.microsoft.com/office/powerpoint/2010/main" val="3060261393"/>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8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8000"/>
                            </p:stCondLst>
                            <p:childTnLst>
                              <p:par>
                                <p:cTn id="8" presetID="10" presetClass="entr" presetSubtype="0" fill="hold" nodeType="afterEffect">
                                  <p:stCondLst>
                                    <p:cond delay="125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125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tile tx="0" ty="0" sx="100000" sy="100000" flip="none" algn="tl"/>
        </a:blipFill>
        <a:effectLst/>
      </p:bgPr>
    </p:bg>
    <p:spTree>
      <p:nvGrpSpPr>
        <p:cNvPr id="1" name="">
          <a:extLst>
            <a:ext uri="{FF2B5EF4-FFF2-40B4-BE49-F238E27FC236}">
              <a16:creationId xmlns:a16="http://schemas.microsoft.com/office/drawing/2014/main" id="{51A1C26C-FF20-00D0-5CDF-981873665AAD}"/>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AAA7850D-EAE4-B3DD-D868-192B2C90AC69}"/>
              </a:ext>
            </a:extLst>
          </p:cNvPr>
          <p:cNvSpPr>
            <a:spLocks noChangeArrowheads="1"/>
          </p:cNvSpPr>
          <p:nvPr/>
        </p:nvSpPr>
        <p:spPr bwMode="auto">
          <a:xfrm>
            <a:off x="931922" y="1155680"/>
            <a:ext cx="840154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3600" b="1" i="0" dirty="0">
                <a:solidFill>
                  <a:srgbClr val="0D0514"/>
                </a:solidFill>
                <a:effectLst/>
                <a:latin typeface="+mn-lt"/>
              </a:rPr>
              <a:t>Cleopatra Schwartz is a character in which movie?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1" u="none" strike="noStrike" cap="none" normalizeH="0" baseline="0" dirty="0">
              <a:ln>
                <a:noFill/>
              </a:ln>
              <a:solidFill>
                <a:srgbClr val="0D0514"/>
              </a:solidFill>
              <a:latin typeface="+mn-lt"/>
              <a:cs typeface="Arial" panose="020B0604020202020204" pitchFamily="34" charset="0"/>
            </a:endParaRPr>
          </a:p>
          <a:p>
            <a:pPr lvl="1"/>
            <a:r>
              <a:rPr lang="en-US" altLang="en-US" sz="3600" b="1" i="0" dirty="0">
                <a:solidFill>
                  <a:srgbClr val="0D0514"/>
                </a:solidFill>
                <a:effectLst/>
                <a:latin typeface="+mn-lt"/>
                <a:cs typeface="Arial" panose="020B0604020202020204" pitchFamily="34" charset="0"/>
              </a:rPr>
              <a:t>a) </a:t>
            </a:r>
            <a:r>
              <a:rPr lang="en-AU" sz="3600" b="1" i="0" u="none" strike="noStrike" dirty="0" err="1">
                <a:effectLst/>
                <a:latin typeface="+mn-lt"/>
              </a:rPr>
              <a:t>Zardoz</a:t>
            </a:r>
            <a:r>
              <a:rPr lang="en-AU" sz="3600" b="1" i="0" u="none" strike="noStrike" dirty="0">
                <a:effectLst/>
                <a:latin typeface="+mn-lt"/>
              </a:rPr>
              <a:t>' (1974)</a:t>
            </a:r>
            <a:endParaRPr lang="en-AU" sz="3600" b="1" i="0" u="none" strike="noStrike" dirty="0">
              <a:effectLst/>
              <a:latin typeface="+mn-lt"/>
              <a:hlinkClick r:id="rId3"/>
            </a:endParaRPr>
          </a:p>
          <a:p>
            <a:pPr lvl="1"/>
            <a:r>
              <a:rPr lang="en-US" altLang="en-US" sz="3600" b="1" i="0" dirty="0">
                <a:solidFill>
                  <a:srgbClr val="0D0514"/>
                </a:solidFill>
                <a:effectLst/>
                <a:latin typeface="+mn-lt"/>
                <a:cs typeface="Arial" panose="020B0604020202020204" pitchFamily="34" charset="0"/>
              </a:rPr>
              <a:t>b) </a:t>
            </a:r>
            <a:r>
              <a:rPr lang="en-AU" sz="3600" b="1" i="0" u="none" strike="noStrike" dirty="0">
                <a:effectLst/>
                <a:latin typeface="+mn-lt"/>
              </a:rPr>
              <a:t>The Message' (1976)</a:t>
            </a:r>
          </a:p>
          <a:p>
            <a:pPr lvl="1"/>
            <a:r>
              <a:rPr lang="en-AU" sz="3600" b="1" dirty="0">
                <a:latin typeface="+mn-lt"/>
              </a:rPr>
              <a:t>c) </a:t>
            </a:r>
            <a:r>
              <a:rPr lang="en-US" sz="3600" b="1" i="0" u="none" strike="noStrike" dirty="0">
                <a:effectLst/>
                <a:latin typeface="+mn-lt"/>
              </a:rPr>
              <a:t>The Kentucky Fried Movie' (1977)</a:t>
            </a:r>
            <a:r>
              <a:rPr kumimoji="0" lang="en-US" altLang="en-US" sz="3600" b="0" i="0" u="none" strike="noStrike" cap="none" normalizeH="0" baseline="0" dirty="0">
                <a:ln>
                  <a:noFill/>
                </a:ln>
                <a:solidFill>
                  <a:srgbClr val="3A3A3A"/>
                </a:solidFill>
                <a:effectLst/>
                <a:latin typeface="+mn-lt"/>
                <a:cs typeface="Arial" panose="020B0604020202020204" pitchFamily="34" charset="0"/>
              </a:rPr>
              <a:t>       </a:t>
            </a:r>
            <a:endParaRPr kumimoji="0" lang="en-US" altLang="en-US" sz="3600" b="0" i="0" u="none" strike="noStrike" cap="none" normalizeH="0" baseline="0" dirty="0">
              <a:ln>
                <a:noFill/>
              </a:ln>
              <a:solidFill>
                <a:schemeClr val="tx1"/>
              </a:solidFill>
              <a:effectLst/>
              <a:latin typeface="+mn-lt"/>
            </a:endParaRPr>
          </a:p>
        </p:txBody>
      </p:sp>
      <p:pic>
        <p:nvPicPr>
          <p:cNvPr id="2050" name="Picture 2" descr="Ezoic">
            <a:extLst>
              <a:ext uri="{FF2B5EF4-FFF2-40B4-BE49-F238E27FC236}">
                <a16:creationId xmlns:a16="http://schemas.microsoft.com/office/drawing/2014/main" id="{FBC7EAAB-6697-929C-CAA2-759454FAEC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624" y="2172429"/>
            <a:ext cx="133350" cy="133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8C7910A-CACC-2692-FF42-B07015061297}"/>
              </a:ext>
            </a:extLst>
          </p:cNvPr>
          <p:cNvSpPr txBox="1"/>
          <p:nvPr/>
        </p:nvSpPr>
        <p:spPr>
          <a:xfrm>
            <a:off x="1902941" y="4572000"/>
            <a:ext cx="5499134" cy="984885"/>
          </a:xfrm>
          <a:prstGeom prst="rect">
            <a:avLst/>
          </a:prstGeom>
          <a:noFill/>
        </p:spPr>
        <p:txBody>
          <a:bodyPr wrap="none" rtlCol="0">
            <a:spAutoFit/>
          </a:bodyPr>
          <a:lstStyle/>
          <a:p>
            <a:r>
              <a:rPr lang="en-US" altLang="en-US" sz="4000" b="1" dirty="0">
                <a:solidFill>
                  <a:srgbClr val="FF0000"/>
                </a:solidFill>
              </a:rPr>
              <a:t>c) Kentucky Fried Movie</a:t>
            </a:r>
            <a:endParaRPr kumimoji="0" lang="en-US" altLang="en-US" sz="4000" b="1" i="0" u="none" strike="noStrike" cap="none" normalizeH="0" baseline="0" dirty="0">
              <a:ln>
                <a:noFill/>
              </a:ln>
              <a:solidFill>
                <a:srgbClr val="FF0000"/>
              </a:solidFill>
              <a:effectLst/>
              <a:latin typeface="+mn-lt"/>
            </a:endParaRPr>
          </a:p>
          <a:p>
            <a:endParaRPr lang="en-AU" dirty="0"/>
          </a:p>
        </p:txBody>
      </p:sp>
      <p:pic>
        <p:nvPicPr>
          <p:cNvPr id="2" name="Picture 2" descr="The Kentucky Fried Movie (1977) - Posters — The Movie Database (TMDB)">
            <a:extLst>
              <a:ext uri="{FF2B5EF4-FFF2-40B4-BE49-F238E27FC236}">
                <a16:creationId xmlns:a16="http://schemas.microsoft.com/office/drawing/2014/main" id="{90E19706-C3DA-39FB-06D8-BABC6A0580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1234" y="1878227"/>
            <a:ext cx="3168821" cy="47532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EBF1BC4-0C29-F8B8-A16C-95D599DFB6AC}"/>
              </a:ext>
            </a:extLst>
          </p:cNvPr>
          <p:cNvSpPr txBox="1"/>
          <p:nvPr/>
        </p:nvSpPr>
        <p:spPr>
          <a:xfrm>
            <a:off x="225028" y="202915"/>
            <a:ext cx="2298514" cy="523220"/>
          </a:xfrm>
          <a:prstGeom prst="rect">
            <a:avLst/>
          </a:prstGeom>
          <a:noFill/>
        </p:spPr>
        <p:txBody>
          <a:bodyPr wrap="none" rtlCol="0">
            <a:spAutoFit/>
          </a:bodyPr>
          <a:lstStyle/>
          <a:p>
            <a:r>
              <a:rPr lang="en-US" sz="2800" dirty="0">
                <a:latin typeface="Broadway" panose="04040905080B02020502" pitchFamily="82" charset="0"/>
              </a:rPr>
              <a:t>Movie Quiz</a:t>
            </a:r>
            <a:endParaRPr lang="en-AU" sz="2800" dirty="0">
              <a:latin typeface="Broadway" panose="04040905080B02020502" pitchFamily="82" charset="0"/>
            </a:endParaRPr>
          </a:p>
        </p:txBody>
      </p:sp>
      <p:sp>
        <p:nvSpPr>
          <p:cNvPr id="6" name="TextBox 5">
            <a:extLst>
              <a:ext uri="{FF2B5EF4-FFF2-40B4-BE49-F238E27FC236}">
                <a16:creationId xmlns:a16="http://schemas.microsoft.com/office/drawing/2014/main" id="{A145D92F-7816-1C54-423B-8114DBC6F331}"/>
              </a:ext>
            </a:extLst>
          </p:cNvPr>
          <p:cNvSpPr txBox="1"/>
          <p:nvPr/>
        </p:nvSpPr>
        <p:spPr>
          <a:xfrm>
            <a:off x="11219936" y="279859"/>
            <a:ext cx="611065" cy="369332"/>
          </a:xfrm>
          <a:prstGeom prst="rect">
            <a:avLst/>
          </a:prstGeom>
          <a:noFill/>
        </p:spPr>
        <p:txBody>
          <a:bodyPr wrap="none" rtlCol="0">
            <a:spAutoFit/>
          </a:bodyPr>
          <a:lstStyle/>
          <a:p>
            <a:r>
              <a:rPr lang="en-US" dirty="0">
                <a:latin typeface="Blackadder ITC" panose="04020505051007020D02" pitchFamily="82" charset="0"/>
              </a:rPr>
              <a:t>A N</a:t>
            </a:r>
            <a:endParaRPr lang="en-AU" dirty="0">
              <a:latin typeface="Blackadder ITC" panose="04020505051007020D02" pitchFamily="82" charset="0"/>
            </a:endParaRPr>
          </a:p>
        </p:txBody>
      </p:sp>
    </p:spTree>
    <p:extLst>
      <p:ext uri="{BB962C8B-B14F-4D97-AF65-F5344CB8AC3E}">
        <p14:creationId xmlns:p14="http://schemas.microsoft.com/office/powerpoint/2010/main" val="3283917622"/>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6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6000"/>
                            </p:stCondLst>
                            <p:childTnLst>
                              <p:par>
                                <p:cTn id="8" presetID="10" presetClass="entr" presetSubtype="0" fill="hold" nodeType="afterEffect">
                                  <p:stCondLst>
                                    <p:cond delay="1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tile tx="0" ty="0" sx="100000" sy="100000" flip="none" algn="tl"/>
        </a:blipFill>
        <a:effectLst/>
      </p:bgPr>
    </p:bg>
    <p:spTree>
      <p:nvGrpSpPr>
        <p:cNvPr id="1" name="">
          <a:extLst>
            <a:ext uri="{FF2B5EF4-FFF2-40B4-BE49-F238E27FC236}">
              <a16:creationId xmlns:a16="http://schemas.microsoft.com/office/drawing/2014/main" id="{EE4DF681-C510-C1C8-49D5-83079C7EDFB7}"/>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6583BF8B-2502-C945-AB52-5AD826776203}"/>
              </a:ext>
            </a:extLst>
          </p:cNvPr>
          <p:cNvSpPr>
            <a:spLocks noChangeArrowheads="1"/>
          </p:cNvSpPr>
          <p:nvPr/>
        </p:nvSpPr>
        <p:spPr bwMode="auto">
          <a:xfrm>
            <a:off x="1632139" y="1428617"/>
            <a:ext cx="840154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3600" b="1" i="0" dirty="0">
                <a:solidFill>
                  <a:srgbClr val="333333"/>
                </a:solidFill>
                <a:effectLst/>
                <a:latin typeface="+mn-lt"/>
              </a:rPr>
              <a:t>In which 1989 movie does English teacher John Keating, played by Robin Williams, urge his students to “seize the day?”</a:t>
            </a:r>
            <a:r>
              <a:rPr kumimoji="0" lang="en-US" altLang="en-US" sz="3600" b="1" i="0" u="none" strike="noStrike" cap="none" normalizeH="0" baseline="0" dirty="0">
                <a:ln>
                  <a:noFill/>
                </a:ln>
                <a:solidFill>
                  <a:srgbClr val="3A3A3A"/>
                </a:solidFill>
                <a:effectLst/>
                <a:latin typeface="+mn-lt"/>
                <a:cs typeface="Arial" panose="020B0604020202020204" pitchFamily="34" charset="0"/>
              </a:rPr>
              <a:t>   </a:t>
            </a:r>
            <a:r>
              <a:rPr kumimoji="0" lang="en-US" altLang="en-US" sz="3600" b="0" i="0" u="none" strike="noStrike" cap="none" normalizeH="0" baseline="0" dirty="0">
                <a:ln>
                  <a:noFill/>
                </a:ln>
                <a:solidFill>
                  <a:srgbClr val="3A3A3A"/>
                </a:solidFill>
                <a:effectLst/>
                <a:latin typeface="+mn-lt"/>
                <a:cs typeface="Arial" panose="020B0604020202020204" pitchFamily="34" charset="0"/>
              </a:rPr>
              <a:t>    </a:t>
            </a:r>
            <a:endParaRPr kumimoji="0" lang="en-US" altLang="en-US" sz="3600" b="0" i="0" u="none" strike="noStrike" cap="none" normalizeH="0" baseline="0" dirty="0">
              <a:ln>
                <a:noFill/>
              </a:ln>
              <a:solidFill>
                <a:schemeClr val="tx1"/>
              </a:solidFill>
              <a:effectLst/>
              <a:latin typeface="+mn-lt"/>
            </a:endParaRPr>
          </a:p>
        </p:txBody>
      </p:sp>
      <p:pic>
        <p:nvPicPr>
          <p:cNvPr id="2050" name="Picture 2" descr="Ezoic">
            <a:extLst>
              <a:ext uri="{FF2B5EF4-FFF2-40B4-BE49-F238E27FC236}">
                <a16:creationId xmlns:a16="http://schemas.microsoft.com/office/drawing/2014/main" id="{C58D77B4-C4D7-3A10-9632-720F0FDC90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24" y="2172429"/>
            <a:ext cx="133350" cy="133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4C372E-2001-2B12-0647-EE75C27400B1}"/>
              </a:ext>
            </a:extLst>
          </p:cNvPr>
          <p:cNvSpPr txBox="1"/>
          <p:nvPr/>
        </p:nvSpPr>
        <p:spPr>
          <a:xfrm>
            <a:off x="2150076" y="4094205"/>
            <a:ext cx="4239366" cy="984885"/>
          </a:xfrm>
          <a:prstGeom prst="rect">
            <a:avLst/>
          </a:prstGeom>
          <a:noFill/>
        </p:spPr>
        <p:txBody>
          <a:bodyPr wrap="none" rtlCol="0">
            <a:spAutoFit/>
          </a:bodyPr>
          <a:lstStyle/>
          <a:p>
            <a:r>
              <a:rPr kumimoji="0" lang="en-US" altLang="en-US" sz="4000" b="1" i="0" u="none" strike="noStrike" cap="none" normalizeH="0" baseline="0" dirty="0">
                <a:ln>
                  <a:noFill/>
                </a:ln>
                <a:solidFill>
                  <a:srgbClr val="FF0000"/>
                </a:solidFill>
                <a:effectLst/>
                <a:latin typeface="+mn-lt"/>
              </a:rPr>
              <a:t>Dead Poets Society</a:t>
            </a:r>
          </a:p>
          <a:p>
            <a:endParaRPr lang="en-AU" dirty="0"/>
          </a:p>
        </p:txBody>
      </p:sp>
      <p:pic>
        <p:nvPicPr>
          <p:cNvPr id="3074" name="Picture 2" descr="Dead Poets Society Free Online - cleverrunner">
            <a:extLst>
              <a:ext uri="{FF2B5EF4-FFF2-40B4-BE49-F238E27FC236}">
                <a16:creationId xmlns:a16="http://schemas.microsoft.com/office/drawing/2014/main" id="{840557D5-74DC-58E8-E6C9-4BA4941673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5711" y="2996511"/>
            <a:ext cx="2516660" cy="37749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A64935C-29BE-3961-B56E-2B3F835BA971}"/>
              </a:ext>
            </a:extLst>
          </p:cNvPr>
          <p:cNvSpPr txBox="1"/>
          <p:nvPr/>
        </p:nvSpPr>
        <p:spPr>
          <a:xfrm>
            <a:off x="225028" y="202915"/>
            <a:ext cx="2298514" cy="523220"/>
          </a:xfrm>
          <a:prstGeom prst="rect">
            <a:avLst/>
          </a:prstGeom>
          <a:noFill/>
        </p:spPr>
        <p:txBody>
          <a:bodyPr wrap="none" rtlCol="0">
            <a:spAutoFit/>
          </a:bodyPr>
          <a:lstStyle/>
          <a:p>
            <a:r>
              <a:rPr lang="en-US" sz="2800" dirty="0">
                <a:latin typeface="Broadway" panose="04040905080B02020502" pitchFamily="82" charset="0"/>
              </a:rPr>
              <a:t>Movie Quiz</a:t>
            </a:r>
            <a:endParaRPr lang="en-AU" sz="2800" dirty="0">
              <a:latin typeface="Broadway" panose="04040905080B02020502" pitchFamily="82" charset="0"/>
            </a:endParaRPr>
          </a:p>
        </p:txBody>
      </p:sp>
      <p:sp>
        <p:nvSpPr>
          <p:cNvPr id="3" name="TextBox 2">
            <a:extLst>
              <a:ext uri="{FF2B5EF4-FFF2-40B4-BE49-F238E27FC236}">
                <a16:creationId xmlns:a16="http://schemas.microsoft.com/office/drawing/2014/main" id="{0EEA5B4C-605E-99D7-B1D6-7CE40BA28B53}"/>
              </a:ext>
            </a:extLst>
          </p:cNvPr>
          <p:cNvSpPr txBox="1"/>
          <p:nvPr/>
        </p:nvSpPr>
        <p:spPr>
          <a:xfrm>
            <a:off x="11219936" y="279859"/>
            <a:ext cx="611065" cy="369332"/>
          </a:xfrm>
          <a:prstGeom prst="rect">
            <a:avLst/>
          </a:prstGeom>
          <a:noFill/>
        </p:spPr>
        <p:txBody>
          <a:bodyPr wrap="none" rtlCol="0">
            <a:spAutoFit/>
          </a:bodyPr>
          <a:lstStyle/>
          <a:p>
            <a:r>
              <a:rPr lang="en-US" dirty="0">
                <a:latin typeface="Blackadder ITC" panose="04020505051007020D02" pitchFamily="82" charset="0"/>
              </a:rPr>
              <a:t>A N</a:t>
            </a:r>
            <a:endParaRPr lang="en-AU" dirty="0">
              <a:latin typeface="Blackadder ITC" panose="04020505051007020D02" pitchFamily="82" charset="0"/>
            </a:endParaRPr>
          </a:p>
        </p:txBody>
      </p:sp>
    </p:spTree>
    <p:extLst>
      <p:ext uri="{BB962C8B-B14F-4D97-AF65-F5344CB8AC3E}">
        <p14:creationId xmlns:p14="http://schemas.microsoft.com/office/powerpoint/2010/main" val="2701180852"/>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6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6000"/>
                            </p:stCondLst>
                            <p:childTnLst>
                              <p:par>
                                <p:cTn id="8" presetID="10" presetClass="entr" presetSubtype="0" fill="hold" nodeType="afterEffect">
                                  <p:stCondLst>
                                    <p:cond delay="125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125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tile tx="0" ty="0" sx="100000" sy="100000" flip="none" algn="tl"/>
        </a:blipFill>
        <a:effectLst/>
      </p:bgPr>
    </p:bg>
    <p:spTree>
      <p:nvGrpSpPr>
        <p:cNvPr id="1" name="">
          <a:extLst>
            <a:ext uri="{FF2B5EF4-FFF2-40B4-BE49-F238E27FC236}">
              <a16:creationId xmlns:a16="http://schemas.microsoft.com/office/drawing/2014/main" id="{4BEEB1D9-359D-9128-F6F3-4B531166A7B4}"/>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D879BACC-FE37-1139-0F2E-3396E38AD425}"/>
              </a:ext>
            </a:extLst>
          </p:cNvPr>
          <p:cNvSpPr>
            <a:spLocks noChangeArrowheads="1"/>
          </p:cNvSpPr>
          <p:nvPr/>
        </p:nvSpPr>
        <p:spPr bwMode="auto">
          <a:xfrm>
            <a:off x="1498789" y="1536339"/>
            <a:ext cx="840154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3600" b="1" i="0" dirty="0">
                <a:solidFill>
                  <a:srgbClr val="333333"/>
                </a:solidFill>
                <a:effectLst/>
                <a:latin typeface="+mn-lt"/>
              </a:rPr>
              <a:t>In the 1980s film "Knight Rider," what was the name of David Hasselhoff's talking car?</a:t>
            </a:r>
            <a:br>
              <a:rPr lang="en-US" sz="3600" b="1" dirty="0">
                <a:latin typeface="+mn-lt"/>
              </a:rPr>
            </a:br>
            <a:r>
              <a:rPr kumimoji="0" lang="en-US" altLang="en-US" sz="3600" b="1" i="0" u="none" strike="noStrike" cap="none" normalizeH="0" baseline="0" dirty="0">
                <a:ln>
                  <a:noFill/>
                </a:ln>
                <a:solidFill>
                  <a:srgbClr val="3A3A3A"/>
                </a:solidFill>
                <a:effectLst/>
                <a:latin typeface="+mn-lt"/>
                <a:cs typeface="Arial" panose="020B0604020202020204" pitchFamily="34" charset="0"/>
              </a:rPr>
              <a:t>       </a:t>
            </a:r>
            <a:endParaRPr kumimoji="0" lang="en-US" altLang="en-US" sz="3600" b="1" i="0" u="none" strike="noStrike" cap="none" normalizeH="0" baseline="0" dirty="0">
              <a:ln>
                <a:noFill/>
              </a:ln>
              <a:solidFill>
                <a:schemeClr val="tx1"/>
              </a:solidFill>
              <a:effectLst/>
              <a:latin typeface="+mn-lt"/>
            </a:endParaRPr>
          </a:p>
        </p:txBody>
      </p:sp>
      <p:pic>
        <p:nvPicPr>
          <p:cNvPr id="2050" name="Picture 2" descr="Ezoic">
            <a:extLst>
              <a:ext uri="{FF2B5EF4-FFF2-40B4-BE49-F238E27FC236}">
                <a16:creationId xmlns:a16="http://schemas.microsoft.com/office/drawing/2014/main" id="{240DC0D3-E202-306D-0D1B-5158C58597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24" y="2172429"/>
            <a:ext cx="133350" cy="133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0EEE684-9555-51AD-83D7-D5C17B71BDC1}"/>
              </a:ext>
            </a:extLst>
          </p:cNvPr>
          <p:cNvSpPr txBox="1"/>
          <p:nvPr/>
        </p:nvSpPr>
        <p:spPr>
          <a:xfrm>
            <a:off x="3743344" y="3543144"/>
            <a:ext cx="941668" cy="984885"/>
          </a:xfrm>
          <a:prstGeom prst="rect">
            <a:avLst/>
          </a:prstGeom>
          <a:noFill/>
        </p:spPr>
        <p:txBody>
          <a:bodyPr wrap="none" rtlCol="0">
            <a:spAutoFit/>
          </a:bodyPr>
          <a:lstStyle/>
          <a:p>
            <a:r>
              <a:rPr kumimoji="0" lang="en-US" altLang="en-US" sz="4000" b="1" i="0" u="none" strike="noStrike" cap="none" normalizeH="0" baseline="0" dirty="0">
                <a:ln>
                  <a:noFill/>
                </a:ln>
                <a:solidFill>
                  <a:srgbClr val="FF0000"/>
                </a:solidFill>
                <a:effectLst/>
                <a:latin typeface="+mn-lt"/>
              </a:rPr>
              <a:t>Kitt</a:t>
            </a:r>
          </a:p>
          <a:p>
            <a:endParaRPr lang="en-AU" dirty="0"/>
          </a:p>
        </p:txBody>
      </p:sp>
      <p:pic>
        <p:nvPicPr>
          <p:cNvPr id="4098" name="Picture 2" descr="Knight Rider (TV Series 1982-1986) - Posters — The Movie Database (TMDB)">
            <a:extLst>
              <a:ext uri="{FF2B5EF4-FFF2-40B4-BE49-F238E27FC236}">
                <a16:creationId xmlns:a16="http://schemas.microsoft.com/office/drawing/2014/main" id="{520F8981-F13B-BAD3-9CB6-A194B00A3B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9828" y="2875005"/>
            <a:ext cx="2658384" cy="39088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DB10B57-3DC5-01DA-3AA7-AC3141560DB6}"/>
              </a:ext>
            </a:extLst>
          </p:cNvPr>
          <p:cNvSpPr txBox="1"/>
          <p:nvPr/>
        </p:nvSpPr>
        <p:spPr>
          <a:xfrm>
            <a:off x="225028" y="202915"/>
            <a:ext cx="2298514" cy="523220"/>
          </a:xfrm>
          <a:prstGeom prst="rect">
            <a:avLst/>
          </a:prstGeom>
          <a:noFill/>
        </p:spPr>
        <p:txBody>
          <a:bodyPr wrap="none" rtlCol="0">
            <a:spAutoFit/>
          </a:bodyPr>
          <a:lstStyle/>
          <a:p>
            <a:r>
              <a:rPr lang="en-US" sz="2800" dirty="0">
                <a:latin typeface="Broadway" panose="04040905080B02020502" pitchFamily="82" charset="0"/>
              </a:rPr>
              <a:t>Movie Quiz</a:t>
            </a:r>
            <a:endParaRPr lang="en-AU" sz="2800" dirty="0">
              <a:latin typeface="Broadway" panose="04040905080B02020502" pitchFamily="82" charset="0"/>
            </a:endParaRPr>
          </a:p>
        </p:txBody>
      </p:sp>
      <p:sp>
        <p:nvSpPr>
          <p:cNvPr id="3" name="TextBox 2">
            <a:extLst>
              <a:ext uri="{FF2B5EF4-FFF2-40B4-BE49-F238E27FC236}">
                <a16:creationId xmlns:a16="http://schemas.microsoft.com/office/drawing/2014/main" id="{004F124E-6A9E-9775-57B0-934A1737C6E7}"/>
              </a:ext>
            </a:extLst>
          </p:cNvPr>
          <p:cNvSpPr txBox="1"/>
          <p:nvPr/>
        </p:nvSpPr>
        <p:spPr>
          <a:xfrm>
            <a:off x="11219936" y="279859"/>
            <a:ext cx="611065" cy="369332"/>
          </a:xfrm>
          <a:prstGeom prst="rect">
            <a:avLst/>
          </a:prstGeom>
          <a:noFill/>
        </p:spPr>
        <p:txBody>
          <a:bodyPr wrap="none" rtlCol="0">
            <a:spAutoFit/>
          </a:bodyPr>
          <a:lstStyle/>
          <a:p>
            <a:r>
              <a:rPr lang="en-US" dirty="0">
                <a:latin typeface="Blackadder ITC" panose="04020505051007020D02" pitchFamily="82" charset="0"/>
              </a:rPr>
              <a:t>A N</a:t>
            </a:r>
            <a:endParaRPr lang="en-AU" dirty="0">
              <a:latin typeface="Blackadder ITC" panose="04020505051007020D02" pitchFamily="82" charset="0"/>
            </a:endParaRPr>
          </a:p>
        </p:txBody>
      </p:sp>
    </p:spTree>
    <p:extLst>
      <p:ext uri="{BB962C8B-B14F-4D97-AF65-F5344CB8AC3E}">
        <p14:creationId xmlns:p14="http://schemas.microsoft.com/office/powerpoint/2010/main" val="2202181175"/>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6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6000"/>
                            </p:stCondLst>
                            <p:childTnLst>
                              <p:par>
                                <p:cTn id="8" presetID="10" presetClass="entr" presetSubtype="0" fill="hold" nodeType="afterEffect">
                                  <p:stCondLst>
                                    <p:cond delay="125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125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tile tx="0" ty="0" sx="100000" sy="100000" flip="none" algn="tl"/>
        </a:blipFill>
        <a:effectLst/>
      </p:bgPr>
    </p:bg>
    <p:spTree>
      <p:nvGrpSpPr>
        <p:cNvPr id="1" name="">
          <a:extLst>
            <a:ext uri="{FF2B5EF4-FFF2-40B4-BE49-F238E27FC236}">
              <a16:creationId xmlns:a16="http://schemas.microsoft.com/office/drawing/2014/main" id="{9B85DB46-BF23-445E-3CA0-E6F45EAB08E5}"/>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226148E6-D78C-F5E1-2BC7-C4E738FBA079}"/>
              </a:ext>
            </a:extLst>
          </p:cNvPr>
          <p:cNvSpPr>
            <a:spLocks noChangeArrowheads="1"/>
          </p:cNvSpPr>
          <p:nvPr/>
        </p:nvSpPr>
        <p:spPr bwMode="auto">
          <a:xfrm>
            <a:off x="1632139" y="1428617"/>
            <a:ext cx="840154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3A3A3A"/>
                </a:solidFill>
                <a:effectLst/>
                <a:latin typeface="+mn-lt"/>
              </a:rPr>
              <a:t>I won Oscars for “Philadelphia” in ’93 and “Forrest Gump” in ’94.</a:t>
            </a:r>
            <a:r>
              <a:rPr kumimoji="0" lang="en-US" altLang="en-US" sz="3600" b="1" i="0" u="none" strike="noStrike" cap="none" normalizeH="0" dirty="0">
                <a:ln>
                  <a:noFill/>
                </a:ln>
                <a:solidFill>
                  <a:srgbClr val="3A3A3A"/>
                </a:solidFill>
                <a:effectLst/>
                <a:latin typeface="+mn-lt"/>
              </a:rPr>
              <a:t>        </a:t>
            </a:r>
            <a:r>
              <a:rPr kumimoji="0" lang="en-US" altLang="en-US" sz="3600" b="1" i="0" u="none" strike="noStrike" cap="none" normalizeH="0" dirty="0">
                <a:ln>
                  <a:noFill/>
                </a:ln>
                <a:solidFill>
                  <a:srgbClr val="FF0000"/>
                </a:solidFill>
                <a:effectLst/>
                <a:latin typeface="+mn-lt"/>
              </a:rPr>
              <a:t>Who am I?</a:t>
            </a:r>
            <a:endParaRPr kumimoji="0" lang="en-US" altLang="en-US" sz="3600" b="1" i="0" u="none" strike="noStrike" cap="none" normalizeH="0" baseline="0" dirty="0">
              <a:ln>
                <a:noFill/>
              </a:ln>
              <a:solidFill>
                <a:srgbClr val="FF00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3A3A3A"/>
                </a:solidFill>
                <a:effectLst/>
                <a:latin typeface="+mn-lt"/>
                <a:cs typeface="Arial" panose="020B0604020202020204" pitchFamily="34" charset="0"/>
              </a:rPr>
              <a:t>       </a:t>
            </a:r>
            <a:endParaRPr kumimoji="0" lang="en-US" altLang="en-US" sz="3600" b="0" i="0" u="none" strike="noStrike" cap="none" normalizeH="0" baseline="0" dirty="0">
              <a:ln>
                <a:noFill/>
              </a:ln>
              <a:solidFill>
                <a:schemeClr val="tx1"/>
              </a:solidFill>
              <a:effectLst/>
              <a:latin typeface="+mn-lt"/>
            </a:endParaRPr>
          </a:p>
        </p:txBody>
      </p:sp>
      <p:pic>
        <p:nvPicPr>
          <p:cNvPr id="2050" name="Picture 2" descr="Ezoic">
            <a:extLst>
              <a:ext uri="{FF2B5EF4-FFF2-40B4-BE49-F238E27FC236}">
                <a16:creationId xmlns:a16="http://schemas.microsoft.com/office/drawing/2014/main" id="{5DDD5451-5205-0626-20BE-A05A3B3CEE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24" y="2172429"/>
            <a:ext cx="133350" cy="133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276DA5D-A7C3-52A4-E653-1FE586B86323}"/>
              </a:ext>
            </a:extLst>
          </p:cNvPr>
          <p:cNvSpPr txBox="1"/>
          <p:nvPr/>
        </p:nvSpPr>
        <p:spPr>
          <a:xfrm>
            <a:off x="2611395" y="4258962"/>
            <a:ext cx="2502160" cy="984885"/>
          </a:xfrm>
          <a:prstGeom prst="rect">
            <a:avLst/>
          </a:prstGeom>
          <a:noFill/>
        </p:spPr>
        <p:txBody>
          <a:bodyPr wrap="none" rtlCol="0">
            <a:spAutoFit/>
          </a:bodyPr>
          <a:lstStyle/>
          <a:p>
            <a:r>
              <a:rPr kumimoji="0" lang="en-US" altLang="en-US" sz="4000" b="1" i="0" u="none" strike="noStrike" cap="none" normalizeH="0" baseline="0" dirty="0">
                <a:ln>
                  <a:noFill/>
                </a:ln>
                <a:solidFill>
                  <a:srgbClr val="FF0000"/>
                </a:solidFill>
                <a:effectLst/>
                <a:latin typeface="+mn-lt"/>
              </a:rPr>
              <a:t>Tom Hanks</a:t>
            </a:r>
          </a:p>
          <a:p>
            <a:endParaRPr lang="en-AU" dirty="0"/>
          </a:p>
        </p:txBody>
      </p:sp>
      <p:pic>
        <p:nvPicPr>
          <p:cNvPr id="2052" name="Picture 4" descr="Tom Hanks Height - CelebsHeight.org">
            <a:extLst>
              <a:ext uri="{FF2B5EF4-FFF2-40B4-BE49-F238E27FC236}">
                <a16:creationId xmlns:a16="http://schemas.microsoft.com/office/drawing/2014/main" id="{526EF80D-6FDE-1AF7-A79E-1A7F2CACDB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2508" y="2791588"/>
            <a:ext cx="3027625" cy="40368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07469BF-6CF5-638A-3745-1C52DEF67849}"/>
              </a:ext>
            </a:extLst>
          </p:cNvPr>
          <p:cNvSpPr txBox="1"/>
          <p:nvPr/>
        </p:nvSpPr>
        <p:spPr>
          <a:xfrm>
            <a:off x="225028" y="202915"/>
            <a:ext cx="2298514" cy="523220"/>
          </a:xfrm>
          <a:prstGeom prst="rect">
            <a:avLst/>
          </a:prstGeom>
          <a:noFill/>
        </p:spPr>
        <p:txBody>
          <a:bodyPr wrap="none" rtlCol="0">
            <a:spAutoFit/>
          </a:bodyPr>
          <a:lstStyle/>
          <a:p>
            <a:r>
              <a:rPr lang="en-US" sz="2800" dirty="0">
                <a:latin typeface="Broadway" panose="04040905080B02020502" pitchFamily="82" charset="0"/>
              </a:rPr>
              <a:t>Movie Quiz</a:t>
            </a:r>
            <a:endParaRPr lang="en-AU" sz="2800" dirty="0">
              <a:latin typeface="Broadway" panose="04040905080B02020502" pitchFamily="82" charset="0"/>
            </a:endParaRPr>
          </a:p>
        </p:txBody>
      </p:sp>
      <p:sp>
        <p:nvSpPr>
          <p:cNvPr id="3" name="TextBox 2">
            <a:extLst>
              <a:ext uri="{FF2B5EF4-FFF2-40B4-BE49-F238E27FC236}">
                <a16:creationId xmlns:a16="http://schemas.microsoft.com/office/drawing/2014/main" id="{D3C260A9-0058-BD33-9D64-E632154918F0}"/>
              </a:ext>
            </a:extLst>
          </p:cNvPr>
          <p:cNvSpPr txBox="1"/>
          <p:nvPr/>
        </p:nvSpPr>
        <p:spPr>
          <a:xfrm>
            <a:off x="11219936" y="279859"/>
            <a:ext cx="611065" cy="369332"/>
          </a:xfrm>
          <a:prstGeom prst="rect">
            <a:avLst/>
          </a:prstGeom>
          <a:noFill/>
        </p:spPr>
        <p:txBody>
          <a:bodyPr wrap="none" rtlCol="0">
            <a:spAutoFit/>
          </a:bodyPr>
          <a:lstStyle/>
          <a:p>
            <a:r>
              <a:rPr lang="en-US" dirty="0">
                <a:latin typeface="Blackadder ITC" panose="04020505051007020D02" pitchFamily="82" charset="0"/>
              </a:rPr>
              <a:t>A N</a:t>
            </a:r>
            <a:endParaRPr lang="en-AU" dirty="0">
              <a:latin typeface="Blackadder ITC" panose="04020505051007020D02" pitchFamily="82" charset="0"/>
            </a:endParaRPr>
          </a:p>
        </p:txBody>
      </p:sp>
    </p:spTree>
    <p:extLst>
      <p:ext uri="{BB962C8B-B14F-4D97-AF65-F5344CB8AC3E}">
        <p14:creationId xmlns:p14="http://schemas.microsoft.com/office/powerpoint/2010/main" val="2383216052"/>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6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6000"/>
                            </p:stCondLst>
                            <p:childTnLst>
                              <p:par>
                                <p:cTn id="8" presetID="1" presetClass="entr" presetSubtype="0" fill="hold" nodeType="afterEffect">
                                  <p:stCondLst>
                                    <p:cond delay="1000"/>
                                  </p:stCondLst>
                                  <p:childTnLst>
                                    <p:set>
                                      <p:cBhvr>
                                        <p:cTn id="9"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tile tx="0" ty="0" sx="100000" sy="100000" flip="none" algn="tl"/>
        </a:blipFill>
        <a:effectLst/>
      </p:bgPr>
    </p:bg>
    <p:spTree>
      <p:nvGrpSpPr>
        <p:cNvPr id="1" name="">
          <a:extLst>
            <a:ext uri="{FF2B5EF4-FFF2-40B4-BE49-F238E27FC236}">
              <a16:creationId xmlns:a16="http://schemas.microsoft.com/office/drawing/2014/main" id="{6DE0508B-37A7-D2DD-44E7-0D9E5B126CFB}"/>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014AAA39-EEEB-31DD-D552-DF08EB75866A}"/>
              </a:ext>
            </a:extLst>
          </p:cNvPr>
          <p:cNvSpPr>
            <a:spLocks noChangeArrowheads="1"/>
          </p:cNvSpPr>
          <p:nvPr/>
        </p:nvSpPr>
        <p:spPr bwMode="auto">
          <a:xfrm>
            <a:off x="1444282" y="2390906"/>
            <a:ext cx="87640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3600" b="1" i="0" dirty="0">
                <a:solidFill>
                  <a:srgbClr val="24140D"/>
                </a:solidFill>
                <a:effectLst/>
                <a:latin typeface="Open Sans" panose="020B0606030504020204" pitchFamily="34" charset="0"/>
              </a:rPr>
              <a:t>Popcorn was integral to early 16th century Aztec Indian ceremonies. </a:t>
            </a:r>
            <a:endParaRPr kumimoji="0" lang="en-US" altLang="en-US" sz="3600" b="1" i="0" u="none" strike="noStrike" cap="none" normalizeH="0" baseline="0" dirty="0">
              <a:ln>
                <a:noFill/>
              </a:ln>
              <a:solidFill>
                <a:schemeClr val="tx1"/>
              </a:solidFill>
              <a:effectLst/>
              <a:latin typeface="+mn-lt"/>
            </a:endParaRPr>
          </a:p>
        </p:txBody>
      </p:sp>
      <p:pic>
        <p:nvPicPr>
          <p:cNvPr id="2050" name="Picture 2" descr="Ezoic">
            <a:extLst>
              <a:ext uri="{FF2B5EF4-FFF2-40B4-BE49-F238E27FC236}">
                <a16:creationId xmlns:a16="http://schemas.microsoft.com/office/drawing/2014/main" id="{86783512-6E2D-9ADE-7E55-F8DEB7571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24" y="2172429"/>
            <a:ext cx="133350" cy="133351"/>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Bacon Popcorn, Popcorn Toppings, Cheese Popcorn, Popcorn Snacks ...">
            <a:extLst>
              <a:ext uri="{FF2B5EF4-FFF2-40B4-BE49-F238E27FC236}">
                <a16:creationId xmlns:a16="http://schemas.microsoft.com/office/drawing/2014/main" id="{5E38500E-F9D2-DACD-AD11-20C35B6161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5002" y="2818614"/>
            <a:ext cx="3420394" cy="37848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7A98F52-7B51-B127-E36A-3C777258B179}"/>
              </a:ext>
            </a:extLst>
          </p:cNvPr>
          <p:cNvSpPr txBox="1"/>
          <p:nvPr/>
        </p:nvSpPr>
        <p:spPr>
          <a:xfrm rot="20740191">
            <a:off x="272587" y="462062"/>
            <a:ext cx="3094117" cy="1015663"/>
          </a:xfrm>
          <a:prstGeom prst="rect">
            <a:avLst/>
          </a:prstGeom>
          <a:noFill/>
        </p:spPr>
        <p:txBody>
          <a:bodyPr wrap="none" rtlCol="0">
            <a:spAutoFit/>
          </a:bodyPr>
          <a:lstStyle/>
          <a:p>
            <a:r>
              <a:rPr lang="en-US" sz="6000" b="1" dirty="0">
                <a:solidFill>
                  <a:srgbClr val="FF0000"/>
                </a:solidFill>
                <a:latin typeface="Freestyle Script" panose="030804020302050B0404" pitchFamily="66" charset="0"/>
              </a:rPr>
              <a:t>Did you know?</a:t>
            </a:r>
            <a:endParaRPr lang="en-AU" sz="6000" b="1" dirty="0">
              <a:solidFill>
                <a:srgbClr val="FF0000"/>
              </a:solidFill>
              <a:latin typeface="Freestyle Script" panose="030804020302050B0404" pitchFamily="66" charset="0"/>
            </a:endParaRPr>
          </a:p>
        </p:txBody>
      </p:sp>
      <p:sp>
        <p:nvSpPr>
          <p:cNvPr id="2" name="TextBox 1">
            <a:extLst>
              <a:ext uri="{FF2B5EF4-FFF2-40B4-BE49-F238E27FC236}">
                <a16:creationId xmlns:a16="http://schemas.microsoft.com/office/drawing/2014/main" id="{A6692822-DD2D-3AD7-CBFE-D4DB2A8E0E21}"/>
              </a:ext>
            </a:extLst>
          </p:cNvPr>
          <p:cNvSpPr txBox="1"/>
          <p:nvPr/>
        </p:nvSpPr>
        <p:spPr>
          <a:xfrm>
            <a:off x="11219936" y="279859"/>
            <a:ext cx="611065" cy="369332"/>
          </a:xfrm>
          <a:prstGeom prst="rect">
            <a:avLst/>
          </a:prstGeom>
          <a:noFill/>
        </p:spPr>
        <p:txBody>
          <a:bodyPr wrap="none" rtlCol="0">
            <a:spAutoFit/>
          </a:bodyPr>
          <a:lstStyle/>
          <a:p>
            <a:r>
              <a:rPr lang="en-US" dirty="0">
                <a:latin typeface="Blackadder ITC" panose="04020505051007020D02" pitchFamily="82" charset="0"/>
              </a:rPr>
              <a:t>A N</a:t>
            </a:r>
            <a:endParaRPr lang="en-AU" dirty="0">
              <a:latin typeface="Blackadder ITC" panose="04020505051007020D02" pitchFamily="82" charset="0"/>
            </a:endParaRPr>
          </a:p>
        </p:txBody>
      </p:sp>
    </p:spTree>
    <p:extLst>
      <p:ext uri="{BB962C8B-B14F-4D97-AF65-F5344CB8AC3E}">
        <p14:creationId xmlns:p14="http://schemas.microsoft.com/office/powerpoint/2010/main" val="1864101760"/>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tile tx="0" ty="0" sx="100000" sy="100000" flip="none" algn="tl"/>
        </a:blipFill>
        <a:effectLst/>
      </p:bgPr>
    </p:bg>
    <p:spTree>
      <p:nvGrpSpPr>
        <p:cNvPr id="1" name="">
          <a:extLst>
            <a:ext uri="{FF2B5EF4-FFF2-40B4-BE49-F238E27FC236}">
              <a16:creationId xmlns:a16="http://schemas.microsoft.com/office/drawing/2014/main" id="{2A6595FC-51CF-E4ED-BD87-85A2A6365A4D}"/>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E802B2C8-9906-CAA5-52A7-B017D5A44FDC}"/>
              </a:ext>
            </a:extLst>
          </p:cNvPr>
          <p:cNvSpPr>
            <a:spLocks noChangeArrowheads="1"/>
          </p:cNvSpPr>
          <p:nvPr/>
        </p:nvSpPr>
        <p:spPr bwMode="auto">
          <a:xfrm>
            <a:off x="1178011" y="1754005"/>
            <a:ext cx="1023139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3600" b="1" i="0" dirty="0">
                <a:effectLst/>
                <a:latin typeface="+mn-lt"/>
                <a:ea typeface="Roboto" panose="02000000000000000000" pitchFamily="2" charset="0"/>
                <a:cs typeface="Roboto" panose="02000000000000000000" pitchFamily="2" charset="0"/>
              </a:rPr>
              <a:t>In the movie Slumdog Millionaire, Director Danny Boyle placed the money to be paid to the 3 lead child actors in a trust that is to be released to them upon their completion of grade school at 16 years of age. The production company has set up for an auto-rikshaw driver to take the kids to school everyday until they are 16 years old.</a:t>
            </a:r>
            <a:endParaRPr kumimoji="0" lang="en-US" altLang="en-US" sz="3600" b="1" i="0" u="none" strike="noStrike" cap="none" normalizeH="0" baseline="0" dirty="0">
              <a:ln>
                <a:noFill/>
              </a:ln>
              <a:solidFill>
                <a:schemeClr val="tx1"/>
              </a:solidFill>
              <a:effectLst/>
              <a:latin typeface="+mn-lt"/>
              <a:ea typeface="Roboto" panose="02000000000000000000" pitchFamily="2" charset="0"/>
              <a:cs typeface="Roboto" panose="02000000000000000000" pitchFamily="2" charset="0"/>
            </a:endParaRPr>
          </a:p>
        </p:txBody>
      </p:sp>
      <p:pic>
        <p:nvPicPr>
          <p:cNvPr id="2050" name="Picture 2" descr="Ezoic">
            <a:extLst>
              <a:ext uri="{FF2B5EF4-FFF2-40B4-BE49-F238E27FC236}">
                <a16:creationId xmlns:a16="http://schemas.microsoft.com/office/drawing/2014/main" id="{561934DC-2457-7395-DCE4-546AD84510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24" y="2172429"/>
            <a:ext cx="133350" cy="1333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F74EC46-BF2A-BCAD-6694-4480AD236BFE}"/>
              </a:ext>
            </a:extLst>
          </p:cNvPr>
          <p:cNvSpPr txBox="1"/>
          <p:nvPr/>
        </p:nvSpPr>
        <p:spPr>
          <a:xfrm rot="20740191">
            <a:off x="272587" y="462062"/>
            <a:ext cx="3094117" cy="1015663"/>
          </a:xfrm>
          <a:prstGeom prst="rect">
            <a:avLst/>
          </a:prstGeom>
          <a:noFill/>
        </p:spPr>
        <p:txBody>
          <a:bodyPr wrap="none" rtlCol="0">
            <a:spAutoFit/>
          </a:bodyPr>
          <a:lstStyle/>
          <a:p>
            <a:r>
              <a:rPr lang="en-US" sz="6000" b="1" dirty="0">
                <a:solidFill>
                  <a:srgbClr val="FF0000"/>
                </a:solidFill>
                <a:latin typeface="Freestyle Script" panose="030804020302050B0404" pitchFamily="66" charset="0"/>
              </a:rPr>
              <a:t>Did you know?</a:t>
            </a:r>
            <a:endParaRPr lang="en-AU" sz="6000" b="1" dirty="0">
              <a:solidFill>
                <a:srgbClr val="FF0000"/>
              </a:solidFill>
              <a:latin typeface="Freestyle Script" panose="030804020302050B0404" pitchFamily="66" charset="0"/>
            </a:endParaRPr>
          </a:p>
        </p:txBody>
      </p:sp>
      <p:sp>
        <p:nvSpPr>
          <p:cNvPr id="2" name="TextBox 1">
            <a:extLst>
              <a:ext uri="{FF2B5EF4-FFF2-40B4-BE49-F238E27FC236}">
                <a16:creationId xmlns:a16="http://schemas.microsoft.com/office/drawing/2014/main" id="{77BA9985-8EE7-F85A-B9BA-2C9CEFFE56E7}"/>
              </a:ext>
            </a:extLst>
          </p:cNvPr>
          <p:cNvSpPr txBox="1"/>
          <p:nvPr/>
        </p:nvSpPr>
        <p:spPr>
          <a:xfrm>
            <a:off x="11219936" y="279859"/>
            <a:ext cx="611065" cy="369332"/>
          </a:xfrm>
          <a:prstGeom prst="rect">
            <a:avLst/>
          </a:prstGeom>
          <a:noFill/>
        </p:spPr>
        <p:txBody>
          <a:bodyPr wrap="none" rtlCol="0">
            <a:spAutoFit/>
          </a:bodyPr>
          <a:lstStyle/>
          <a:p>
            <a:r>
              <a:rPr lang="en-US" dirty="0">
                <a:latin typeface="Blackadder ITC" panose="04020505051007020D02" pitchFamily="82" charset="0"/>
              </a:rPr>
              <a:t>A N</a:t>
            </a:r>
            <a:endParaRPr lang="en-AU" dirty="0">
              <a:latin typeface="Blackadder ITC" panose="04020505051007020D02" pitchFamily="82" charset="0"/>
            </a:endParaRPr>
          </a:p>
        </p:txBody>
      </p:sp>
    </p:spTree>
    <p:extLst>
      <p:ext uri="{BB962C8B-B14F-4D97-AF65-F5344CB8AC3E}">
        <p14:creationId xmlns:p14="http://schemas.microsoft.com/office/powerpoint/2010/main" val="3087562415"/>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tile tx="0" ty="0" sx="100000" sy="100000" flip="none" algn="tl"/>
        </a:blipFill>
        <a:effectLst/>
      </p:bgPr>
    </p:bg>
    <p:spTree>
      <p:nvGrpSpPr>
        <p:cNvPr id="1" name="">
          <a:extLst>
            <a:ext uri="{FF2B5EF4-FFF2-40B4-BE49-F238E27FC236}">
              <a16:creationId xmlns:a16="http://schemas.microsoft.com/office/drawing/2014/main" id="{2D053F23-7970-6EF1-8993-ABA5F17F1CAF}"/>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A31BAA27-2459-9F4D-38C9-EF01E43AFDCB}"/>
              </a:ext>
            </a:extLst>
          </p:cNvPr>
          <p:cNvSpPr>
            <a:spLocks noChangeArrowheads="1"/>
          </p:cNvSpPr>
          <p:nvPr/>
        </p:nvSpPr>
        <p:spPr bwMode="auto">
          <a:xfrm>
            <a:off x="1202725" y="726135"/>
            <a:ext cx="881448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3600" b="1" i="0" dirty="0">
                <a:solidFill>
                  <a:srgbClr val="333333"/>
                </a:solidFill>
                <a:effectLst/>
                <a:latin typeface="proxima-nova"/>
              </a:rPr>
              <a:t>Real-life couple Gene Wilder and Gilda Radner met (and perhaps did a little canoodling) on the set of which 1982 comedic mystery movie directed by Sidney Poitier?</a:t>
            </a:r>
            <a:br>
              <a:rPr lang="en-US" sz="3600" b="1" dirty="0"/>
            </a:br>
            <a:r>
              <a:rPr kumimoji="0" lang="en-US" altLang="en-US" sz="3600" b="0" i="0" u="none" strike="noStrike" cap="none" normalizeH="0" baseline="0" dirty="0">
                <a:ln>
                  <a:noFill/>
                </a:ln>
                <a:solidFill>
                  <a:srgbClr val="3A3A3A"/>
                </a:solidFill>
                <a:effectLst/>
                <a:latin typeface="+mn-lt"/>
                <a:cs typeface="Arial" panose="020B0604020202020204" pitchFamily="34" charset="0"/>
              </a:rPr>
              <a:t>       </a:t>
            </a:r>
            <a:endParaRPr kumimoji="0" lang="en-US" altLang="en-US" sz="3600" b="0" i="0" u="none" strike="noStrike" cap="none" normalizeH="0" baseline="0" dirty="0">
              <a:ln>
                <a:noFill/>
              </a:ln>
              <a:solidFill>
                <a:schemeClr val="tx1"/>
              </a:solidFill>
              <a:effectLst/>
              <a:latin typeface="+mn-lt"/>
            </a:endParaRPr>
          </a:p>
        </p:txBody>
      </p:sp>
      <p:pic>
        <p:nvPicPr>
          <p:cNvPr id="2050" name="Picture 2" descr="Ezoic">
            <a:extLst>
              <a:ext uri="{FF2B5EF4-FFF2-40B4-BE49-F238E27FC236}">
                <a16:creationId xmlns:a16="http://schemas.microsoft.com/office/drawing/2014/main" id="{4FE0B496-EA3C-6280-418B-BB86249F2B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24" y="2172429"/>
            <a:ext cx="133350" cy="133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B531267-9467-B1A0-6F67-6698538B23A0}"/>
              </a:ext>
            </a:extLst>
          </p:cNvPr>
          <p:cNvSpPr txBox="1"/>
          <p:nvPr/>
        </p:nvSpPr>
        <p:spPr>
          <a:xfrm>
            <a:off x="2611395" y="4258962"/>
            <a:ext cx="2925416" cy="984885"/>
          </a:xfrm>
          <a:prstGeom prst="rect">
            <a:avLst/>
          </a:prstGeom>
          <a:noFill/>
        </p:spPr>
        <p:txBody>
          <a:bodyPr wrap="none" rtlCol="0">
            <a:spAutoFit/>
          </a:bodyPr>
          <a:lstStyle/>
          <a:p>
            <a:r>
              <a:rPr kumimoji="0" lang="en-US" altLang="en-US" sz="4000" b="1" i="0" u="none" strike="noStrike" cap="none" normalizeH="0" baseline="0" dirty="0">
                <a:ln>
                  <a:noFill/>
                </a:ln>
                <a:solidFill>
                  <a:srgbClr val="FF0000"/>
                </a:solidFill>
                <a:effectLst/>
                <a:latin typeface="+mn-lt"/>
              </a:rPr>
              <a:t>Hanky </a:t>
            </a:r>
            <a:r>
              <a:rPr kumimoji="0" lang="en-US" altLang="en-US" sz="4000" b="1" i="0" u="none" strike="noStrike" cap="none" normalizeH="0" baseline="0" dirty="0" err="1">
                <a:ln>
                  <a:noFill/>
                </a:ln>
                <a:solidFill>
                  <a:srgbClr val="FF0000"/>
                </a:solidFill>
                <a:effectLst/>
                <a:latin typeface="+mn-lt"/>
              </a:rPr>
              <a:t>Panky</a:t>
            </a:r>
            <a:endParaRPr kumimoji="0" lang="en-US" altLang="en-US" sz="4000" b="1" i="0" u="none" strike="noStrike" cap="none" normalizeH="0" baseline="0" dirty="0">
              <a:ln>
                <a:noFill/>
              </a:ln>
              <a:solidFill>
                <a:srgbClr val="FF0000"/>
              </a:solidFill>
              <a:effectLst/>
              <a:latin typeface="+mn-lt"/>
            </a:endParaRPr>
          </a:p>
          <a:p>
            <a:endParaRPr lang="en-AU" dirty="0"/>
          </a:p>
        </p:txBody>
      </p:sp>
      <p:pic>
        <p:nvPicPr>
          <p:cNvPr id="5122" name="Picture 2" descr="Vagebond's Movie ScreenShots: Hanky Panky (1982)">
            <a:extLst>
              <a:ext uri="{FF2B5EF4-FFF2-40B4-BE49-F238E27FC236}">
                <a16:creationId xmlns:a16="http://schemas.microsoft.com/office/drawing/2014/main" id="{CAA5A28B-DDF7-C173-C180-C6810293B0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9783" y="3057076"/>
            <a:ext cx="4250257" cy="36136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B8FB4B3-0E23-6EA1-F5CC-FAED053F4045}"/>
              </a:ext>
            </a:extLst>
          </p:cNvPr>
          <p:cNvSpPr txBox="1"/>
          <p:nvPr/>
        </p:nvSpPr>
        <p:spPr>
          <a:xfrm>
            <a:off x="225028" y="202915"/>
            <a:ext cx="2298514" cy="523220"/>
          </a:xfrm>
          <a:prstGeom prst="rect">
            <a:avLst/>
          </a:prstGeom>
          <a:noFill/>
        </p:spPr>
        <p:txBody>
          <a:bodyPr wrap="none" rtlCol="0">
            <a:spAutoFit/>
          </a:bodyPr>
          <a:lstStyle/>
          <a:p>
            <a:r>
              <a:rPr lang="en-US" sz="2800" dirty="0">
                <a:latin typeface="Broadway" panose="04040905080B02020502" pitchFamily="82" charset="0"/>
              </a:rPr>
              <a:t>Movie Quiz</a:t>
            </a:r>
            <a:endParaRPr lang="en-AU" sz="2800" dirty="0">
              <a:latin typeface="Broadway" panose="04040905080B02020502" pitchFamily="82" charset="0"/>
            </a:endParaRPr>
          </a:p>
        </p:txBody>
      </p:sp>
      <p:sp>
        <p:nvSpPr>
          <p:cNvPr id="3" name="TextBox 2">
            <a:extLst>
              <a:ext uri="{FF2B5EF4-FFF2-40B4-BE49-F238E27FC236}">
                <a16:creationId xmlns:a16="http://schemas.microsoft.com/office/drawing/2014/main" id="{60325594-9C6C-D2D3-094F-BFAC9537F260}"/>
              </a:ext>
            </a:extLst>
          </p:cNvPr>
          <p:cNvSpPr txBox="1"/>
          <p:nvPr/>
        </p:nvSpPr>
        <p:spPr>
          <a:xfrm>
            <a:off x="11219936" y="279859"/>
            <a:ext cx="611065" cy="369332"/>
          </a:xfrm>
          <a:prstGeom prst="rect">
            <a:avLst/>
          </a:prstGeom>
          <a:noFill/>
        </p:spPr>
        <p:txBody>
          <a:bodyPr wrap="none" rtlCol="0">
            <a:spAutoFit/>
          </a:bodyPr>
          <a:lstStyle/>
          <a:p>
            <a:r>
              <a:rPr lang="en-US" dirty="0">
                <a:latin typeface="Blackadder ITC" panose="04020505051007020D02" pitchFamily="82" charset="0"/>
              </a:rPr>
              <a:t>A N</a:t>
            </a:r>
            <a:endParaRPr lang="en-AU" dirty="0">
              <a:latin typeface="Blackadder ITC" panose="04020505051007020D02" pitchFamily="82" charset="0"/>
            </a:endParaRPr>
          </a:p>
        </p:txBody>
      </p:sp>
    </p:spTree>
    <p:extLst>
      <p:ext uri="{BB962C8B-B14F-4D97-AF65-F5344CB8AC3E}">
        <p14:creationId xmlns:p14="http://schemas.microsoft.com/office/powerpoint/2010/main" val="3394659581"/>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8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8000"/>
                            </p:stCondLst>
                            <p:childTnLst>
                              <p:par>
                                <p:cTn id="8" presetID="10" presetClass="entr" presetSubtype="0" fill="hold" nodeType="after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tile tx="0" ty="0" sx="100000" sy="100000" flip="none" algn="tl"/>
        </a:blipFill>
        <a:effectLst/>
      </p:bgPr>
    </p:bg>
    <p:spTree>
      <p:nvGrpSpPr>
        <p:cNvPr id="1" name="">
          <a:extLst>
            <a:ext uri="{FF2B5EF4-FFF2-40B4-BE49-F238E27FC236}">
              <a16:creationId xmlns:a16="http://schemas.microsoft.com/office/drawing/2014/main" id="{C8858F30-B30C-974D-37B0-7F49D1AE5AE6}"/>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66C1695B-42A6-575B-C1E6-B44051BEF575}"/>
              </a:ext>
            </a:extLst>
          </p:cNvPr>
          <p:cNvSpPr>
            <a:spLocks noChangeArrowheads="1"/>
          </p:cNvSpPr>
          <p:nvPr/>
        </p:nvSpPr>
        <p:spPr bwMode="auto">
          <a:xfrm>
            <a:off x="1582712" y="894182"/>
            <a:ext cx="840154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3600" b="1" i="0" dirty="0">
                <a:solidFill>
                  <a:srgbClr val="333333"/>
                </a:solidFill>
                <a:effectLst/>
                <a:latin typeface="proxima-nova"/>
              </a:rPr>
              <a:t>Henry Jones Senior, a character in a 1989 action-adventure film who accompanies his son on a quest to find the Holy Grail, was played by which "Untouchable" Oscar-winning actor?</a:t>
            </a:r>
            <a:br>
              <a:rPr lang="en-US" sz="3600" dirty="0"/>
            </a:br>
            <a:r>
              <a:rPr kumimoji="0" lang="en-US" altLang="en-US" sz="3600" b="0" i="0" u="none" strike="noStrike" cap="none" normalizeH="0" baseline="0" dirty="0">
                <a:ln>
                  <a:noFill/>
                </a:ln>
                <a:solidFill>
                  <a:srgbClr val="3A3A3A"/>
                </a:solidFill>
                <a:effectLst/>
                <a:latin typeface="+mn-lt"/>
                <a:cs typeface="Arial" panose="020B0604020202020204" pitchFamily="34" charset="0"/>
              </a:rPr>
              <a:t>       </a:t>
            </a:r>
            <a:endParaRPr kumimoji="0" lang="en-US" altLang="en-US" sz="3600" b="0" i="0" u="none" strike="noStrike" cap="none" normalizeH="0" baseline="0" dirty="0">
              <a:ln>
                <a:noFill/>
              </a:ln>
              <a:solidFill>
                <a:schemeClr val="tx1"/>
              </a:solidFill>
              <a:effectLst/>
              <a:latin typeface="+mn-lt"/>
            </a:endParaRPr>
          </a:p>
        </p:txBody>
      </p:sp>
      <p:pic>
        <p:nvPicPr>
          <p:cNvPr id="2050" name="Picture 2" descr="Ezoic">
            <a:extLst>
              <a:ext uri="{FF2B5EF4-FFF2-40B4-BE49-F238E27FC236}">
                <a16:creationId xmlns:a16="http://schemas.microsoft.com/office/drawing/2014/main" id="{30B849EB-2661-61FB-6034-5D184EA9B1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24" y="2172429"/>
            <a:ext cx="133350" cy="133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D6C5E31-99CC-5FE0-F105-A1CCEE434548}"/>
              </a:ext>
            </a:extLst>
          </p:cNvPr>
          <p:cNvSpPr txBox="1"/>
          <p:nvPr/>
        </p:nvSpPr>
        <p:spPr>
          <a:xfrm>
            <a:off x="1392193" y="3847070"/>
            <a:ext cx="6351375" cy="1477328"/>
          </a:xfrm>
          <a:prstGeom prst="rect">
            <a:avLst/>
          </a:prstGeom>
          <a:noFill/>
        </p:spPr>
        <p:txBody>
          <a:bodyPr wrap="square" rtlCol="0">
            <a:spAutoFit/>
          </a:bodyPr>
          <a:lstStyle/>
          <a:p>
            <a:r>
              <a:rPr lang="en-US" sz="3600" b="1" dirty="0"/>
              <a:t>Sean Connery (in Indiana Jones and the Last Crusade)</a:t>
            </a:r>
            <a:endParaRPr kumimoji="0" lang="en-US" altLang="en-US" sz="3600" b="1" i="0" u="none" strike="noStrike" cap="none" normalizeH="0" baseline="0" dirty="0">
              <a:ln>
                <a:noFill/>
              </a:ln>
              <a:solidFill>
                <a:srgbClr val="FF0000"/>
              </a:solidFill>
              <a:effectLst/>
            </a:endParaRPr>
          </a:p>
          <a:p>
            <a:endParaRPr lang="en-AU" dirty="0"/>
          </a:p>
        </p:txBody>
      </p:sp>
      <p:pic>
        <p:nvPicPr>
          <p:cNvPr id="6146" name="Picture 2" descr="Indiana Jones and the Last Crusade Movie Review (1989) | Roger Ebert">
            <a:extLst>
              <a:ext uri="{FF2B5EF4-FFF2-40B4-BE49-F238E27FC236}">
                <a16:creationId xmlns:a16="http://schemas.microsoft.com/office/drawing/2014/main" id="{0E7602C4-212D-3E75-F2D4-3B289C1011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9360" y="3109784"/>
            <a:ext cx="2498810" cy="37482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E6AC2AE-6D4C-B685-8E7E-012E8C40F54C}"/>
              </a:ext>
            </a:extLst>
          </p:cNvPr>
          <p:cNvSpPr txBox="1"/>
          <p:nvPr/>
        </p:nvSpPr>
        <p:spPr>
          <a:xfrm>
            <a:off x="225028" y="202915"/>
            <a:ext cx="2298514" cy="523220"/>
          </a:xfrm>
          <a:prstGeom prst="rect">
            <a:avLst/>
          </a:prstGeom>
          <a:noFill/>
        </p:spPr>
        <p:txBody>
          <a:bodyPr wrap="none" rtlCol="0">
            <a:spAutoFit/>
          </a:bodyPr>
          <a:lstStyle/>
          <a:p>
            <a:r>
              <a:rPr lang="en-US" sz="2800" dirty="0">
                <a:latin typeface="Broadway" panose="04040905080B02020502" pitchFamily="82" charset="0"/>
              </a:rPr>
              <a:t>Movie Quiz</a:t>
            </a:r>
            <a:endParaRPr lang="en-AU" sz="2800" dirty="0">
              <a:latin typeface="Broadway" panose="04040905080B02020502" pitchFamily="82" charset="0"/>
            </a:endParaRPr>
          </a:p>
        </p:txBody>
      </p:sp>
      <p:sp>
        <p:nvSpPr>
          <p:cNvPr id="3" name="TextBox 2">
            <a:extLst>
              <a:ext uri="{FF2B5EF4-FFF2-40B4-BE49-F238E27FC236}">
                <a16:creationId xmlns:a16="http://schemas.microsoft.com/office/drawing/2014/main" id="{5C921A03-A0E7-3B10-6A0C-48411AA96410}"/>
              </a:ext>
            </a:extLst>
          </p:cNvPr>
          <p:cNvSpPr txBox="1"/>
          <p:nvPr/>
        </p:nvSpPr>
        <p:spPr>
          <a:xfrm>
            <a:off x="11219936" y="279859"/>
            <a:ext cx="611065" cy="369332"/>
          </a:xfrm>
          <a:prstGeom prst="rect">
            <a:avLst/>
          </a:prstGeom>
          <a:noFill/>
        </p:spPr>
        <p:txBody>
          <a:bodyPr wrap="none" rtlCol="0">
            <a:spAutoFit/>
          </a:bodyPr>
          <a:lstStyle/>
          <a:p>
            <a:r>
              <a:rPr lang="en-US" dirty="0">
                <a:latin typeface="Blackadder ITC" panose="04020505051007020D02" pitchFamily="82" charset="0"/>
              </a:rPr>
              <a:t>A N</a:t>
            </a:r>
            <a:endParaRPr lang="en-AU" dirty="0">
              <a:latin typeface="Blackadder ITC" panose="04020505051007020D02" pitchFamily="82" charset="0"/>
            </a:endParaRPr>
          </a:p>
        </p:txBody>
      </p:sp>
    </p:spTree>
    <p:extLst>
      <p:ext uri="{BB962C8B-B14F-4D97-AF65-F5344CB8AC3E}">
        <p14:creationId xmlns:p14="http://schemas.microsoft.com/office/powerpoint/2010/main" val="1918881124"/>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7500"/>
                            </p:stCondLst>
                            <p:childTnLst>
                              <p:par>
                                <p:cTn id="8" presetID="10" presetClass="entr" presetSubtype="0" fill="hold" nodeType="afterEffect">
                                  <p:stCondLst>
                                    <p:cond delay="25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tile tx="0" ty="0" sx="100000" sy="100000" flip="none" algn="tl"/>
        </a:blipFill>
        <a:effectLst/>
      </p:bgPr>
    </p:bg>
    <p:spTree>
      <p:nvGrpSpPr>
        <p:cNvPr id="1" name="">
          <a:extLst>
            <a:ext uri="{FF2B5EF4-FFF2-40B4-BE49-F238E27FC236}">
              <a16:creationId xmlns:a16="http://schemas.microsoft.com/office/drawing/2014/main" id="{00D1C46B-03CC-7D2B-EDCE-142738FB2F1B}"/>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1C0A11EA-F20B-20B8-DC3B-DFC366B8BCD0}"/>
              </a:ext>
            </a:extLst>
          </p:cNvPr>
          <p:cNvSpPr>
            <a:spLocks noChangeArrowheads="1"/>
          </p:cNvSpPr>
          <p:nvPr/>
        </p:nvSpPr>
        <p:spPr bwMode="auto">
          <a:xfrm>
            <a:off x="1632136" y="1644060"/>
            <a:ext cx="791551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a:r>
              <a:rPr lang="en-US" sz="4000" b="1" i="0" dirty="0">
                <a:solidFill>
                  <a:srgbClr val="000000"/>
                </a:solidFill>
                <a:effectLst/>
                <a:latin typeface="+mn-lt"/>
              </a:rPr>
              <a:t>Who portrays William Wallace</a:t>
            </a:r>
            <a:r>
              <a:rPr lang="en-US" sz="4000" b="1" dirty="0">
                <a:solidFill>
                  <a:srgbClr val="000000"/>
                </a:solidFill>
                <a:latin typeface="+mn-lt"/>
              </a:rPr>
              <a:t> </a:t>
            </a:r>
            <a:r>
              <a:rPr lang="en-US" sz="4000" b="1" i="0" dirty="0">
                <a:solidFill>
                  <a:srgbClr val="000000"/>
                </a:solidFill>
                <a:effectLst/>
                <a:latin typeface="+mn-lt"/>
              </a:rPr>
              <a:t>in  </a:t>
            </a:r>
            <a:r>
              <a:rPr lang="en-US" sz="4000" b="1" i="1" dirty="0">
                <a:solidFill>
                  <a:srgbClr val="000000"/>
                </a:solidFill>
                <a:effectLst/>
                <a:latin typeface="+mn-lt"/>
              </a:rPr>
              <a:t>Braveheart? </a:t>
            </a:r>
            <a:endParaRPr lang="en-US" sz="4000" b="1" i="0" dirty="0">
              <a:solidFill>
                <a:srgbClr val="000000"/>
              </a:solidFill>
              <a:effectLst/>
              <a:latin typeface="+mn-lt"/>
            </a:endParaRPr>
          </a:p>
        </p:txBody>
      </p:sp>
      <p:pic>
        <p:nvPicPr>
          <p:cNvPr id="2050" name="Picture 2" descr="Ezoic">
            <a:extLst>
              <a:ext uri="{FF2B5EF4-FFF2-40B4-BE49-F238E27FC236}">
                <a16:creationId xmlns:a16="http://schemas.microsoft.com/office/drawing/2014/main" id="{D4057DE9-3B20-8B61-4EFF-818A71EA47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24" y="2172429"/>
            <a:ext cx="133350" cy="133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1CBBBAC-6AF3-56CC-3138-3A2E45C0D147}"/>
              </a:ext>
            </a:extLst>
          </p:cNvPr>
          <p:cNvSpPr txBox="1"/>
          <p:nvPr/>
        </p:nvSpPr>
        <p:spPr>
          <a:xfrm>
            <a:off x="2611395" y="4258962"/>
            <a:ext cx="2617127" cy="984885"/>
          </a:xfrm>
          <a:prstGeom prst="rect">
            <a:avLst/>
          </a:prstGeom>
          <a:noFill/>
        </p:spPr>
        <p:txBody>
          <a:bodyPr wrap="none" rtlCol="0">
            <a:spAutoFit/>
          </a:bodyPr>
          <a:lstStyle/>
          <a:p>
            <a:r>
              <a:rPr kumimoji="0" lang="en-US" altLang="en-US" sz="4000" b="1" i="0" u="none" strike="noStrike" cap="none" normalizeH="0" baseline="0" dirty="0">
                <a:ln>
                  <a:noFill/>
                </a:ln>
                <a:solidFill>
                  <a:srgbClr val="FF0000"/>
                </a:solidFill>
                <a:effectLst/>
                <a:latin typeface="+mn-lt"/>
              </a:rPr>
              <a:t>Mel Gibson</a:t>
            </a:r>
          </a:p>
          <a:p>
            <a:endParaRPr lang="en-AU" dirty="0"/>
          </a:p>
        </p:txBody>
      </p:sp>
      <p:pic>
        <p:nvPicPr>
          <p:cNvPr id="1026" name="Picture 2">
            <a:extLst>
              <a:ext uri="{FF2B5EF4-FFF2-40B4-BE49-F238E27FC236}">
                <a16:creationId xmlns:a16="http://schemas.microsoft.com/office/drawing/2014/main" id="{C7165137-152B-D0A7-25DC-40C195EAFE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3022" y="2438398"/>
            <a:ext cx="2927583" cy="43520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3E6702C-BBFE-A5B1-3C74-53A97A60DF5F}"/>
              </a:ext>
            </a:extLst>
          </p:cNvPr>
          <p:cNvSpPr txBox="1"/>
          <p:nvPr/>
        </p:nvSpPr>
        <p:spPr>
          <a:xfrm>
            <a:off x="225028" y="202915"/>
            <a:ext cx="2298514" cy="523220"/>
          </a:xfrm>
          <a:prstGeom prst="rect">
            <a:avLst/>
          </a:prstGeom>
          <a:noFill/>
        </p:spPr>
        <p:txBody>
          <a:bodyPr wrap="none" rtlCol="0">
            <a:spAutoFit/>
          </a:bodyPr>
          <a:lstStyle/>
          <a:p>
            <a:r>
              <a:rPr lang="en-US" sz="2800" dirty="0">
                <a:latin typeface="Broadway" panose="04040905080B02020502" pitchFamily="82" charset="0"/>
              </a:rPr>
              <a:t>Movie Quiz</a:t>
            </a:r>
            <a:endParaRPr lang="en-AU" sz="2800" dirty="0">
              <a:latin typeface="Broadway" panose="04040905080B02020502" pitchFamily="82" charset="0"/>
            </a:endParaRPr>
          </a:p>
        </p:txBody>
      </p:sp>
      <p:sp>
        <p:nvSpPr>
          <p:cNvPr id="3" name="TextBox 2">
            <a:extLst>
              <a:ext uri="{FF2B5EF4-FFF2-40B4-BE49-F238E27FC236}">
                <a16:creationId xmlns:a16="http://schemas.microsoft.com/office/drawing/2014/main" id="{C3195F1B-B19F-4E1C-0094-7F050AE0A8A6}"/>
              </a:ext>
            </a:extLst>
          </p:cNvPr>
          <p:cNvSpPr txBox="1"/>
          <p:nvPr/>
        </p:nvSpPr>
        <p:spPr>
          <a:xfrm>
            <a:off x="11219936" y="279859"/>
            <a:ext cx="611065" cy="369332"/>
          </a:xfrm>
          <a:prstGeom prst="rect">
            <a:avLst/>
          </a:prstGeom>
          <a:noFill/>
        </p:spPr>
        <p:txBody>
          <a:bodyPr wrap="none" rtlCol="0">
            <a:spAutoFit/>
          </a:bodyPr>
          <a:lstStyle/>
          <a:p>
            <a:r>
              <a:rPr lang="en-US" dirty="0">
                <a:latin typeface="Blackadder ITC" panose="04020505051007020D02" pitchFamily="82" charset="0"/>
              </a:rPr>
              <a:t>A N</a:t>
            </a:r>
            <a:endParaRPr lang="en-AU" dirty="0">
              <a:latin typeface="Blackadder ITC" panose="04020505051007020D02" pitchFamily="82" charset="0"/>
            </a:endParaRPr>
          </a:p>
        </p:txBody>
      </p:sp>
    </p:spTree>
    <p:extLst>
      <p:ext uri="{BB962C8B-B14F-4D97-AF65-F5344CB8AC3E}">
        <p14:creationId xmlns:p14="http://schemas.microsoft.com/office/powerpoint/2010/main" val="1750113844"/>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6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6000"/>
                            </p:stCondLst>
                            <p:childTnLst>
                              <p:par>
                                <p:cTn id="8" presetID="10" presetClass="entr" presetSubtype="0"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tile tx="0" ty="0" sx="100000" sy="100000" flip="none" algn="tl"/>
        </a:blipFill>
        <a:effectLst/>
      </p:bgPr>
    </p:bg>
    <p:spTree>
      <p:nvGrpSpPr>
        <p:cNvPr id="1" name="">
          <a:extLst>
            <a:ext uri="{FF2B5EF4-FFF2-40B4-BE49-F238E27FC236}">
              <a16:creationId xmlns:a16="http://schemas.microsoft.com/office/drawing/2014/main" id="{FA1A87A9-048D-FEF6-3755-D7EA812CE45E}"/>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51CDDDC7-125E-102A-C0BA-BA45CBB879CB}"/>
              </a:ext>
            </a:extLst>
          </p:cNvPr>
          <p:cNvSpPr>
            <a:spLocks noChangeArrowheads="1"/>
          </p:cNvSpPr>
          <p:nvPr/>
        </p:nvSpPr>
        <p:spPr bwMode="auto">
          <a:xfrm>
            <a:off x="1632139" y="1951837"/>
            <a:ext cx="840154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a:r>
              <a:rPr lang="en-US" sz="4000" b="1" i="0" dirty="0">
                <a:solidFill>
                  <a:srgbClr val="000000"/>
                </a:solidFill>
                <a:effectLst/>
                <a:latin typeface="Arial" panose="020B0604020202020204" pitchFamily="34" charset="0"/>
              </a:rPr>
              <a:t>Who directed </a:t>
            </a:r>
            <a:r>
              <a:rPr lang="en-US" sz="4000" b="1" i="1" dirty="0">
                <a:solidFill>
                  <a:srgbClr val="000000"/>
                </a:solidFill>
                <a:effectLst/>
                <a:latin typeface="Arial" panose="020B0604020202020204" pitchFamily="34" charset="0"/>
              </a:rPr>
              <a:t>Jurassic Park? </a:t>
            </a:r>
            <a:endParaRPr lang="en-US" sz="4000" b="1" i="0" dirty="0">
              <a:solidFill>
                <a:srgbClr val="000000"/>
              </a:solidFill>
              <a:effectLst/>
              <a:latin typeface="Arial" panose="020B0604020202020204" pitchFamily="34" charset="0"/>
            </a:endParaRPr>
          </a:p>
        </p:txBody>
      </p:sp>
      <p:pic>
        <p:nvPicPr>
          <p:cNvPr id="2050" name="Picture 2" descr="Ezoic">
            <a:extLst>
              <a:ext uri="{FF2B5EF4-FFF2-40B4-BE49-F238E27FC236}">
                <a16:creationId xmlns:a16="http://schemas.microsoft.com/office/drawing/2014/main" id="{CCD96893-33FA-0E3D-5D8A-4857E17F3E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24" y="2172429"/>
            <a:ext cx="133350" cy="133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50269B2-42B2-50E5-8BBA-CAD20978036C}"/>
              </a:ext>
            </a:extLst>
          </p:cNvPr>
          <p:cNvSpPr txBox="1"/>
          <p:nvPr/>
        </p:nvSpPr>
        <p:spPr>
          <a:xfrm>
            <a:off x="2611395" y="4258962"/>
            <a:ext cx="3723776" cy="984885"/>
          </a:xfrm>
          <a:prstGeom prst="rect">
            <a:avLst/>
          </a:prstGeom>
          <a:noFill/>
        </p:spPr>
        <p:txBody>
          <a:bodyPr wrap="none" rtlCol="0">
            <a:spAutoFit/>
          </a:bodyPr>
          <a:lstStyle/>
          <a:p>
            <a:r>
              <a:rPr lang="en-US" sz="4000" b="1" dirty="0">
                <a:solidFill>
                  <a:srgbClr val="FF0000"/>
                </a:solidFill>
              </a:rPr>
              <a:t>Steven Spielberg</a:t>
            </a:r>
            <a:endParaRPr kumimoji="0" lang="en-US" altLang="en-US" sz="4000" b="1" i="0" u="none" strike="noStrike" cap="none" normalizeH="0" baseline="0" dirty="0">
              <a:ln>
                <a:noFill/>
              </a:ln>
              <a:solidFill>
                <a:srgbClr val="FF0000"/>
              </a:solidFill>
              <a:effectLst/>
            </a:endParaRPr>
          </a:p>
          <a:p>
            <a:endParaRPr lang="en-AU" dirty="0">
              <a:solidFill>
                <a:srgbClr val="FF0000"/>
              </a:solidFill>
            </a:endParaRPr>
          </a:p>
        </p:txBody>
      </p:sp>
      <p:pic>
        <p:nvPicPr>
          <p:cNvPr id="2" name="Picture 2" descr="Jurassic Park Wallpaper - Jurassic Park Photo (2352203) - Fanpop">
            <a:extLst>
              <a:ext uri="{FF2B5EF4-FFF2-40B4-BE49-F238E27FC236}">
                <a16:creationId xmlns:a16="http://schemas.microsoft.com/office/drawing/2014/main" id="{31AE5FBE-5E95-58E6-4CE0-9D42672D6D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1775" y="2985573"/>
            <a:ext cx="4514850" cy="3209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768106E-8310-050E-162A-404DB8873A51}"/>
              </a:ext>
            </a:extLst>
          </p:cNvPr>
          <p:cNvSpPr txBox="1"/>
          <p:nvPr/>
        </p:nvSpPr>
        <p:spPr>
          <a:xfrm>
            <a:off x="225028" y="202915"/>
            <a:ext cx="2298514" cy="523220"/>
          </a:xfrm>
          <a:prstGeom prst="rect">
            <a:avLst/>
          </a:prstGeom>
          <a:noFill/>
        </p:spPr>
        <p:txBody>
          <a:bodyPr wrap="none" rtlCol="0">
            <a:spAutoFit/>
          </a:bodyPr>
          <a:lstStyle/>
          <a:p>
            <a:r>
              <a:rPr lang="en-US" sz="2800" dirty="0">
                <a:latin typeface="Broadway" panose="04040905080B02020502" pitchFamily="82" charset="0"/>
              </a:rPr>
              <a:t>Movie Quiz</a:t>
            </a:r>
            <a:endParaRPr lang="en-AU" sz="2800" dirty="0">
              <a:latin typeface="Broadway" panose="04040905080B02020502" pitchFamily="82" charset="0"/>
            </a:endParaRPr>
          </a:p>
        </p:txBody>
      </p:sp>
      <p:sp>
        <p:nvSpPr>
          <p:cNvPr id="6" name="TextBox 5">
            <a:extLst>
              <a:ext uri="{FF2B5EF4-FFF2-40B4-BE49-F238E27FC236}">
                <a16:creationId xmlns:a16="http://schemas.microsoft.com/office/drawing/2014/main" id="{59178796-1F7D-5C0D-2AAE-7C01220F317C}"/>
              </a:ext>
            </a:extLst>
          </p:cNvPr>
          <p:cNvSpPr txBox="1"/>
          <p:nvPr/>
        </p:nvSpPr>
        <p:spPr>
          <a:xfrm>
            <a:off x="11219936" y="279859"/>
            <a:ext cx="611065" cy="369332"/>
          </a:xfrm>
          <a:prstGeom prst="rect">
            <a:avLst/>
          </a:prstGeom>
          <a:noFill/>
        </p:spPr>
        <p:txBody>
          <a:bodyPr wrap="none" rtlCol="0">
            <a:spAutoFit/>
          </a:bodyPr>
          <a:lstStyle/>
          <a:p>
            <a:r>
              <a:rPr lang="en-US" dirty="0">
                <a:latin typeface="Blackadder ITC" panose="04020505051007020D02" pitchFamily="82" charset="0"/>
              </a:rPr>
              <a:t>A N</a:t>
            </a:r>
            <a:endParaRPr lang="en-AU" dirty="0">
              <a:latin typeface="Blackadder ITC" panose="04020505051007020D02" pitchFamily="82" charset="0"/>
            </a:endParaRPr>
          </a:p>
        </p:txBody>
      </p:sp>
    </p:spTree>
    <p:extLst>
      <p:ext uri="{BB962C8B-B14F-4D97-AF65-F5344CB8AC3E}">
        <p14:creationId xmlns:p14="http://schemas.microsoft.com/office/powerpoint/2010/main" val="1643984426"/>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6000"/>
                                  </p:stCondLst>
                                  <p:childTnLst>
                                    <p:set>
                                      <p:cBhvr>
                                        <p:cTn id="6" dur="1" fill="hold">
                                          <p:stCondLst>
                                            <p:cond delay="0"/>
                                          </p:stCondLst>
                                        </p:cTn>
                                        <p:tgtEl>
                                          <p:spTgt spid="5"/>
                                        </p:tgtEl>
                                        <p:attrNameLst>
                                          <p:attrName>style.visibility</p:attrName>
                                        </p:attrNameLst>
                                      </p:cBhvr>
                                      <p:to>
                                        <p:strVal val="visible"/>
                                      </p:to>
                                    </p:set>
                                  </p:childTnLst>
                                </p:cTn>
                              </p:par>
                              <p:par>
                                <p:cTn id="7" presetID="21" presetClass="entr" presetSubtype="1" fill="hold" nodeType="withEffect">
                                  <p:stCondLst>
                                    <p:cond delay="6000"/>
                                  </p:stCondLst>
                                  <p:childTnLst>
                                    <p:set>
                                      <p:cBhvr>
                                        <p:cTn id="8" dur="1" fill="hold">
                                          <p:stCondLst>
                                            <p:cond delay="0"/>
                                          </p:stCondLst>
                                        </p:cTn>
                                        <p:tgtEl>
                                          <p:spTgt spid="2"/>
                                        </p:tgtEl>
                                        <p:attrNameLst>
                                          <p:attrName>style.visibility</p:attrName>
                                        </p:attrNameLst>
                                      </p:cBhvr>
                                      <p:to>
                                        <p:strVal val="visible"/>
                                      </p:to>
                                    </p:set>
                                    <p:animEffect transition="in" filter="wheel(1)">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tile tx="0" ty="0" sx="100000" sy="100000" flip="none" algn="tl"/>
        </a:blipFill>
        <a:effectLst/>
      </p:bgPr>
    </p:bg>
    <p:spTree>
      <p:nvGrpSpPr>
        <p:cNvPr id="1" name="">
          <a:extLst>
            <a:ext uri="{FF2B5EF4-FFF2-40B4-BE49-F238E27FC236}">
              <a16:creationId xmlns:a16="http://schemas.microsoft.com/office/drawing/2014/main" id="{43FB1628-84B7-B0C8-1776-C396248E7181}"/>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3D0C6158-B67A-9E18-746F-9ECE2EF6D046}"/>
              </a:ext>
            </a:extLst>
          </p:cNvPr>
          <p:cNvSpPr>
            <a:spLocks noChangeArrowheads="1"/>
          </p:cNvSpPr>
          <p:nvPr/>
        </p:nvSpPr>
        <p:spPr bwMode="auto">
          <a:xfrm>
            <a:off x="1632139" y="1951836"/>
            <a:ext cx="840154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a:r>
              <a:rPr lang="en-US" sz="4000" b="1" i="0" dirty="0">
                <a:solidFill>
                  <a:srgbClr val="000000"/>
                </a:solidFill>
                <a:effectLst/>
                <a:latin typeface="+mn-lt"/>
              </a:rPr>
              <a:t>What is William’s job in </a:t>
            </a:r>
            <a:r>
              <a:rPr lang="en-US" sz="4000" b="1" i="1" dirty="0">
                <a:solidFill>
                  <a:srgbClr val="000000"/>
                </a:solidFill>
                <a:effectLst/>
                <a:latin typeface="+mn-lt"/>
              </a:rPr>
              <a:t>Notting Hill</a:t>
            </a:r>
            <a:r>
              <a:rPr lang="en-US" sz="4000" b="1" i="0" dirty="0">
                <a:solidFill>
                  <a:srgbClr val="000000"/>
                </a:solidFill>
                <a:effectLst/>
                <a:latin typeface="+mn-lt"/>
              </a:rPr>
              <a:t>? </a:t>
            </a:r>
          </a:p>
        </p:txBody>
      </p:sp>
      <p:pic>
        <p:nvPicPr>
          <p:cNvPr id="2050" name="Picture 2" descr="Ezoic">
            <a:extLst>
              <a:ext uri="{FF2B5EF4-FFF2-40B4-BE49-F238E27FC236}">
                <a16:creationId xmlns:a16="http://schemas.microsoft.com/office/drawing/2014/main" id="{0F4E3355-BBD5-1324-631E-4D791DEE6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24" y="2172429"/>
            <a:ext cx="133350" cy="133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DC9DD44-42C9-CD35-B8B5-A4AA0DFBBEE2}"/>
              </a:ext>
            </a:extLst>
          </p:cNvPr>
          <p:cNvSpPr txBox="1"/>
          <p:nvPr/>
        </p:nvSpPr>
        <p:spPr>
          <a:xfrm>
            <a:off x="2611395" y="4258962"/>
            <a:ext cx="2542684" cy="984885"/>
          </a:xfrm>
          <a:prstGeom prst="rect">
            <a:avLst/>
          </a:prstGeom>
          <a:noFill/>
        </p:spPr>
        <p:txBody>
          <a:bodyPr wrap="none" rtlCol="0">
            <a:spAutoFit/>
          </a:bodyPr>
          <a:lstStyle/>
          <a:p>
            <a:r>
              <a:rPr kumimoji="0" lang="en-US" altLang="en-US" sz="4000" b="1" i="0" u="none" strike="noStrike" cap="none" normalizeH="0" baseline="0" dirty="0">
                <a:ln>
                  <a:noFill/>
                </a:ln>
                <a:solidFill>
                  <a:srgbClr val="FF0000"/>
                </a:solidFill>
                <a:effectLst/>
                <a:latin typeface="+mn-lt"/>
              </a:rPr>
              <a:t>Book seller</a:t>
            </a:r>
          </a:p>
          <a:p>
            <a:endParaRPr lang="en-AU" dirty="0"/>
          </a:p>
        </p:txBody>
      </p:sp>
      <p:pic>
        <p:nvPicPr>
          <p:cNvPr id="3074" name="Picture 2">
            <a:extLst>
              <a:ext uri="{FF2B5EF4-FFF2-40B4-BE49-F238E27FC236}">
                <a16:creationId xmlns:a16="http://schemas.microsoft.com/office/drawing/2014/main" id="{B1BDE652-B778-73FA-361B-7D429D1FF7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7923" y="2672542"/>
            <a:ext cx="2753111" cy="40905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10F43DA-BC38-89BE-D82F-461F47E0F7C7}"/>
              </a:ext>
            </a:extLst>
          </p:cNvPr>
          <p:cNvSpPr txBox="1"/>
          <p:nvPr/>
        </p:nvSpPr>
        <p:spPr>
          <a:xfrm>
            <a:off x="225028" y="202915"/>
            <a:ext cx="2298514" cy="523220"/>
          </a:xfrm>
          <a:prstGeom prst="rect">
            <a:avLst/>
          </a:prstGeom>
          <a:noFill/>
        </p:spPr>
        <p:txBody>
          <a:bodyPr wrap="none" rtlCol="0">
            <a:spAutoFit/>
          </a:bodyPr>
          <a:lstStyle/>
          <a:p>
            <a:r>
              <a:rPr lang="en-US" sz="2800" dirty="0">
                <a:latin typeface="Broadway" panose="04040905080B02020502" pitchFamily="82" charset="0"/>
              </a:rPr>
              <a:t>Movie Quiz</a:t>
            </a:r>
            <a:endParaRPr lang="en-AU" sz="2800" dirty="0">
              <a:latin typeface="Broadway" panose="04040905080B02020502" pitchFamily="82" charset="0"/>
            </a:endParaRPr>
          </a:p>
        </p:txBody>
      </p:sp>
      <p:sp>
        <p:nvSpPr>
          <p:cNvPr id="3" name="TextBox 2">
            <a:extLst>
              <a:ext uri="{FF2B5EF4-FFF2-40B4-BE49-F238E27FC236}">
                <a16:creationId xmlns:a16="http://schemas.microsoft.com/office/drawing/2014/main" id="{3B325EBF-3D1B-D0C8-F8B8-B265741587E7}"/>
              </a:ext>
            </a:extLst>
          </p:cNvPr>
          <p:cNvSpPr txBox="1"/>
          <p:nvPr/>
        </p:nvSpPr>
        <p:spPr>
          <a:xfrm>
            <a:off x="11219936" y="279859"/>
            <a:ext cx="611065" cy="369332"/>
          </a:xfrm>
          <a:prstGeom prst="rect">
            <a:avLst/>
          </a:prstGeom>
          <a:noFill/>
        </p:spPr>
        <p:txBody>
          <a:bodyPr wrap="none" rtlCol="0">
            <a:spAutoFit/>
          </a:bodyPr>
          <a:lstStyle/>
          <a:p>
            <a:r>
              <a:rPr lang="en-US" dirty="0">
                <a:latin typeface="Blackadder ITC" panose="04020505051007020D02" pitchFamily="82" charset="0"/>
              </a:rPr>
              <a:t>A N</a:t>
            </a:r>
            <a:endParaRPr lang="en-AU" dirty="0">
              <a:latin typeface="Blackadder ITC" panose="04020505051007020D02" pitchFamily="82" charset="0"/>
            </a:endParaRPr>
          </a:p>
        </p:txBody>
      </p:sp>
    </p:spTree>
    <p:extLst>
      <p:ext uri="{BB962C8B-B14F-4D97-AF65-F5344CB8AC3E}">
        <p14:creationId xmlns:p14="http://schemas.microsoft.com/office/powerpoint/2010/main" val="3863204920"/>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600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125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tile tx="0" ty="0" sx="100000" sy="100000" flip="none" algn="tl"/>
        </a:blipFill>
        <a:effectLst/>
      </p:bgPr>
    </p:bg>
    <p:spTree>
      <p:nvGrpSpPr>
        <p:cNvPr id="1" name="">
          <a:extLst>
            <a:ext uri="{FF2B5EF4-FFF2-40B4-BE49-F238E27FC236}">
              <a16:creationId xmlns:a16="http://schemas.microsoft.com/office/drawing/2014/main" id="{1FA91C41-482F-F20F-F0F9-3502DB670F5F}"/>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67E7F239-A74B-6FB1-5B68-7BC343358E19}"/>
              </a:ext>
            </a:extLst>
          </p:cNvPr>
          <p:cNvSpPr>
            <a:spLocks noChangeArrowheads="1"/>
          </p:cNvSpPr>
          <p:nvPr/>
        </p:nvSpPr>
        <p:spPr bwMode="auto">
          <a:xfrm>
            <a:off x="1324270" y="1088863"/>
            <a:ext cx="8401548"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a:r>
              <a:rPr lang="en-US" sz="4000" b="1" dirty="0">
                <a:latin typeface="+mn-lt"/>
              </a:rPr>
              <a:t>Harry Potter and the Philosopher’s Stone is a 90s movie.</a:t>
            </a:r>
          </a:p>
          <a:p>
            <a:pPr algn="l"/>
            <a:r>
              <a:rPr lang="en-US" sz="4000" b="1" dirty="0">
                <a:latin typeface="+mn-lt"/>
              </a:rPr>
              <a:t> </a:t>
            </a:r>
          </a:p>
          <a:p>
            <a:pPr algn="l"/>
            <a:r>
              <a:rPr lang="en-US" sz="4000" b="1" dirty="0">
                <a:latin typeface="+mn-lt"/>
              </a:rPr>
              <a:t>a) True</a:t>
            </a:r>
          </a:p>
          <a:p>
            <a:pPr algn="l"/>
            <a:r>
              <a:rPr lang="en-US" sz="4000" b="1" dirty="0">
                <a:latin typeface="+mn-lt"/>
              </a:rPr>
              <a:t>b) False</a:t>
            </a:r>
          </a:p>
        </p:txBody>
      </p:sp>
      <p:pic>
        <p:nvPicPr>
          <p:cNvPr id="2050" name="Picture 2" descr="Ezoic">
            <a:extLst>
              <a:ext uri="{FF2B5EF4-FFF2-40B4-BE49-F238E27FC236}">
                <a16:creationId xmlns:a16="http://schemas.microsoft.com/office/drawing/2014/main" id="{5453AE04-37F0-0809-EF33-43397D48D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24" y="2172429"/>
            <a:ext cx="133350" cy="133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1F895B5-100D-85BD-499B-756128FFC8DF}"/>
              </a:ext>
            </a:extLst>
          </p:cNvPr>
          <p:cNvSpPr txBox="1"/>
          <p:nvPr/>
        </p:nvSpPr>
        <p:spPr>
          <a:xfrm>
            <a:off x="2611395" y="4258962"/>
            <a:ext cx="2634439" cy="984885"/>
          </a:xfrm>
          <a:prstGeom prst="rect">
            <a:avLst/>
          </a:prstGeom>
          <a:noFill/>
        </p:spPr>
        <p:txBody>
          <a:bodyPr wrap="none" rtlCol="0">
            <a:spAutoFit/>
          </a:bodyPr>
          <a:lstStyle/>
          <a:p>
            <a:r>
              <a:rPr kumimoji="0" lang="en-US" altLang="en-US" sz="4000" b="1" i="0" u="none" strike="noStrike" cap="none" normalizeH="0" baseline="0" dirty="0">
                <a:ln>
                  <a:noFill/>
                </a:ln>
                <a:solidFill>
                  <a:srgbClr val="FF0000"/>
                </a:solidFill>
                <a:effectLst/>
                <a:latin typeface="+mn-lt"/>
              </a:rPr>
              <a:t>False   </a:t>
            </a:r>
            <a:r>
              <a:rPr kumimoji="0" lang="en-US" altLang="en-US" sz="4000" b="1" i="0" u="none" strike="noStrike" cap="none" normalizeH="0" baseline="0" dirty="0">
                <a:ln>
                  <a:noFill/>
                </a:ln>
                <a:effectLst/>
                <a:latin typeface="+mn-lt"/>
              </a:rPr>
              <a:t>2001</a:t>
            </a:r>
          </a:p>
          <a:p>
            <a:endParaRPr lang="en-AU" dirty="0"/>
          </a:p>
        </p:txBody>
      </p:sp>
      <p:pic>
        <p:nvPicPr>
          <p:cNvPr id="4098" name="Picture 2" descr="Harry Potter and the Philosopher's Stone (2001) - Posters — The Movie ...">
            <a:extLst>
              <a:ext uri="{FF2B5EF4-FFF2-40B4-BE49-F238E27FC236}">
                <a16:creationId xmlns:a16="http://schemas.microsoft.com/office/drawing/2014/main" id="{1A55DE59-A103-FA97-346A-96CC72581D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6957" y="2114763"/>
            <a:ext cx="3123714" cy="46855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D858F6-9923-E371-39CA-279BE769AC67}"/>
              </a:ext>
            </a:extLst>
          </p:cNvPr>
          <p:cNvSpPr txBox="1"/>
          <p:nvPr/>
        </p:nvSpPr>
        <p:spPr>
          <a:xfrm>
            <a:off x="225028" y="202915"/>
            <a:ext cx="2298514" cy="523220"/>
          </a:xfrm>
          <a:prstGeom prst="rect">
            <a:avLst/>
          </a:prstGeom>
          <a:noFill/>
        </p:spPr>
        <p:txBody>
          <a:bodyPr wrap="none" rtlCol="0">
            <a:spAutoFit/>
          </a:bodyPr>
          <a:lstStyle/>
          <a:p>
            <a:r>
              <a:rPr lang="en-US" sz="2800" dirty="0">
                <a:latin typeface="Broadway" panose="04040905080B02020502" pitchFamily="82" charset="0"/>
              </a:rPr>
              <a:t>Movie Quiz</a:t>
            </a:r>
            <a:endParaRPr lang="en-AU" sz="2800" dirty="0">
              <a:latin typeface="Broadway" panose="04040905080B02020502" pitchFamily="82" charset="0"/>
            </a:endParaRPr>
          </a:p>
        </p:txBody>
      </p:sp>
      <p:sp>
        <p:nvSpPr>
          <p:cNvPr id="3" name="TextBox 2">
            <a:extLst>
              <a:ext uri="{FF2B5EF4-FFF2-40B4-BE49-F238E27FC236}">
                <a16:creationId xmlns:a16="http://schemas.microsoft.com/office/drawing/2014/main" id="{03533EFE-AAEC-16F9-C645-768AC1472DE1}"/>
              </a:ext>
            </a:extLst>
          </p:cNvPr>
          <p:cNvSpPr txBox="1"/>
          <p:nvPr/>
        </p:nvSpPr>
        <p:spPr>
          <a:xfrm>
            <a:off x="11219936" y="279859"/>
            <a:ext cx="611065" cy="369332"/>
          </a:xfrm>
          <a:prstGeom prst="rect">
            <a:avLst/>
          </a:prstGeom>
          <a:noFill/>
        </p:spPr>
        <p:txBody>
          <a:bodyPr wrap="none" rtlCol="0">
            <a:spAutoFit/>
          </a:bodyPr>
          <a:lstStyle/>
          <a:p>
            <a:r>
              <a:rPr lang="en-US" dirty="0">
                <a:latin typeface="Blackadder ITC" panose="04020505051007020D02" pitchFamily="82" charset="0"/>
              </a:rPr>
              <a:t>A N</a:t>
            </a:r>
            <a:endParaRPr lang="en-AU" dirty="0">
              <a:latin typeface="Blackadder ITC" panose="04020505051007020D02" pitchFamily="82" charset="0"/>
            </a:endParaRPr>
          </a:p>
        </p:txBody>
      </p:sp>
    </p:spTree>
    <p:extLst>
      <p:ext uri="{BB962C8B-B14F-4D97-AF65-F5344CB8AC3E}">
        <p14:creationId xmlns:p14="http://schemas.microsoft.com/office/powerpoint/2010/main" val="2098621610"/>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600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1250"/>
                                  </p:stCondLst>
                                  <p:childTnLst>
                                    <p:set>
                                      <p:cBhvr>
                                        <p:cTn id="8" dur="1" fill="hold">
                                          <p:stCondLst>
                                            <p:cond delay="0"/>
                                          </p:stCondLst>
                                        </p:cTn>
                                        <p:tgtEl>
                                          <p:spTgt spid="4098"/>
                                        </p:tgtEl>
                                        <p:attrNameLst>
                                          <p:attrName>style.visibility</p:attrName>
                                        </p:attrNameLst>
                                      </p:cBhvr>
                                      <p:to>
                                        <p:strVal val="visible"/>
                                      </p:to>
                                    </p:set>
                                    <p:animEffect transition="in" filter="fade">
                                      <p:cBhvr>
                                        <p:cTn id="9" dur="125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tile tx="0" ty="0" sx="100000" sy="100000" flip="none" algn="tl"/>
        </a:blipFill>
        <a:effectLst/>
      </p:bgPr>
    </p:bg>
    <p:spTree>
      <p:nvGrpSpPr>
        <p:cNvPr id="1" name="">
          <a:extLst>
            <a:ext uri="{FF2B5EF4-FFF2-40B4-BE49-F238E27FC236}">
              <a16:creationId xmlns:a16="http://schemas.microsoft.com/office/drawing/2014/main" id="{51EEF1A2-2BC4-0D6D-747A-2ABA03034EA6}"/>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2BB6C235-870A-F686-E21C-A482BD07D0B1}"/>
              </a:ext>
            </a:extLst>
          </p:cNvPr>
          <p:cNvSpPr>
            <a:spLocks noChangeArrowheads="1"/>
          </p:cNvSpPr>
          <p:nvPr/>
        </p:nvSpPr>
        <p:spPr bwMode="auto">
          <a:xfrm>
            <a:off x="916381" y="1844835"/>
            <a:ext cx="6031174"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3200" b="1" i="0" dirty="0">
                <a:solidFill>
                  <a:srgbClr val="4A4A4A"/>
                </a:solidFill>
                <a:effectLst/>
                <a:latin typeface="+mn-lt"/>
              </a:rPr>
              <a:t>In that poppy-field scene in </a:t>
            </a:r>
            <a:r>
              <a:rPr lang="en-US" sz="3200" b="1" i="1" dirty="0">
                <a:solidFill>
                  <a:srgbClr val="4A4A4A"/>
                </a:solidFill>
                <a:effectLst/>
                <a:latin typeface="+mn-lt"/>
              </a:rPr>
              <a:t>Wizard of Oz</a:t>
            </a:r>
            <a:r>
              <a:rPr lang="en-US" sz="3200" b="1" i="0" dirty="0">
                <a:solidFill>
                  <a:srgbClr val="4A4A4A"/>
                </a:solidFill>
                <a:effectLst/>
                <a:latin typeface="+mn-lt"/>
              </a:rPr>
              <a:t>, the snow coming down is calming to Dorothy. But they should probably have been far less relaxed as these were actually asbestos-based fake snowflakes —</a:t>
            </a:r>
            <a:endParaRPr kumimoji="0" lang="en-US" altLang="en-US" sz="3200" b="1" i="0" u="none" strike="noStrike" cap="none" normalizeH="0" baseline="0" dirty="0">
              <a:ln>
                <a:noFill/>
              </a:ln>
              <a:solidFill>
                <a:schemeClr val="tx1"/>
              </a:solidFill>
              <a:effectLst/>
              <a:latin typeface="+mn-lt"/>
            </a:endParaRPr>
          </a:p>
        </p:txBody>
      </p:sp>
      <p:pic>
        <p:nvPicPr>
          <p:cNvPr id="2050" name="Picture 2" descr="Ezoic">
            <a:extLst>
              <a:ext uri="{FF2B5EF4-FFF2-40B4-BE49-F238E27FC236}">
                <a16:creationId xmlns:a16="http://schemas.microsoft.com/office/drawing/2014/main" id="{11C74922-8FE2-274C-43E1-367C077E9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24" y="2172429"/>
            <a:ext cx="133350" cy="1333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271C69C-979D-6902-7D55-9F6C3920DE70}"/>
              </a:ext>
            </a:extLst>
          </p:cNvPr>
          <p:cNvSpPr txBox="1"/>
          <p:nvPr/>
        </p:nvSpPr>
        <p:spPr>
          <a:xfrm rot="20740191">
            <a:off x="272587" y="462062"/>
            <a:ext cx="3094117" cy="1015663"/>
          </a:xfrm>
          <a:prstGeom prst="rect">
            <a:avLst/>
          </a:prstGeom>
          <a:noFill/>
        </p:spPr>
        <p:txBody>
          <a:bodyPr wrap="none" rtlCol="0">
            <a:spAutoFit/>
          </a:bodyPr>
          <a:lstStyle/>
          <a:p>
            <a:r>
              <a:rPr lang="en-US" sz="6000" b="1" dirty="0">
                <a:solidFill>
                  <a:srgbClr val="FF0000"/>
                </a:solidFill>
                <a:latin typeface="Freestyle Script" panose="030804020302050B0404" pitchFamily="66" charset="0"/>
              </a:rPr>
              <a:t>Did you know?</a:t>
            </a:r>
            <a:endParaRPr lang="en-AU" sz="6000" b="1" dirty="0">
              <a:solidFill>
                <a:srgbClr val="FF0000"/>
              </a:solidFill>
              <a:latin typeface="Freestyle Script" panose="030804020302050B0404" pitchFamily="66" charset="0"/>
            </a:endParaRPr>
          </a:p>
        </p:txBody>
      </p:sp>
      <p:pic>
        <p:nvPicPr>
          <p:cNvPr id="11266" name="Picture 2" descr="man never shovel snow">
            <a:extLst>
              <a:ext uri="{FF2B5EF4-FFF2-40B4-BE49-F238E27FC236}">
                <a16:creationId xmlns:a16="http://schemas.microsoft.com/office/drawing/2014/main" id="{0B6C739B-96BD-1064-C62C-6F93C835D8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7555" y="1473735"/>
            <a:ext cx="5049415" cy="34270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032F2B6-E376-00EC-2A00-5D006392703D}"/>
              </a:ext>
            </a:extLst>
          </p:cNvPr>
          <p:cNvSpPr txBox="1"/>
          <p:nvPr/>
        </p:nvSpPr>
        <p:spPr>
          <a:xfrm>
            <a:off x="946160" y="5261714"/>
            <a:ext cx="11085848" cy="1077218"/>
          </a:xfrm>
          <a:prstGeom prst="rect">
            <a:avLst/>
          </a:prstGeom>
          <a:noFill/>
        </p:spPr>
        <p:txBody>
          <a:bodyPr wrap="square" rtlCol="0">
            <a:spAutoFit/>
          </a:bodyPr>
          <a:lstStyle/>
          <a:p>
            <a:r>
              <a:rPr lang="en-US" sz="3200" b="1" i="0" dirty="0">
                <a:solidFill>
                  <a:srgbClr val="4A4A4A"/>
                </a:solidFill>
                <a:effectLst/>
                <a:latin typeface="+mn-lt"/>
              </a:rPr>
              <a:t>a popular Christmas decoration throughout the United States and Europe at the time.</a:t>
            </a:r>
            <a:endParaRPr lang="en-AU" sz="3200" dirty="0"/>
          </a:p>
        </p:txBody>
      </p:sp>
      <p:sp>
        <p:nvSpPr>
          <p:cNvPr id="5" name="TextBox 4">
            <a:extLst>
              <a:ext uri="{FF2B5EF4-FFF2-40B4-BE49-F238E27FC236}">
                <a16:creationId xmlns:a16="http://schemas.microsoft.com/office/drawing/2014/main" id="{18290E2D-FF95-8306-8AD5-AE661144A46B}"/>
              </a:ext>
            </a:extLst>
          </p:cNvPr>
          <p:cNvSpPr txBox="1"/>
          <p:nvPr/>
        </p:nvSpPr>
        <p:spPr>
          <a:xfrm>
            <a:off x="11219936" y="279859"/>
            <a:ext cx="611065" cy="369332"/>
          </a:xfrm>
          <a:prstGeom prst="rect">
            <a:avLst/>
          </a:prstGeom>
          <a:noFill/>
        </p:spPr>
        <p:txBody>
          <a:bodyPr wrap="none" rtlCol="0">
            <a:spAutoFit/>
          </a:bodyPr>
          <a:lstStyle/>
          <a:p>
            <a:r>
              <a:rPr lang="en-US" dirty="0">
                <a:latin typeface="Blackadder ITC" panose="04020505051007020D02" pitchFamily="82" charset="0"/>
              </a:rPr>
              <a:t>A N</a:t>
            </a:r>
            <a:endParaRPr lang="en-AU" dirty="0">
              <a:latin typeface="Blackadder ITC" panose="04020505051007020D02" pitchFamily="82" charset="0"/>
            </a:endParaRPr>
          </a:p>
        </p:txBody>
      </p:sp>
    </p:spTree>
    <p:extLst>
      <p:ext uri="{BB962C8B-B14F-4D97-AF65-F5344CB8AC3E}">
        <p14:creationId xmlns:p14="http://schemas.microsoft.com/office/powerpoint/2010/main" val="1877373212"/>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tile tx="0" ty="0" sx="100000" sy="100000" flip="none" algn="tl"/>
        </a:blipFill>
        <a:effectLst/>
      </p:bgPr>
    </p:bg>
    <p:spTree>
      <p:nvGrpSpPr>
        <p:cNvPr id="1" name="">
          <a:extLst>
            <a:ext uri="{FF2B5EF4-FFF2-40B4-BE49-F238E27FC236}">
              <a16:creationId xmlns:a16="http://schemas.microsoft.com/office/drawing/2014/main" id="{CCE81F35-0882-663C-A639-3284C2F96533}"/>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3B224481-6511-9522-D2AE-9AAB81DD1D75}"/>
              </a:ext>
            </a:extLst>
          </p:cNvPr>
          <p:cNvSpPr>
            <a:spLocks noChangeArrowheads="1"/>
          </p:cNvSpPr>
          <p:nvPr/>
        </p:nvSpPr>
        <p:spPr bwMode="auto">
          <a:xfrm>
            <a:off x="1632138" y="1705615"/>
            <a:ext cx="643270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a:r>
              <a:rPr lang="en-US" sz="3600" b="1" i="0" dirty="0">
                <a:solidFill>
                  <a:srgbClr val="000000"/>
                </a:solidFill>
                <a:effectLst/>
                <a:latin typeface="Arial" panose="020B0604020202020204" pitchFamily="34" charset="0"/>
              </a:rPr>
              <a:t>In which city is the nightclub in </a:t>
            </a:r>
            <a:r>
              <a:rPr lang="en-US" sz="3600" b="1" i="1" dirty="0">
                <a:solidFill>
                  <a:srgbClr val="000000"/>
                </a:solidFill>
                <a:effectLst/>
                <a:latin typeface="Arial" panose="020B0604020202020204" pitchFamily="34" charset="0"/>
              </a:rPr>
              <a:t>The Birdcage? </a:t>
            </a:r>
            <a:endParaRPr lang="en-US" sz="3600" b="1" i="0" dirty="0">
              <a:solidFill>
                <a:srgbClr val="000000"/>
              </a:solidFill>
              <a:effectLst/>
              <a:latin typeface="Arial" panose="020B0604020202020204" pitchFamily="34" charset="0"/>
            </a:endParaRPr>
          </a:p>
        </p:txBody>
      </p:sp>
      <p:pic>
        <p:nvPicPr>
          <p:cNvPr id="2050" name="Picture 2" descr="Ezoic">
            <a:extLst>
              <a:ext uri="{FF2B5EF4-FFF2-40B4-BE49-F238E27FC236}">
                <a16:creationId xmlns:a16="http://schemas.microsoft.com/office/drawing/2014/main" id="{628FFC07-916F-5F3B-97A3-97E5CAE8CA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24" y="2172429"/>
            <a:ext cx="133350" cy="133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D09E823-D303-FE49-7A95-E86798C93578}"/>
              </a:ext>
            </a:extLst>
          </p:cNvPr>
          <p:cNvSpPr txBox="1"/>
          <p:nvPr/>
        </p:nvSpPr>
        <p:spPr>
          <a:xfrm>
            <a:off x="2611395" y="4258962"/>
            <a:ext cx="1556836" cy="984885"/>
          </a:xfrm>
          <a:prstGeom prst="rect">
            <a:avLst/>
          </a:prstGeom>
          <a:noFill/>
        </p:spPr>
        <p:txBody>
          <a:bodyPr wrap="none" rtlCol="0">
            <a:spAutoFit/>
          </a:bodyPr>
          <a:lstStyle/>
          <a:p>
            <a:r>
              <a:rPr kumimoji="0" lang="en-US" altLang="en-US" sz="4000" b="1" i="0" u="none" strike="noStrike" cap="none" normalizeH="0" baseline="0" dirty="0">
                <a:ln>
                  <a:noFill/>
                </a:ln>
                <a:solidFill>
                  <a:srgbClr val="FF0000"/>
                </a:solidFill>
                <a:effectLst/>
                <a:latin typeface="+mn-lt"/>
              </a:rPr>
              <a:t>Miami</a:t>
            </a:r>
          </a:p>
          <a:p>
            <a:endParaRPr lang="en-AU" dirty="0"/>
          </a:p>
        </p:txBody>
      </p:sp>
      <p:pic>
        <p:nvPicPr>
          <p:cNvPr id="5122" name="Picture 2" descr="The Birdcage (1996) | Robin williams, Bird cage, Mike nichols">
            <a:extLst>
              <a:ext uri="{FF2B5EF4-FFF2-40B4-BE49-F238E27FC236}">
                <a16:creationId xmlns:a16="http://schemas.microsoft.com/office/drawing/2014/main" id="{9A3F8467-F4F7-C3D4-3EF2-5612435F1D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0865" y="2411629"/>
            <a:ext cx="2907956" cy="43619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6D180B4-9ECF-4805-8AAB-8943EE63E5D3}"/>
              </a:ext>
            </a:extLst>
          </p:cNvPr>
          <p:cNvSpPr txBox="1"/>
          <p:nvPr/>
        </p:nvSpPr>
        <p:spPr>
          <a:xfrm>
            <a:off x="225028" y="202915"/>
            <a:ext cx="2298514" cy="523220"/>
          </a:xfrm>
          <a:prstGeom prst="rect">
            <a:avLst/>
          </a:prstGeom>
          <a:noFill/>
        </p:spPr>
        <p:txBody>
          <a:bodyPr wrap="none" rtlCol="0">
            <a:spAutoFit/>
          </a:bodyPr>
          <a:lstStyle/>
          <a:p>
            <a:r>
              <a:rPr lang="en-US" sz="2800" dirty="0">
                <a:latin typeface="Broadway" panose="04040905080B02020502" pitchFamily="82" charset="0"/>
              </a:rPr>
              <a:t>Movie Quiz</a:t>
            </a:r>
            <a:endParaRPr lang="en-AU" sz="2800" dirty="0">
              <a:latin typeface="Broadway" panose="04040905080B02020502" pitchFamily="82" charset="0"/>
            </a:endParaRPr>
          </a:p>
        </p:txBody>
      </p:sp>
      <p:sp>
        <p:nvSpPr>
          <p:cNvPr id="3" name="TextBox 2">
            <a:extLst>
              <a:ext uri="{FF2B5EF4-FFF2-40B4-BE49-F238E27FC236}">
                <a16:creationId xmlns:a16="http://schemas.microsoft.com/office/drawing/2014/main" id="{84D03D2F-AD85-59A4-8555-A0A8B0F3B7ED}"/>
              </a:ext>
            </a:extLst>
          </p:cNvPr>
          <p:cNvSpPr txBox="1"/>
          <p:nvPr/>
        </p:nvSpPr>
        <p:spPr>
          <a:xfrm>
            <a:off x="11219936" y="279859"/>
            <a:ext cx="611065" cy="369332"/>
          </a:xfrm>
          <a:prstGeom prst="rect">
            <a:avLst/>
          </a:prstGeom>
          <a:noFill/>
        </p:spPr>
        <p:txBody>
          <a:bodyPr wrap="none" rtlCol="0">
            <a:spAutoFit/>
          </a:bodyPr>
          <a:lstStyle/>
          <a:p>
            <a:r>
              <a:rPr lang="en-US" dirty="0">
                <a:latin typeface="Blackadder ITC" panose="04020505051007020D02" pitchFamily="82" charset="0"/>
              </a:rPr>
              <a:t>A N</a:t>
            </a:r>
            <a:endParaRPr lang="en-AU" dirty="0">
              <a:latin typeface="Blackadder ITC" panose="04020505051007020D02" pitchFamily="82" charset="0"/>
            </a:endParaRPr>
          </a:p>
        </p:txBody>
      </p:sp>
    </p:spTree>
    <p:extLst>
      <p:ext uri="{BB962C8B-B14F-4D97-AF65-F5344CB8AC3E}">
        <p14:creationId xmlns:p14="http://schemas.microsoft.com/office/powerpoint/2010/main" val="2370572604"/>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600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1250"/>
                                  </p:stCondLst>
                                  <p:childTnLst>
                                    <p:set>
                                      <p:cBhvr>
                                        <p:cTn id="8" dur="1" fill="hold">
                                          <p:stCondLst>
                                            <p:cond delay="1249"/>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tile tx="0" ty="0" sx="100000" sy="100000" flip="none" algn="tl"/>
        </a:blipFill>
        <a:effectLst/>
      </p:bgPr>
    </p:bg>
    <p:spTree>
      <p:nvGrpSpPr>
        <p:cNvPr id="1" name="">
          <a:extLst>
            <a:ext uri="{FF2B5EF4-FFF2-40B4-BE49-F238E27FC236}">
              <a16:creationId xmlns:a16="http://schemas.microsoft.com/office/drawing/2014/main" id="{22809481-AFFD-905A-5E2D-5E42CBD5CC82}"/>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19A6958A-F2B9-D487-D1EF-610F39668298}"/>
              </a:ext>
            </a:extLst>
          </p:cNvPr>
          <p:cNvSpPr>
            <a:spLocks noChangeArrowheads="1"/>
          </p:cNvSpPr>
          <p:nvPr/>
        </p:nvSpPr>
        <p:spPr bwMode="auto">
          <a:xfrm>
            <a:off x="1644542" y="918155"/>
            <a:ext cx="673097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3600" b="1" i="0" dirty="0">
                <a:solidFill>
                  <a:srgbClr val="3A3A3A"/>
                </a:solidFill>
                <a:effectLst/>
                <a:latin typeface="-apple-system"/>
              </a:rPr>
              <a:t>My first name is Katharine and I have received a record 12 Oscar nominations? </a:t>
            </a:r>
            <a:r>
              <a:rPr kumimoji="0" lang="en-US" altLang="en-US" sz="3600" b="1" i="0" u="none" strike="noStrike" cap="none" normalizeH="0" dirty="0">
                <a:ln>
                  <a:noFill/>
                </a:ln>
                <a:solidFill>
                  <a:srgbClr val="FF0000"/>
                </a:solidFill>
                <a:effectLst/>
                <a:latin typeface="+mn-lt"/>
              </a:rPr>
              <a:t>Who am I?</a:t>
            </a:r>
            <a:endParaRPr kumimoji="0" lang="en-US" altLang="en-US" sz="3600" b="1" i="0" u="none" strike="noStrike" cap="none" normalizeH="0" baseline="0" dirty="0">
              <a:ln>
                <a:noFill/>
              </a:ln>
              <a:solidFill>
                <a:srgbClr val="FF00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3A3A3A"/>
                </a:solidFill>
                <a:effectLst/>
                <a:latin typeface="+mn-lt"/>
                <a:cs typeface="Arial" panose="020B0604020202020204" pitchFamily="34" charset="0"/>
              </a:rPr>
              <a:t>       </a:t>
            </a:r>
            <a:endParaRPr kumimoji="0" lang="en-US" altLang="en-US" sz="3600" b="0" i="0" u="none" strike="noStrike" cap="none" normalizeH="0" baseline="0" dirty="0">
              <a:ln>
                <a:noFill/>
              </a:ln>
              <a:solidFill>
                <a:schemeClr val="tx1"/>
              </a:solidFill>
              <a:effectLst/>
              <a:latin typeface="+mn-lt"/>
            </a:endParaRPr>
          </a:p>
        </p:txBody>
      </p:sp>
      <p:pic>
        <p:nvPicPr>
          <p:cNvPr id="2050" name="Picture 2" descr="Ezoic">
            <a:extLst>
              <a:ext uri="{FF2B5EF4-FFF2-40B4-BE49-F238E27FC236}">
                <a16:creationId xmlns:a16="http://schemas.microsoft.com/office/drawing/2014/main" id="{BB767D46-B476-D5B5-CF26-744FA0B83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24" y="2172429"/>
            <a:ext cx="133350" cy="133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5DF29F0-509A-76F3-3ED3-993799EB6BD4}"/>
              </a:ext>
            </a:extLst>
          </p:cNvPr>
          <p:cNvSpPr txBox="1"/>
          <p:nvPr/>
        </p:nvSpPr>
        <p:spPr>
          <a:xfrm>
            <a:off x="2611395" y="4258962"/>
            <a:ext cx="4360424" cy="984885"/>
          </a:xfrm>
          <a:prstGeom prst="rect">
            <a:avLst/>
          </a:prstGeom>
          <a:noFill/>
        </p:spPr>
        <p:txBody>
          <a:bodyPr wrap="none" rtlCol="0">
            <a:spAutoFit/>
          </a:bodyPr>
          <a:lstStyle/>
          <a:p>
            <a:r>
              <a:rPr kumimoji="0" lang="en-US" altLang="en-US" sz="4000" b="1" i="0" u="none" strike="noStrike" cap="none" normalizeH="0" baseline="0" dirty="0">
                <a:ln>
                  <a:noFill/>
                </a:ln>
                <a:solidFill>
                  <a:srgbClr val="FF0000"/>
                </a:solidFill>
                <a:effectLst/>
                <a:latin typeface="+mn-lt"/>
              </a:rPr>
              <a:t>Katherine Hepburn </a:t>
            </a:r>
          </a:p>
          <a:p>
            <a:endParaRPr lang="en-AU" dirty="0"/>
          </a:p>
        </p:txBody>
      </p:sp>
      <p:pic>
        <p:nvPicPr>
          <p:cNvPr id="3076" name="Picture 4" descr="Pin on The Most Intriguing Women in History">
            <a:extLst>
              <a:ext uri="{FF2B5EF4-FFF2-40B4-BE49-F238E27FC236}">
                <a16:creationId xmlns:a16="http://schemas.microsoft.com/office/drawing/2014/main" id="{DEC5A50E-B750-E859-7079-A5BD60A01E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375513" y="2018270"/>
            <a:ext cx="3722956" cy="46840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DF126E5-75A2-B417-0A4C-C259471C03B4}"/>
              </a:ext>
            </a:extLst>
          </p:cNvPr>
          <p:cNvSpPr txBox="1"/>
          <p:nvPr/>
        </p:nvSpPr>
        <p:spPr>
          <a:xfrm>
            <a:off x="225028" y="202915"/>
            <a:ext cx="2298514" cy="523220"/>
          </a:xfrm>
          <a:prstGeom prst="rect">
            <a:avLst/>
          </a:prstGeom>
          <a:noFill/>
        </p:spPr>
        <p:txBody>
          <a:bodyPr wrap="none" rtlCol="0">
            <a:spAutoFit/>
          </a:bodyPr>
          <a:lstStyle/>
          <a:p>
            <a:r>
              <a:rPr lang="en-US" sz="2800" dirty="0">
                <a:latin typeface="Broadway" panose="04040905080B02020502" pitchFamily="82" charset="0"/>
              </a:rPr>
              <a:t>Movie Quiz</a:t>
            </a:r>
            <a:endParaRPr lang="en-AU" sz="2800" dirty="0">
              <a:latin typeface="Broadway" panose="04040905080B02020502" pitchFamily="82" charset="0"/>
            </a:endParaRPr>
          </a:p>
        </p:txBody>
      </p:sp>
      <p:sp>
        <p:nvSpPr>
          <p:cNvPr id="3" name="TextBox 2">
            <a:extLst>
              <a:ext uri="{FF2B5EF4-FFF2-40B4-BE49-F238E27FC236}">
                <a16:creationId xmlns:a16="http://schemas.microsoft.com/office/drawing/2014/main" id="{6A9C3A25-EC7C-DE60-5C00-D4B4A2681B27}"/>
              </a:ext>
            </a:extLst>
          </p:cNvPr>
          <p:cNvSpPr txBox="1"/>
          <p:nvPr/>
        </p:nvSpPr>
        <p:spPr>
          <a:xfrm>
            <a:off x="11219936" y="279859"/>
            <a:ext cx="611065" cy="369332"/>
          </a:xfrm>
          <a:prstGeom prst="rect">
            <a:avLst/>
          </a:prstGeom>
          <a:noFill/>
        </p:spPr>
        <p:txBody>
          <a:bodyPr wrap="none" rtlCol="0">
            <a:spAutoFit/>
          </a:bodyPr>
          <a:lstStyle/>
          <a:p>
            <a:r>
              <a:rPr lang="en-US" dirty="0">
                <a:latin typeface="Blackadder ITC" panose="04020505051007020D02" pitchFamily="82" charset="0"/>
              </a:rPr>
              <a:t>A N</a:t>
            </a:r>
            <a:endParaRPr lang="en-AU" dirty="0">
              <a:latin typeface="Blackadder ITC" panose="04020505051007020D02" pitchFamily="82" charset="0"/>
            </a:endParaRPr>
          </a:p>
        </p:txBody>
      </p:sp>
    </p:spTree>
    <p:extLst>
      <p:ext uri="{BB962C8B-B14F-4D97-AF65-F5344CB8AC3E}">
        <p14:creationId xmlns:p14="http://schemas.microsoft.com/office/powerpoint/2010/main" val="532605726"/>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8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8000"/>
                            </p:stCondLst>
                            <p:childTnLst>
                              <p:par>
                                <p:cTn id="8" presetID="10" presetClass="entr" presetSubtype="0" fill="hold" nodeType="afterEffect">
                                  <p:stCondLst>
                                    <p:cond delay="1000"/>
                                  </p:stCondLst>
                                  <p:childTnLst>
                                    <p:set>
                                      <p:cBhvr>
                                        <p:cTn id="9" dur="1" fill="hold">
                                          <p:stCondLst>
                                            <p:cond delay="0"/>
                                          </p:stCondLst>
                                        </p:cTn>
                                        <p:tgtEl>
                                          <p:spTgt spid="3076"/>
                                        </p:tgtEl>
                                        <p:attrNameLst>
                                          <p:attrName>style.visibility</p:attrName>
                                        </p:attrNameLst>
                                      </p:cBhvr>
                                      <p:to>
                                        <p:strVal val="visible"/>
                                      </p:to>
                                    </p:set>
                                    <p:animEffect transition="in" filter="fade">
                                      <p:cBhvr>
                                        <p:cTn id="10"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tile tx="0" ty="0" sx="100000" sy="100000" flip="none" algn="tl"/>
        </a:blipFill>
        <a:effectLst/>
      </p:bgPr>
    </p:bg>
    <p:spTree>
      <p:nvGrpSpPr>
        <p:cNvPr id="1" name="">
          <a:extLst>
            <a:ext uri="{FF2B5EF4-FFF2-40B4-BE49-F238E27FC236}">
              <a16:creationId xmlns:a16="http://schemas.microsoft.com/office/drawing/2014/main" id="{23EF5A50-240F-1558-53D2-074A5E5BD0C7}"/>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489F3F84-B58B-1975-8507-74160869188A}"/>
              </a:ext>
            </a:extLst>
          </p:cNvPr>
          <p:cNvSpPr>
            <a:spLocks noChangeArrowheads="1"/>
          </p:cNvSpPr>
          <p:nvPr/>
        </p:nvSpPr>
        <p:spPr bwMode="auto">
          <a:xfrm>
            <a:off x="1632139" y="1705615"/>
            <a:ext cx="840154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a:buFont typeface="+mj-lt"/>
              <a:buAutoNum type="arabicPeriod"/>
            </a:pPr>
            <a:r>
              <a:rPr lang="en-US" sz="3600" b="0" i="0" dirty="0">
                <a:solidFill>
                  <a:srgbClr val="000000"/>
                </a:solidFill>
                <a:effectLst/>
                <a:latin typeface="Arial" panose="020B0604020202020204" pitchFamily="34" charset="0"/>
              </a:rPr>
              <a:t>In which French region is </a:t>
            </a:r>
            <a:r>
              <a:rPr lang="en-US" sz="3600" b="0" i="1" dirty="0">
                <a:solidFill>
                  <a:srgbClr val="000000"/>
                </a:solidFill>
                <a:effectLst/>
                <a:latin typeface="Arial" panose="020B0604020202020204" pitchFamily="34" charset="0"/>
              </a:rPr>
              <a:t>Saving Private Ryan </a:t>
            </a:r>
            <a:r>
              <a:rPr lang="en-US" sz="3600" b="0" i="0" dirty="0">
                <a:solidFill>
                  <a:srgbClr val="000000"/>
                </a:solidFill>
                <a:effectLst/>
                <a:latin typeface="Arial" panose="020B0604020202020204" pitchFamily="34" charset="0"/>
              </a:rPr>
              <a:t>set? </a:t>
            </a:r>
          </a:p>
        </p:txBody>
      </p:sp>
      <p:pic>
        <p:nvPicPr>
          <p:cNvPr id="2050" name="Picture 2" descr="Ezoic">
            <a:extLst>
              <a:ext uri="{FF2B5EF4-FFF2-40B4-BE49-F238E27FC236}">
                <a16:creationId xmlns:a16="http://schemas.microsoft.com/office/drawing/2014/main" id="{C5440CE3-DEF5-AFD1-92F4-AD5015677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24" y="2172429"/>
            <a:ext cx="133350" cy="133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CEF51A7-57F1-FF3C-B366-C99A4D9FDC4E}"/>
              </a:ext>
            </a:extLst>
          </p:cNvPr>
          <p:cNvSpPr txBox="1"/>
          <p:nvPr/>
        </p:nvSpPr>
        <p:spPr>
          <a:xfrm>
            <a:off x="2611395" y="4258962"/>
            <a:ext cx="2446504" cy="984885"/>
          </a:xfrm>
          <a:prstGeom prst="rect">
            <a:avLst/>
          </a:prstGeom>
          <a:noFill/>
        </p:spPr>
        <p:txBody>
          <a:bodyPr wrap="none" rtlCol="0">
            <a:spAutoFit/>
          </a:bodyPr>
          <a:lstStyle/>
          <a:p>
            <a:r>
              <a:rPr kumimoji="0" lang="en-US" altLang="en-US" sz="4000" b="1" i="0" u="none" strike="noStrike" cap="none" normalizeH="0" baseline="0" dirty="0">
                <a:ln>
                  <a:noFill/>
                </a:ln>
                <a:solidFill>
                  <a:srgbClr val="FF0000"/>
                </a:solidFill>
                <a:effectLst/>
                <a:latin typeface="+mn-lt"/>
              </a:rPr>
              <a:t>Normandy</a:t>
            </a:r>
          </a:p>
          <a:p>
            <a:endParaRPr lang="en-AU" dirty="0"/>
          </a:p>
        </p:txBody>
      </p:sp>
      <p:pic>
        <p:nvPicPr>
          <p:cNvPr id="6146" name="Picture 2" descr="Saving Private Ryan 1 | Aaronjack | PosterSpy">
            <a:extLst>
              <a:ext uri="{FF2B5EF4-FFF2-40B4-BE49-F238E27FC236}">
                <a16:creationId xmlns:a16="http://schemas.microsoft.com/office/drawing/2014/main" id="{0F958A85-B640-1A75-D1E2-2E99E9A58C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7450" y="2558163"/>
            <a:ext cx="2863893" cy="40444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AFE4F21-FF08-766E-2224-717C4554EEC3}"/>
              </a:ext>
            </a:extLst>
          </p:cNvPr>
          <p:cNvSpPr txBox="1"/>
          <p:nvPr/>
        </p:nvSpPr>
        <p:spPr>
          <a:xfrm>
            <a:off x="225028" y="202915"/>
            <a:ext cx="2298514" cy="523220"/>
          </a:xfrm>
          <a:prstGeom prst="rect">
            <a:avLst/>
          </a:prstGeom>
          <a:noFill/>
        </p:spPr>
        <p:txBody>
          <a:bodyPr wrap="none" rtlCol="0">
            <a:spAutoFit/>
          </a:bodyPr>
          <a:lstStyle/>
          <a:p>
            <a:r>
              <a:rPr lang="en-US" sz="2800" dirty="0">
                <a:latin typeface="Broadway" panose="04040905080B02020502" pitchFamily="82" charset="0"/>
              </a:rPr>
              <a:t>Movie Quiz</a:t>
            </a:r>
            <a:endParaRPr lang="en-AU" sz="2800" dirty="0">
              <a:latin typeface="Broadway" panose="04040905080B02020502" pitchFamily="82" charset="0"/>
            </a:endParaRPr>
          </a:p>
        </p:txBody>
      </p:sp>
      <p:sp>
        <p:nvSpPr>
          <p:cNvPr id="3" name="TextBox 2">
            <a:extLst>
              <a:ext uri="{FF2B5EF4-FFF2-40B4-BE49-F238E27FC236}">
                <a16:creationId xmlns:a16="http://schemas.microsoft.com/office/drawing/2014/main" id="{365BC02E-FE62-702F-E082-352C19714870}"/>
              </a:ext>
            </a:extLst>
          </p:cNvPr>
          <p:cNvSpPr txBox="1"/>
          <p:nvPr/>
        </p:nvSpPr>
        <p:spPr>
          <a:xfrm>
            <a:off x="11219936" y="279859"/>
            <a:ext cx="611065" cy="369332"/>
          </a:xfrm>
          <a:prstGeom prst="rect">
            <a:avLst/>
          </a:prstGeom>
          <a:noFill/>
        </p:spPr>
        <p:txBody>
          <a:bodyPr wrap="none" rtlCol="0">
            <a:spAutoFit/>
          </a:bodyPr>
          <a:lstStyle/>
          <a:p>
            <a:r>
              <a:rPr lang="en-US" dirty="0">
                <a:latin typeface="Blackadder ITC" panose="04020505051007020D02" pitchFamily="82" charset="0"/>
              </a:rPr>
              <a:t>A N</a:t>
            </a:r>
            <a:endParaRPr lang="en-AU" dirty="0">
              <a:latin typeface="Blackadder ITC" panose="04020505051007020D02" pitchFamily="82" charset="0"/>
            </a:endParaRPr>
          </a:p>
        </p:txBody>
      </p:sp>
    </p:spTree>
    <p:extLst>
      <p:ext uri="{BB962C8B-B14F-4D97-AF65-F5344CB8AC3E}">
        <p14:creationId xmlns:p14="http://schemas.microsoft.com/office/powerpoint/2010/main" val="2633562084"/>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600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150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tile tx="0" ty="0" sx="100000" sy="100000" flip="none" algn="tl"/>
        </a:blipFill>
        <a:effectLst/>
      </p:bgPr>
    </p:bg>
    <p:spTree>
      <p:nvGrpSpPr>
        <p:cNvPr id="1" name="">
          <a:extLst>
            <a:ext uri="{FF2B5EF4-FFF2-40B4-BE49-F238E27FC236}">
              <a16:creationId xmlns:a16="http://schemas.microsoft.com/office/drawing/2014/main" id="{B2FDF1C9-FCB6-F915-2E1F-C5F37EB05047}"/>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E5726B91-1FB2-F13E-2752-00FBE5CE8264}"/>
              </a:ext>
            </a:extLst>
          </p:cNvPr>
          <p:cNvSpPr>
            <a:spLocks noChangeArrowheads="1"/>
          </p:cNvSpPr>
          <p:nvPr/>
        </p:nvSpPr>
        <p:spPr bwMode="auto">
          <a:xfrm>
            <a:off x="1632139" y="1705615"/>
            <a:ext cx="685283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a:r>
              <a:rPr lang="en-US" sz="3600" b="1" i="0" dirty="0">
                <a:solidFill>
                  <a:srgbClr val="000000"/>
                </a:solidFill>
                <a:effectLst/>
                <a:latin typeface="Arial" panose="020B0604020202020204" pitchFamily="34" charset="0"/>
              </a:rPr>
              <a:t>Who portrayed Romeo in </a:t>
            </a:r>
            <a:r>
              <a:rPr lang="en-US" sz="3600" b="1" i="1" dirty="0">
                <a:solidFill>
                  <a:srgbClr val="000000"/>
                </a:solidFill>
                <a:effectLst/>
                <a:latin typeface="Arial" panose="020B0604020202020204" pitchFamily="34" charset="0"/>
              </a:rPr>
              <a:t>Romeo + Juliet </a:t>
            </a:r>
            <a:r>
              <a:rPr lang="en-US" sz="3600" b="1" i="0" dirty="0">
                <a:solidFill>
                  <a:srgbClr val="000000"/>
                </a:solidFill>
                <a:effectLst/>
                <a:latin typeface="Arial" panose="020B0604020202020204" pitchFamily="34" charset="0"/>
              </a:rPr>
              <a:t>(1996)? </a:t>
            </a:r>
          </a:p>
        </p:txBody>
      </p:sp>
      <p:pic>
        <p:nvPicPr>
          <p:cNvPr id="2050" name="Picture 2" descr="Ezoic">
            <a:extLst>
              <a:ext uri="{FF2B5EF4-FFF2-40B4-BE49-F238E27FC236}">
                <a16:creationId xmlns:a16="http://schemas.microsoft.com/office/drawing/2014/main" id="{29853701-80D0-97AC-8E00-62343A1B0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24" y="2172429"/>
            <a:ext cx="133350" cy="133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8E58E4F-E36D-6ADC-96A9-8D942F24D98A}"/>
              </a:ext>
            </a:extLst>
          </p:cNvPr>
          <p:cNvSpPr txBox="1"/>
          <p:nvPr/>
        </p:nvSpPr>
        <p:spPr>
          <a:xfrm>
            <a:off x="2611395" y="4258962"/>
            <a:ext cx="4142609" cy="984885"/>
          </a:xfrm>
          <a:prstGeom prst="rect">
            <a:avLst/>
          </a:prstGeom>
          <a:noFill/>
        </p:spPr>
        <p:txBody>
          <a:bodyPr wrap="none" rtlCol="0">
            <a:spAutoFit/>
          </a:bodyPr>
          <a:lstStyle/>
          <a:p>
            <a:r>
              <a:rPr kumimoji="0" lang="en-US" altLang="en-US" sz="4000" b="1" i="0" u="none" strike="noStrike" cap="none" normalizeH="0" baseline="0" dirty="0">
                <a:ln>
                  <a:noFill/>
                </a:ln>
                <a:solidFill>
                  <a:srgbClr val="FF0000"/>
                </a:solidFill>
                <a:effectLst/>
                <a:latin typeface="+mn-lt"/>
              </a:rPr>
              <a:t>Leonardo DiCaprio</a:t>
            </a:r>
          </a:p>
          <a:p>
            <a:endParaRPr lang="en-AU" dirty="0"/>
          </a:p>
        </p:txBody>
      </p:sp>
      <p:pic>
        <p:nvPicPr>
          <p:cNvPr id="7170" name="Picture 2">
            <a:extLst>
              <a:ext uri="{FF2B5EF4-FFF2-40B4-BE49-F238E27FC236}">
                <a16:creationId xmlns:a16="http://schemas.microsoft.com/office/drawing/2014/main" id="{4A03CB95-E0EA-E60E-4627-BC469A946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6205" y="1641389"/>
            <a:ext cx="2999947" cy="44999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BB1645C-3AF5-81B9-9F3B-13A3E8F770B2}"/>
              </a:ext>
            </a:extLst>
          </p:cNvPr>
          <p:cNvSpPr txBox="1"/>
          <p:nvPr/>
        </p:nvSpPr>
        <p:spPr>
          <a:xfrm>
            <a:off x="225028" y="202915"/>
            <a:ext cx="2298514" cy="523220"/>
          </a:xfrm>
          <a:prstGeom prst="rect">
            <a:avLst/>
          </a:prstGeom>
          <a:noFill/>
        </p:spPr>
        <p:txBody>
          <a:bodyPr wrap="none" rtlCol="0">
            <a:spAutoFit/>
          </a:bodyPr>
          <a:lstStyle/>
          <a:p>
            <a:r>
              <a:rPr lang="en-US" sz="2800" dirty="0">
                <a:latin typeface="Broadway" panose="04040905080B02020502" pitchFamily="82" charset="0"/>
              </a:rPr>
              <a:t>Movie Quiz</a:t>
            </a:r>
            <a:endParaRPr lang="en-AU" sz="2800" dirty="0">
              <a:latin typeface="Broadway" panose="04040905080B02020502" pitchFamily="82" charset="0"/>
            </a:endParaRPr>
          </a:p>
        </p:txBody>
      </p:sp>
      <p:sp>
        <p:nvSpPr>
          <p:cNvPr id="3" name="TextBox 2">
            <a:extLst>
              <a:ext uri="{FF2B5EF4-FFF2-40B4-BE49-F238E27FC236}">
                <a16:creationId xmlns:a16="http://schemas.microsoft.com/office/drawing/2014/main" id="{86195580-EF89-6B69-FC64-332A92E8DA04}"/>
              </a:ext>
            </a:extLst>
          </p:cNvPr>
          <p:cNvSpPr txBox="1"/>
          <p:nvPr/>
        </p:nvSpPr>
        <p:spPr>
          <a:xfrm>
            <a:off x="11219936" y="279859"/>
            <a:ext cx="611065" cy="369332"/>
          </a:xfrm>
          <a:prstGeom prst="rect">
            <a:avLst/>
          </a:prstGeom>
          <a:noFill/>
        </p:spPr>
        <p:txBody>
          <a:bodyPr wrap="none" rtlCol="0">
            <a:spAutoFit/>
          </a:bodyPr>
          <a:lstStyle/>
          <a:p>
            <a:r>
              <a:rPr lang="en-US" dirty="0">
                <a:latin typeface="Blackadder ITC" panose="04020505051007020D02" pitchFamily="82" charset="0"/>
              </a:rPr>
              <a:t>A N</a:t>
            </a:r>
            <a:endParaRPr lang="en-AU" dirty="0">
              <a:latin typeface="Blackadder ITC" panose="04020505051007020D02" pitchFamily="82" charset="0"/>
            </a:endParaRPr>
          </a:p>
        </p:txBody>
      </p:sp>
    </p:spTree>
    <p:extLst>
      <p:ext uri="{BB962C8B-B14F-4D97-AF65-F5344CB8AC3E}">
        <p14:creationId xmlns:p14="http://schemas.microsoft.com/office/powerpoint/2010/main" val="353342011"/>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6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6000"/>
                            </p:stCondLst>
                            <p:childTnLst>
                              <p:par>
                                <p:cTn id="8" presetID="10" presetClass="entr" presetSubtype="0" fill="hold" nodeType="after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tile tx="0" ty="0" sx="100000" sy="100000" flip="none" algn="tl"/>
        </a:blipFill>
        <a:effectLst/>
      </p:bgPr>
    </p:bg>
    <p:spTree>
      <p:nvGrpSpPr>
        <p:cNvPr id="1" name="">
          <a:extLst>
            <a:ext uri="{FF2B5EF4-FFF2-40B4-BE49-F238E27FC236}">
              <a16:creationId xmlns:a16="http://schemas.microsoft.com/office/drawing/2014/main" id="{149F9216-2FA3-8C2F-31A8-382F1300D27B}"/>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34A5AC6A-2774-C4B3-4020-20CAE4D4CC7F}"/>
              </a:ext>
            </a:extLst>
          </p:cNvPr>
          <p:cNvSpPr>
            <a:spLocks noChangeArrowheads="1"/>
          </p:cNvSpPr>
          <p:nvPr/>
        </p:nvSpPr>
        <p:spPr bwMode="auto">
          <a:xfrm>
            <a:off x="1632139" y="1705615"/>
            <a:ext cx="840154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a:r>
              <a:rPr lang="en-US" sz="3600" b="1" i="0" dirty="0">
                <a:solidFill>
                  <a:srgbClr val="000000"/>
                </a:solidFill>
                <a:effectLst/>
                <a:latin typeface="Arial" panose="020B0604020202020204" pitchFamily="34" charset="0"/>
              </a:rPr>
              <a:t>In which series of films can you see a character named Frodo Baggins? </a:t>
            </a:r>
          </a:p>
        </p:txBody>
      </p:sp>
      <p:pic>
        <p:nvPicPr>
          <p:cNvPr id="2050" name="Picture 2" descr="Ezoic">
            <a:extLst>
              <a:ext uri="{FF2B5EF4-FFF2-40B4-BE49-F238E27FC236}">
                <a16:creationId xmlns:a16="http://schemas.microsoft.com/office/drawing/2014/main" id="{7BF08D7E-0921-4747-8B18-E5F32419C0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24" y="2172429"/>
            <a:ext cx="133350" cy="133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5501DBA-2F6B-AC7C-6172-5794591EADE0}"/>
              </a:ext>
            </a:extLst>
          </p:cNvPr>
          <p:cNvSpPr txBox="1"/>
          <p:nvPr/>
        </p:nvSpPr>
        <p:spPr>
          <a:xfrm>
            <a:off x="2611395" y="4258962"/>
            <a:ext cx="3764300" cy="984885"/>
          </a:xfrm>
          <a:prstGeom prst="rect">
            <a:avLst/>
          </a:prstGeom>
          <a:noFill/>
        </p:spPr>
        <p:txBody>
          <a:bodyPr wrap="none" rtlCol="0">
            <a:spAutoFit/>
          </a:bodyPr>
          <a:lstStyle/>
          <a:p>
            <a:r>
              <a:rPr kumimoji="0" lang="en-US" altLang="en-US" sz="4000" b="1" i="0" u="none" strike="noStrike" cap="none" normalizeH="0" baseline="0" dirty="0">
                <a:ln>
                  <a:noFill/>
                </a:ln>
                <a:solidFill>
                  <a:srgbClr val="FF0000"/>
                </a:solidFill>
                <a:effectLst/>
                <a:latin typeface="+mn-lt"/>
              </a:rPr>
              <a:t>Lord of the Rings</a:t>
            </a:r>
          </a:p>
          <a:p>
            <a:endParaRPr lang="en-AU" dirty="0"/>
          </a:p>
        </p:txBody>
      </p:sp>
      <p:pic>
        <p:nvPicPr>
          <p:cNvPr id="8194" name="Picture 2" descr="Fascinating Articles and Cool Stuff: Review: Lord of the Rings Game">
            <a:extLst>
              <a:ext uri="{FF2B5EF4-FFF2-40B4-BE49-F238E27FC236}">
                <a16:creationId xmlns:a16="http://schemas.microsoft.com/office/drawing/2014/main" id="{99AE36D3-8A6A-939A-527D-665C25D27B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2908" y="2905944"/>
            <a:ext cx="2766798" cy="37776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AE33139-8FD2-64D2-139C-8DB4C089DB8E}"/>
              </a:ext>
            </a:extLst>
          </p:cNvPr>
          <p:cNvSpPr txBox="1"/>
          <p:nvPr/>
        </p:nvSpPr>
        <p:spPr>
          <a:xfrm>
            <a:off x="225028" y="202915"/>
            <a:ext cx="2298514" cy="523220"/>
          </a:xfrm>
          <a:prstGeom prst="rect">
            <a:avLst/>
          </a:prstGeom>
          <a:noFill/>
        </p:spPr>
        <p:txBody>
          <a:bodyPr wrap="none" rtlCol="0">
            <a:spAutoFit/>
          </a:bodyPr>
          <a:lstStyle/>
          <a:p>
            <a:r>
              <a:rPr lang="en-US" sz="2800" dirty="0">
                <a:latin typeface="Broadway" panose="04040905080B02020502" pitchFamily="82" charset="0"/>
              </a:rPr>
              <a:t>Movie Quiz</a:t>
            </a:r>
            <a:endParaRPr lang="en-AU" sz="2800" dirty="0">
              <a:latin typeface="Broadway" panose="04040905080B02020502" pitchFamily="82" charset="0"/>
            </a:endParaRPr>
          </a:p>
        </p:txBody>
      </p:sp>
      <p:sp>
        <p:nvSpPr>
          <p:cNvPr id="3" name="TextBox 2">
            <a:extLst>
              <a:ext uri="{FF2B5EF4-FFF2-40B4-BE49-F238E27FC236}">
                <a16:creationId xmlns:a16="http://schemas.microsoft.com/office/drawing/2014/main" id="{04F408BC-9EE6-E39A-ECEB-9AC99482F454}"/>
              </a:ext>
            </a:extLst>
          </p:cNvPr>
          <p:cNvSpPr txBox="1"/>
          <p:nvPr/>
        </p:nvSpPr>
        <p:spPr>
          <a:xfrm>
            <a:off x="11219936" y="279859"/>
            <a:ext cx="611065" cy="369332"/>
          </a:xfrm>
          <a:prstGeom prst="rect">
            <a:avLst/>
          </a:prstGeom>
          <a:noFill/>
        </p:spPr>
        <p:txBody>
          <a:bodyPr wrap="none" rtlCol="0">
            <a:spAutoFit/>
          </a:bodyPr>
          <a:lstStyle/>
          <a:p>
            <a:r>
              <a:rPr lang="en-US" dirty="0">
                <a:latin typeface="Blackadder ITC" panose="04020505051007020D02" pitchFamily="82" charset="0"/>
              </a:rPr>
              <a:t>A N</a:t>
            </a:r>
            <a:endParaRPr lang="en-AU" dirty="0">
              <a:latin typeface="Blackadder ITC" panose="04020505051007020D02" pitchFamily="82" charset="0"/>
            </a:endParaRPr>
          </a:p>
        </p:txBody>
      </p:sp>
    </p:spTree>
    <p:extLst>
      <p:ext uri="{BB962C8B-B14F-4D97-AF65-F5344CB8AC3E}">
        <p14:creationId xmlns:p14="http://schemas.microsoft.com/office/powerpoint/2010/main" val="3488441515"/>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6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6000"/>
                            </p:stCondLst>
                            <p:childTnLst>
                              <p:par>
                                <p:cTn id="8" presetID="10" presetClass="entr" presetSubtype="0" fill="hold" nodeType="afterEffect">
                                  <p:stCondLst>
                                    <p:cond delay="1250"/>
                                  </p:stCondLst>
                                  <p:childTnLst>
                                    <p:set>
                                      <p:cBhvr>
                                        <p:cTn id="9" dur="1" fill="hold">
                                          <p:stCondLst>
                                            <p:cond delay="0"/>
                                          </p:stCondLst>
                                        </p:cTn>
                                        <p:tgtEl>
                                          <p:spTgt spid="8194"/>
                                        </p:tgtEl>
                                        <p:attrNameLst>
                                          <p:attrName>style.visibility</p:attrName>
                                        </p:attrNameLst>
                                      </p:cBhvr>
                                      <p:to>
                                        <p:strVal val="visible"/>
                                      </p:to>
                                    </p:set>
                                    <p:animEffect transition="in" filter="fade">
                                      <p:cBhvr>
                                        <p:cTn id="10" dur="125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tile tx="0" ty="0" sx="100000" sy="100000" flip="none" algn="tl"/>
        </a:blipFill>
        <a:effectLst/>
      </p:bgPr>
    </p:bg>
    <p:spTree>
      <p:nvGrpSpPr>
        <p:cNvPr id="1" name="">
          <a:extLst>
            <a:ext uri="{FF2B5EF4-FFF2-40B4-BE49-F238E27FC236}">
              <a16:creationId xmlns:a16="http://schemas.microsoft.com/office/drawing/2014/main" id="{F39072F1-7474-1104-3179-C287464FC45C}"/>
            </a:ext>
          </a:extLst>
        </p:cNvPr>
        <p:cNvGrpSpPr/>
        <p:nvPr/>
      </p:nvGrpSpPr>
      <p:grpSpPr>
        <a:xfrm>
          <a:off x="0" y="0"/>
          <a:ext cx="0" cy="0"/>
          <a:chOff x="0" y="0"/>
          <a:chExt cx="0" cy="0"/>
        </a:xfrm>
      </p:grpSpPr>
      <p:pic>
        <p:nvPicPr>
          <p:cNvPr id="2050" name="Picture 2" descr="Ezoic">
            <a:extLst>
              <a:ext uri="{FF2B5EF4-FFF2-40B4-BE49-F238E27FC236}">
                <a16:creationId xmlns:a16="http://schemas.microsoft.com/office/drawing/2014/main" id="{0ABCD644-11A7-19E6-3530-0F5B3EF4E8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24" y="2172429"/>
            <a:ext cx="133350" cy="13335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CBD0C4E7-5D57-C745-1D1A-FFE820D726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4" y="0"/>
            <a:ext cx="1220179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D2FD7A4-95FA-C081-3C81-1BA245F6D0C9}"/>
              </a:ext>
            </a:extLst>
          </p:cNvPr>
          <p:cNvSpPr txBox="1"/>
          <p:nvPr/>
        </p:nvSpPr>
        <p:spPr>
          <a:xfrm>
            <a:off x="11219936" y="279859"/>
            <a:ext cx="611065" cy="369332"/>
          </a:xfrm>
          <a:prstGeom prst="rect">
            <a:avLst/>
          </a:prstGeom>
          <a:noFill/>
        </p:spPr>
        <p:txBody>
          <a:bodyPr wrap="none" rtlCol="0">
            <a:spAutoFit/>
          </a:bodyPr>
          <a:lstStyle/>
          <a:p>
            <a:r>
              <a:rPr lang="en-US" dirty="0">
                <a:solidFill>
                  <a:schemeClr val="accent4">
                    <a:lumMod val="20000"/>
                    <a:lumOff val="80000"/>
                  </a:schemeClr>
                </a:solidFill>
                <a:latin typeface="Blackadder ITC" panose="04020505051007020D02" pitchFamily="82" charset="0"/>
              </a:rPr>
              <a:t>A N</a:t>
            </a:r>
            <a:endParaRPr lang="en-AU" dirty="0">
              <a:solidFill>
                <a:schemeClr val="accent4">
                  <a:lumMod val="20000"/>
                  <a:lumOff val="80000"/>
                </a:schemeClr>
              </a:solidFill>
              <a:latin typeface="Blackadder ITC" panose="04020505051007020D02" pitchFamily="82" charset="0"/>
            </a:endParaRPr>
          </a:p>
        </p:txBody>
      </p:sp>
    </p:spTree>
    <p:extLst>
      <p:ext uri="{BB962C8B-B14F-4D97-AF65-F5344CB8AC3E}">
        <p14:creationId xmlns:p14="http://schemas.microsoft.com/office/powerpoint/2010/main" val="694499002"/>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tile tx="0" ty="0" sx="100000" sy="100000" flip="none" algn="tl"/>
        </a:blipFill>
        <a:effectLst/>
      </p:bgPr>
    </p:bg>
    <p:spTree>
      <p:nvGrpSpPr>
        <p:cNvPr id="1" name="">
          <a:extLst>
            <a:ext uri="{FF2B5EF4-FFF2-40B4-BE49-F238E27FC236}">
              <a16:creationId xmlns:a16="http://schemas.microsoft.com/office/drawing/2014/main" id="{8100C772-1B3B-9440-A3FD-1532FFDB418D}"/>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679F11CF-DFAE-C940-ECAA-48967332B957}"/>
              </a:ext>
            </a:extLst>
          </p:cNvPr>
          <p:cNvSpPr>
            <a:spLocks noChangeArrowheads="1"/>
          </p:cNvSpPr>
          <p:nvPr/>
        </p:nvSpPr>
        <p:spPr bwMode="auto">
          <a:xfrm>
            <a:off x="1475621" y="1614153"/>
            <a:ext cx="840154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a:r>
              <a:rPr lang="en-US" sz="3600" b="1" i="0" dirty="0">
                <a:solidFill>
                  <a:srgbClr val="3A3A3A"/>
                </a:solidFill>
                <a:effectLst/>
                <a:latin typeface="+mn-lt"/>
              </a:rPr>
              <a:t>Who was the female Kramer in “Kramer vs Kramer”?</a:t>
            </a:r>
          </a:p>
          <a:p>
            <a:pPr algn="l"/>
            <a:r>
              <a:rPr kumimoji="0" lang="en-US" altLang="en-US" sz="3600" b="0" i="0" u="none" strike="noStrike" cap="none" normalizeH="0" baseline="0" dirty="0">
                <a:ln>
                  <a:noFill/>
                </a:ln>
                <a:solidFill>
                  <a:srgbClr val="3A3A3A"/>
                </a:solidFill>
                <a:effectLst/>
                <a:latin typeface="+mn-lt"/>
                <a:cs typeface="Arial" panose="020B0604020202020204" pitchFamily="34" charset="0"/>
              </a:rPr>
              <a:t>     </a:t>
            </a:r>
            <a:endParaRPr kumimoji="0" lang="en-US" altLang="en-US" sz="3600" b="0" i="0" u="none" strike="noStrike" cap="none" normalizeH="0" baseline="0" dirty="0">
              <a:ln>
                <a:noFill/>
              </a:ln>
              <a:solidFill>
                <a:schemeClr val="tx1"/>
              </a:solidFill>
              <a:effectLst/>
              <a:latin typeface="+mn-lt"/>
            </a:endParaRPr>
          </a:p>
        </p:txBody>
      </p:sp>
      <p:pic>
        <p:nvPicPr>
          <p:cNvPr id="2050" name="Picture 2" descr="Ezoic">
            <a:extLst>
              <a:ext uri="{FF2B5EF4-FFF2-40B4-BE49-F238E27FC236}">
                <a16:creationId xmlns:a16="http://schemas.microsoft.com/office/drawing/2014/main" id="{6B1A64B2-7114-DF86-4A31-A5464BD3C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24" y="2172429"/>
            <a:ext cx="133350" cy="133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F2467BA-94AA-1987-C8E2-6530A8D6B3C9}"/>
              </a:ext>
            </a:extLst>
          </p:cNvPr>
          <p:cNvSpPr txBox="1"/>
          <p:nvPr/>
        </p:nvSpPr>
        <p:spPr>
          <a:xfrm>
            <a:off x="2611395" y="4258962"/>
            <a:ext cx="2951129" cy="984885"/>
          </a:xfrm>
          <a:prstGeom prst="rect">
            <a:avLst/>
          </a:prstGeom>
          <a:noFill/>
        </p:spPr>
        <p:txBody>
          <a:bodyPr wrap="none" rtlCol="0">
            <a:spAutoFit/>
          </a:bodyPr>
          <a:lstStyle/>
          <a:p>
            <a:r>
              <a:rPr lang="en-US" sz="4000" b="1" dirty="0">
                <a:solidFill>
                  <a:srgbClr val="FF0000"/>
                </a:solidFill>
                <a:latin typeface="-apple-system"/>
              </a:rPr>
              <a:t>Meryl Streep</a:t>
            </a:r>
          </a:p>
          <a:p>
            <a:endParaRPr lang="en-AU" dirty="0"/>
          </a:p>
        </p:txBody>
      </p:sp>
      <p:pic>
        <p:nvPicPr>
          <p:cNvPr id="1026" name="Picture 2" descr="Meryl Streep (born June 22, 1949), American Actress | Prabook">
            <a:extLst>
              <a:ext uri="{FF2B5EF4-FFF2-40B4-BE49-F238E27FC236}">
                <a16:creationId xmlns:a16="http://schemas.microsoft.com/office/drawing/2014/main" id="{2A43E608-BB87-D508-6DC4-CCE126A9F2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8195" y="2342801"/>
            <a:ext cx="3501082" cy="43652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59EA097-493E-F680-9582-C87910608665}"/>
              </a:ext>
            </a:extLst>
          </p:cNvPr>
          <p:cNvSpPr txBox="1"/>
          <p:nvPr/>
        </p:nvSpPr>
        <p:spPr>
          <a:xfrm>
            <a:off x="225028" y="202915"/>
            <a:ext cx="2298514" cy="523220"/>
          </a:xfrm>
          <a:prstGeom prst="rect">
            <a:avLst/>
          </a:prstGeom>
          <a:noFill/>
        </p:spPr>
        <p:txBody>
          <a:bodyPr wrap="none" rtlCol="0">
            <a:spAutoFit/>
          </a:bodyPr>
          <a:lstStyle/>
          <a:p>
            <a:r>
              <a:rPr lang="en-US" sz="2800" dirty="0">
                <a:latin typeface="Broadway" panose="04040905080B02020502" pitchFamily="82" charset="0"/>
              </a:rPr>
              <a:t>Movie Quiz</a:t>
            </a:r>
            <a:endParaRPr lang="en-AU" sz="2800" dirty="0">
              <a:latin typeface="Broadway" panose="04040905080B02020502" pitchFamily="82" charset="0"/>
            </a:endParaRPr>
          </a:p>
        </p:txBody>
      </p:sp>
      <p:sp>
        <p:nvSpPr>
          <p:cNvPr id="3" name="TextBox 2">
            <a:extLst>
              <a:ext uri="{FF2B5EF4-FFF2-40B4-BE49-F238E27FC236}">
                <a16:creationId xmlns:a16="http://schemas.microsoft.com/office/drawing/2014/main" id="{8A1BD740-7F87-B1D3-2158-AC74A0A76485}"/>
              </a:ext>
            </a:extLst>
          </p:cNvPr>
          <p:cNvSpPr txBox="1"/>
          <p:nvPr/>
        </p:nvSpPr>
        <p:spPr>
          <a:xfrm>
            <a:off x="11219936" y="279859"/>
            <a:ext cx="611065" cy="369332"/>
          </a:xfrm>
          <a:prstGeom prst="rect">
            <a:avLst/>
          </a:prstGeom>
          <a:noFill/>
        </p:spPr>
        <p:txBody>
          <a:bodyPr wrap="none" rtlCol="0">
            <a:spAutoFit/>
          </a:bodyPr>
          <a:lstStyle/>
          <a:p>
            <a:r>
              <a:rPr lang="en-US" dirty="0">
                <a:latin typeface="Blackadder ITC" panose="04020505051007020D02" pitchFamily="82" charset="0"/>
              </a:rPr>
              <a:t>A N</a:t>
            </a:r>
            <a:endParaRPr lang="en-AU" dirty="0">
              <a:latin typeface="Blackadder ITC" panose="04020505051007020D02" pitchFamily="82" charset="0"/>
            </a:endParaRPr>
          </a:p>
        </p:txBody>
      </p:sp>
    </p:spTree>
    <p:extLst>
      <p:ext uri="{BB962C8B-B14F-4D97-AF65-F5344CB8AC3E}">
        <p14:creationId xmlns:p14="http://schemas.microsoft.com/office/powerpoint/2010/main" val="796557385"/>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8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8000"/>
                            </p:stCondLst>
                            <p:childTnLst>
                              <p:par>
                                <p:cTn id="8" presetID="10" presetClass="entr" presetSubtype="0" fill="hold" nodeType="afterEffect">
                                  <p:stCondLst>
                                    <p:cond delay="50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tile tx="0" ty="0" sx="100000" sy="100000" flip="none" algn="tl"/>
        </a:blipFill>
        <a:effectLst/>
      </p:bgPr>
    </p:bg>
    <p:spTree>
      <p:nvGrpSpPr>
        <p:cNvPr id="1" name="">
          <a:extLst>
            <a:ext uri="{FF2B5EF4-FFF2-40B4-BE49-F238E27FC236}">
              <a16:creationId xmlns:a16="http://schemas.microsoft.com/office/drawing/2014/main" id="{E36A4832-CF49-D145-F844-FC5B676BE8DD}"/>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B76F9C39-0317-A7F8-E7EE-8A474375B8AA}"/>
              </a:ext>
            </a:extLst>
          </p:cNvPr>
          <p:cNvSpPr>
            <a:spLocks noChangeArrowheads="1"/>
          </p:cNvSpPr>
          <p:nvPr/>
        </p:nvSpPr>
        <p:spPr bwMode="auto">
          <a:xfrm>
            <a:off x="1632139" y="1151618"/>
            <a:ext cx="840154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a:r>
              <a:rPr lang="en-US" sz="3600" b="1" i="0" dirty="0">
                <a:solidFill>
                  <a:srgbClr val="3A3A3A"/>
                </a:solidFill>
                <a:effectLst/>
                <a:latin typeface="+mn-lt"/>
              </a:rPr>
              <a:t>What </a:t>
            </a:r>
            <a:r>
              <a:rPr lang="en-US" sz="3600" b="1" i="1" dirty="0">
                <a:solidFill>
                  <a:srgbClr val="3A3A3A"/>
                </a:solidFill>
                <a:effectLst/>
                <a:latin typeface="+mn-lt"/>
              </a:rPr>
              <a:t>Night was there Fever </a:t>
            </a:r>
            <a:r>
              <a:rPr lang="en-US" sz="3600" b="1" i="0" dirty="0">
                <a:solidFill>
                  <a:srgbClr val="3A3A3A"/>
                </a:solidFill>
                <a:effectLst/>
                <a:latin typeface="+mn-lt"/>
              </a:rPr>
              <a:t>in the movie with John Travolta?</a:t>
            </a:r>
          </a:p>
          <a:p>
            <a:br>
              <a:rPr lang="en-US" sz="3600" b="0" i="0" dirty="0">
                <a:solidFill>
                  <a:srgbClr val="3A3A3A"/>
                </a:solidFill>
                <a:effectLst/>
                <a:latin typeface="-apple-system"/>
              </a:rPr>
            </a:br>
            <a:r>
              <a:rPr kumimoji="0" lang="en-US" altLang="en-US" sz="3600" b="0" i="0" u="none" strike="noStrike" cap="none" normalizeH="0" baseline="0" dirty="0">
                <a:ln>
                  <a:noFill/>
                </a:ln>
                <a:solidFill>
                  <a:srgbClr val="3A3A3A"/>
                </a:solidFill>
                <a:effectLst/>
                <a:latin typeface="+mn-lt"/>
                <a:cs typeface="Arial" panose="020B0604020202020204" pitchFamily="34" charset="0"/>
              </a:rPr>
              <a:t>       </a:t>
            </a:r>
            <a:endParaRPr kumimoji="0" lang="en-US" altLang="en-US" sz="3600" b="0" i="0" u="none" strike="noStrike" cap="none" normalizeH="0" baseline="0" dirty="0">
              <a:ln>
                <a:noFill/>
              </a:ln>
              <a:solidFill>
                <a:schemeClr val="tx1"/>
              </a:solidFill>
              <a:effectLst/>
              <a:latin typeface="+mn-lt"/>
            </a:endParaRPr>
          </a:p>
        </p:txBody>
      </p:sp>
      <p:pic>
        <p:nvPicPr>
          <p:cNvPr id="2050" name="Picture 2" descr="Ezoic">
            <a:extLst>
              <a:ext uri="{FF2B5EF4-FFF2-40B4-BE49-F238E27FC236}">
                <a16:creationId xmlns:a16="http://schemas.microsoft.com/office/drawing/2014/main" id="{367D4AB4-051D-463E-E108-9F70A423F7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24" y="2172429"/>
            <a:ext cx="133350" cy="133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E73D445-DED3-2DAC-DC0B-6F8359907A9F}"/>
              </a:ext>
            </a:extLst>
          </p:cNvPr>
          <p:cNvSpPr txBox="1"/>
          <p:nvPr/>
        </p:nvSpPr>
        <p:spPr>
          <a:xfrm>
            <a:off x="1632139" y="3705534"/>
            <a:ext cx="4618829" cy="984885"/>
          </a:xfrm>
          <a:prstGeom prst="rect">
            <a:avLst/>
          </a:prstGeom>
          <a:noFill/>
        </p:spPr>
        <p:txBody>
          <a:bodyPr wrap="none" rtlCol="0">
            <a:spAutoFit/>
          </a:bodyPr>
          <a:lstStyle/>
          <a:p>
            <a:r>
              <a:rPr kumimoji="0" lang="en-US" altLang="en-US" sz="4000" b="1" i="0" u="none" strike="noStrike" cap="none" normalizeH="0" baseline="0" dirty="0">
                <a:ln>
                  <a:noFill/>
                </a:ln>
                <a:solidFill>
                  <a:srgbClr val="FF0000"/>
                </a:solidFill>
                <a:effectLst/>
                <a:latin typeface="+mn-lt"/>
              </a:rPr>
              <a:t>Saturday Night Fever</a:t>
            </a:r>
          </a:p>
          <a:p>
            <a:endParaRPr lang="en-AU" dirty="0"/>
          </a:p>
        </p:txBody>
      </p:sp>
      <p:pic>
        <p:nvPicPr>
          <p:cNvPr id="1026" name="Picture 2" descr="Saturday Night Fever (1977 35mm)">
            <a:extLst>
              <a:ext uri="{FF2B5EF4-FFF2-40B4-BE49-F238E27FC236}">
                <a16:creationId xmlns:a16="http://schemas.microsoft.com/office/drawing/2014/main" id="{0DE2366F-B104-0191-1752-307D061EC0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5557" y="2302476"/>
            <a:ext cx="5469924" cy="41024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A330083-3E20-7176-6B88-1686A8541B74}"/>
              </a:ext>
            </a:extLst>
          </p:cNvPr>
          <p:cNvSpPr txBox="1"/>
          <p:nvPr/>
        </p:nvSpPr>
        <p:spPr>
          <a:xfrm>
            <a:off x="225028" y="202915"/>
            <a:ext cx="2298514" cy="523220"/>
          </a:xfrm>
          <a:prstGeom prst="rect">
            <a:avLst/>
          </a:prstGeom>
          <a:noFill/>
        </p:spPr>
        <p:txBody>
          <a:bodyPr wrap="none" rtlCol="0">
            <a:spAutoFit/>
          </a:bodyPr>
          <a:lstStyle/>
          <a:p>
            <a:r>
              <a:rPr lang="en-US" sz="2800" dirty="0">
                <a:latin typeface="Broadway" panose="04040905080B02020502" pitchFamily="82" charset="0"/>
              </a:rPr>
              <a:t>Movie Quiz</a:t>
            </a:r>
            <a:endParaRPr lang="en-AU" sz="2800" dirty="0">
              <a:latin typeface="Broadway" panose="04040905080B02020502" pitchFamily="82" charset="0"/>
            </a:endParaRPr>
          </a:p>
        </p:txBody>
      </p:sp>
      <p:sp>
        <p:nvSpPr>
          <p:cNvPr id="3" name="TextBox 2">
            <a:extLst>
              <a:ext uri="{FF2B5EF4-FFF2-40B4-BE49-F238E27FC236}">
                <a16:creationId xmlns:a16="http://schemas.microsoft.com/office/drawing/2014/main" id="{FAE6FE0D-0B1C-CFB4-F384-5A2CBEB9C6A7}"/>
              </a:ext>
            </a:extLst>
          </p:cNvPr>
          <p:cNvSpPr txBox="1"/>
          <p:nvPr/>
        </p:nvSpPr>
        <p:spPr>
          <a:xfrm>
            <a:off x="11219936" y="279859"/>
            <a:ext cx="611065" cy="369332"/>
          </a:xfrm>
          <a:prstGeom prst="rect">
            <a:avLst/>
          </a:prstGeom>
          <a:noFill/>
        </p:spPr>
        <p:txBody>
          <a:bodyPr wrap="none" rtlCol="0">
            <a:spAutoFit/>
          </a:bodyPr>
          <a:lstStyle/>
          <a:p>
            <a:r>
              <a:rPr lang="en-US" dirty="0">
                <a:latin typeface="Blackadder ITC" panose="04020505051007020D02" pitchFamily="82" charset="0"/>
              </a:rPr>
              <a:t>A N</a:t>
            </a:r>
            <a:endParaRPr lang="en-AU" dirty="0">
              <a:latin typeface="Blackadder ITC" panose="04020505051007020D02" pitchFamily="82" charset="0"/>
            </a:endParaRPr>
          </a:p>
        </p:txBody>
      </p:sp>
    </p:spTree>
    <p:extLst>
      <p:ext uri="{BB962C8B-B14F-4D97-AF65-F5344CB8AC3E}">
        <p14:creationId xmlns:p14="http://schemas.microsoft.com/office/powerpoint/2010/main" val="3023591274"/>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8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8000"/>
                            </p:stCondLst>
                            <p:childTnLst>
                              <p:par>
                                <p:cTn id="8" presetID="10" presetClass="entr" presetSubtype="0" fill="hold" nodeType="afterEffect">
                                  <p:stCondLst>
                                    <p:cond delay="75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tile tx="0" ty="0" sx="100000" sy="100000" flip="none" algn="tl"/>
        </a:blipFill>
        <a:effectLst/>
      </p:bgPr>
    </p:bg>
    <p:spTree>
      <p:nvGrpSpPr>
        <p:cNvPr id="1" name="">
          <a:extLst>
            <a:ext uri="{FF2B5EF4-FFF2-40B4-BE49-F238E27FC236}">
              <a16:creationId xmlns:a16="http://schemas.microsoft.com/office/drawing/2014/main" id="{C8118A78-EF1A-5D10-4B15-8AAEE1054F51}"/>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C5F514AF-64F6-9602-9721-FAD644EB8E2C}"/>
              </a:ext>
            </a:extLst>
          </p:cNvPr>
          <p:cNvSpPr>
            <a:spLocks noChangeArrowheads="1"/>
          </p:cNvSpPr>
          <p:nvPr/>
        </p:nvSpPr>
        <p:spPr bwMode="auto">
          <a:xfrm>
            <a:off x="1290268" y="1613344"/>
            <a:ext cx="840154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3200" b="1" i="0" dirty="0">
                <a:effectLst/>
                <a:latin typeface="+mn-lt"/>
              </a:rPr>
              <a:t>In the movie </a:t>
            </a:r>
            <a:r>
              <a:rPr lang="en-US" sz="3200" b="1" i="0" dirty="0" err="1">
                <a:effectLst/>
                <a:latin typeface="+mn-lt"/>
              </a:rPr>
              <a:t>Schindlers</a:t>
            </a:r>
            <a:r>
              <a:rPr lang="en-US" sz="3200" b="1" i="0" dirty="0">
                <a:effectLst/>
                <a:latin typeface="+mn-lt"/>
              </a:rPr>
              <a:t> List, to gather costumes for 20,000 extras, the costume designer took out advertisements seeking clothes. As economic conditions were poor in Poland, many people were eager to sell clothing they still owned from the 1930s and '40s.</a:t>
            </a:r>
            <a:endParaRPr kumimoji="0" lang="en-US" altLang="en-US" sz="3200" b="1" i="0" u="none" strike="noStrike" cap="none" normalizeH="0" baseline="0" dirty="0">
              <a:ln>
                <a:noFill/>
              </a:ln>
              <a:solidFill>
                <a:schemeClr val="tx1"/>
              </a:solidFill>
              <a:effectLst/>
              <a:latin typeface="+mn-lt"/>
            </a:endParaRPr>
          </a:p>
        </p:txBody>
      </p:sp>
      <p:pic>
        <p:nvPicPr>
          <p:cNvPr id="2050" name="Picture 2" descr="Ezoic">
            <a:extLst>
              <a:ext uri="{FF2B5EF4-FFF2-40B4-BE49-F238E27FC236}">
                <a16:creationId xmlns:a16="http://schemas.microsoft.com/office/drawing/2014/main" id="{AA68E28D-30EF-6AAC-CC88-B7033F5ED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24" y="2172429"/>
            <a:ext cx="133350" cy="13335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Scene from Schindler's List movie">
            <a:extLst>
              <a:ext uri="{FF2B5EF4-FFF2-40B4-BE49-F238E27FC236}">
                <a16:creationId xmlns:a16="http://schemas.microsoft.com/office/drawing/2014/main" id="{44075B6E-51CD-D799-E526-439B32DDD8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0573" y="4244428"/>
            <a:ext cx="4242486" cy="25394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C2DAB5C-C086-39D8-28C6-E6C8FAA789B7}"/>
              </a:ext>
            </a:extLst>
          </p:cNvPr>
          <p:cNvSpPr txBox="1"/>
          <p:nvPr/>
        </p:nvSpPr>
        <p:spPr>
          <a:xfrm rot="20740191">
            <a:off x="272587" y="462062"/>
            <a:ext cx="3094117" cy="1015663"/>
          </a:xfrm>
          <a:prstGeom prst="rect">
            <a:avLst/>
          </a:prstGeom>
          <a:noFill/>
        </p:spPr>
        <p:txBody>
          <a:bodyPr wrap="none" rtlCol="0">
            <a:spAutoFit/>
          </a:bodyPr>
          <a:lstStyle/>
          <a:p>
            <a:r>
              <a:rPr lang="en-US" sz="6000" b="1" dirty="0">
                <a:solidFill>
                  <a:srgbClr val="FF0000"/>
                </a:solidFill>
                <a:latin typeface="Freestyle Script" panose="030804020302050B0404" pitchFamily="66" charset="0"/>
              </a:rPr>
              <a:t>Did you know?</a:t>
            </a:r>
            <a:endParaRPr lang="en-AU" sz="6000" b="1" dirty="0">
              <a:solidFill>
                <a:srgbClr val="FF0000"/>
              </a:solidFill>
              <a:latin typeface="Freestyle Script" panose="030804020302050B0404" pitchFamily="66" charset="0"/>
            </a:endParaRPr>
          </a:p>
        </p:txBody>
      </p:sp>
      <p:sp>
        <p:nvSpPr>
          <p:cNvPr id="3" name="TextBox 2">
            <a:extLst>
              <a:ext uri="{FF2B5EF4-FFF2-40B4-BE49-F238E27FC236}">
                <a16:creationId xmlns:a16="http://schemas.microsoft.com/office/drawing/2014/main" id="{AB9461E1-A9E7-5B2D-45B0-5C73B5A3F1AB}"/>
              </a:ext>
            </a:extLst>
          </p:cNvPr>
          <p:cNvSpPr txBox="1"/>
          <p:nvPr/>
        </p:nvSpPr>
        <p:spPr>
          <a:xfrm>
            <a:off x="11219936" y="279859"/>
            <a:ext cx="611065" cy="369332"/>
          </a:xfrm>
          <a:prstGeom prst="rect">
            <a:avLst/>
          </a:prstGeom>
          <a:noFill/>
        </p:spPr>
        <p:txBody>
          <a:bodyPr wrap="none" rtlCol="0">
            <a:spAutoFit/>
          </a:bodyPr>
          <a:lstStyle/>
          <a:p>
            <a:r>
              <a:rPr lang="en-US" dirty="0">
                <a:latin typeface="Blackadder ITC" panose="04020505051007020D02" pitchFamily="82" charset="0"/>
              </a:rPr>
              <a:t>A N</a:t>
            </a:r>
            <a:endParaRPr lang="en-AU" dirty="0">
              <a:latin typeface="Blackadder ITC" panose="04020505051007020D02" pitchFamily="82" charset="0"/>
            </a:endParaRPr>
          </a:p>
        </p:txBody>
      </p:sp>
    </p:spTree>
    <p:extLst>
      <p:ext uri="{BB962C8B-B14F-4D97-AF65-F5344CB8AC3E}">
        <p14:creationId xmlns:p14="http://schemas.microsoft.com/office/powerpoint/2010/main" val="1428144254"/>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tile tx="0" ty="0" sx="100000" sy="100000" flip="none" algn="tl"/>
        </a:blipFill>
        <a:effectLst/>
      </p:bgPr>
    </p:bg>
    <p:spTree>
      <p:nvGrpSpPr>
        <p:cNvPr id="1" name="">
          <a:extLst>
            <a:ext uri="{FF2B5EF4-FFF2-40B4-BE49-F238E27FC236}">
              <a16:creationId xmlns:a16="http://schemas.microsoft.com/office/drawing/2014/main" id="{419D7FD5-600B-D294-616F-C42E415156DB}"/>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2C32B2FF-21B0-DE80-1316-8B83C7B71D59}"/>
              </a:ext>
            </a:extLst>
          </p:cNvPr>
          <p:cNvSpPr>
            <a:spLocks noChangeArrowheads="1"/>
          </p:cNvSpPr>
          <p:nvPr/>
        </p:nvSpPr>
        <p:spPr bwMode="auto">
          <a:xfrm>
            <a:off x="1632139" y="1705615"/>
            <a:ext cx="840154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3600" b="1" i="0" dirty="0">
                <a:solidFill>
                  <a:srgbClr val="3A3A3A"/>
                </a:solidFill>
                <a:effectLst/>
                <a:latin typeface="-apple-system"/>
              </a:rPr>
              <a:t>Which boxer did Sylvester </a:t>
            </a:r>
            <a:r>
              <a:rPr lang="en-US" sz="3600" b="1" i="0" dirty="0" err="1">
                <a:solidFill>
                  <a:srgbClr val="3A3A3A"/>
                </a:solidFill>
                <a:effectLst/>
                <a:latin typeface="-apple-system"/>
              </a:rPr>
              <a:t>Stalone</a:t>
            </a:r>
            <a:r>
              <a:rPr lang="en-US" sz="3600" b="1" i="0" dirty="0">
                <a:solidFill>
                  <a:srgbClr val="3A3A3A"/>
                </a:solidFill>
                <a:effectLst/>
                <a:latin typeface="-apple-system"/>
              </a:rPr>
              <a:t> play in a movie?</a:t>
            </a:r>
            <a:endParaRPr kumimoji="0" lang="en-US" altLang="en-US" sz="3600" b="1" i="0" u="none" strike="noStrike" cap="none" normalizeH="0" baseline="0" dirty="0">
              <a:ln>
                <a:noFill/>
              </a:ln>
              <a:solidFill>
                <a:schemeClr val="tx1"/>
              </a:solidFill>
              <a:effectLst/>
              <a:latin typeface="+mn-lt"/>
            </a:endParaRPr>
          </a:p>
        </p:txBody>
      </p:sp>
      <p:pic>
        <p:nvPicPr>
          <p:cNvPr id="2050" name="Picture 2" descr="Ezoic">
            <a:extLst>
              <a:ext uri="{FF2B5EF4-FFF2-40B4-BE49-F238E27FC236}">
                <a16:creationId xmlns:a16="http://schemas.microsoft.com/office/drawing/2014/main" id="{6E60CD8D-AFD6-21A7-ED12-DE896F3DDA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24" y="2172429"/>
            <a:ext cx="133350" cy="133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E301E11-059E-DF07-381E-152F6900AF71}"/>
              </a:ext>
            </a:extLst>
          </p:cNvPr>
          <p:cNvSpPr txBox="1"/>
          <p:nvPr/>
        </p:nvSpPr>
        <p:spPr>
          <a:xfrm>
            <a:off x="3212757" y="3905510"/>
            <a:ext cx="1445204" cy="984885"/>
          </a:xfrm>
          <a:prstGeom prst="rect">
            <a:avLst/>
          </a:prstGeom>
          <a:noFill/>
        </p:spPr>
        <p:txBody>
          <a:bodyPr wrap="none" rtlCol="0">
            <a:spAutoFit/>
          </a:bodyPr>
          <a:lstStyle/>
          <a:p>
            <a:r>
              <a:rPr kumimoji="0" lang="en-US" altLang="en-US" sz="4000" b="1" i="0" u="none" strike="noStrike" cap="none" normalizeH="0" baseline="0" dirty="0">
                <a:ln>
                  <a:noFill/>
                </a:ln>
                <a:solidFill>
                  <a:srgbClr val="FF0000"/>
                </a:solidFill>
                <a:effectLst/>
                <a:latin typeface="+mn-lt"/>
              </a:rPr>
              <a:t>Rocky</a:t>
            </a:r>
          </a:p>
          <a:p>
            <a:endParaRPr lang="en-AU" dirty="0"/>
          </a:p>
        </p:txBody>
      </p:sp>
      <p:pic>
        <p:nvPicPr>
          <p:cNvPr id="2" name="Picture 2" descr="Rocky (1976) - Rotten Tomatoes">
            <a:extLst>
              <a:ext uri="{FF2B5EF4-FFF2-40B4-BE49-F238E27FC236}">
                <a16:creationId xmlns:a16="http://schemas.microsoft.com/office/drawing/2014/main" id="{F8CDC844-E987-0F83-8446-AB2F928E36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6918" y="2613453"/>
            <a:ext cx="2942453" cy="39232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A95E0CE-C3AA-563B-FF57-C52D49D100E7}"/>
              </a:ext>
            </a:extLst>
          </p:cNvPr>
          <p:cNvSpPr txBox="1"/>
          <p:nvPr/>
        </p:nvSpPr>
        <p:spPr>
          <a:xfrm>
            <a:off x="225028" y="202915"/>
            <a:ext cx="2298514" cy="523220"/>
          </a:xfrm>
          <a:prstGeom prst="rect">
            <a:avLst/>
          </a:prstGeom>
          <a:noFill/>
        </p:spPr>
        <p:txBody>
          <a:bodyPr wrap="none" rtlCol="0">
            <a:spAutoFit/>
          </a:bodyPr>
          <a:lstStyle/>
          <a:p>
            <a:r>
              <a:rPr lang="en-US" sz="2800" dirty="0">
                <a:latin typeface="Broadway" panose="04040905080B02020502" pitchFamily="82" charset="0"/>
              </a:rPr>
              <a:t>Movie Quiz</a:t>
            </a:r>
            <a:endParaRPr lang="en-AU" sz="2800" dirty="0">
              <a:latin typeface="Broadway" panose="04040905080B02020502" pitchFamily="82" charset="0"/>
            </a:endParaRPr>
          </a:p>
        </p:txBody>
      </p:sp>
      <p:sp>
        <p:nvSpPr>
          <p:cNvPr id="6" name="TextBox 5">
            <a:extLst>
              <a:ext uri="{FF2B5EF4-FFF2-40B4-BE49-F238E27FC236}">
                <a16:creationId xmlns:a16="http://schemas.microsoft.com/office/drawing/2014/main" id="{9C0DCAFB-DB55-3457-606E-6AAFA7318AB3}"/>
              </a:ext>
            </a:extLst>
          </p:cNvPr>
          <p:cNvSpPr txBox="1"/>
          <p:nvPr/>
        </p:nvSpPr>
        <p:spPr>
          <a:xfrm>
            <a:off x="11219936" y="279859"/>
            <a:ext cx="611065" cy="369332"/>
          </a:xfrm>
          <a:prstGeom prst="rect">
            <a:avLst/>
          </a:prstGeom>
          <a:noFill/>
        </p:spPr>
        <p:txBody>
          <a:bodyPr wrap="none" rtlCol="0">
            <a:spAutoFit/>
          </a:bodyPr>
          <a:lstStyle/>
          <a:p>
            <a:r>
              <a:rPr lang="en-US" dirty="0">
                <a:latin typeface="Blackadder ITC" panose="04020505051007020D02" pitchFamily="82" charset="0"/>
              </a:rPr>
              <a:t>A N</a:t>
            </a:r>
            <a:endParaRPr lang="en-AU" dirty="0">
              <a:latin typeface="Blackadder ITC" panose="04020505051007020D02" pitchFamily="82" charset="0"/>
            </a:endParaRPr>
          </a:p>
        </p:txBody>
      </p:sp>
    </p:spTree>
    <p:extLst>
      <p:ext uri="{BB962C8B-B14F-4D97-AF65-F5344CB8AC3E}">
        <p14:creationId xmlns:p14="http://schemas.microsoft.com/office/powerpoint/2010/main" val="455828897"/>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8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8000"/>
                            </p:stCondLst>
                            <p:childTnLst>
                              <p:par>
                                <p:cTn id="8" presetID="1" presetClass="entr" presetSubtype="0" fill="hold" nodeType="afterEffect">
                                  <p:stCondLst>
                                    <p:cond delay="100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tile tx="0" ty="0" sx="100000" sy="100000" flip="none" algn="tl"/>
        </a:blipFill>
        <a:effectLst/>
      </p:bgPr>
    </p:bg>
    <p:spTree>
      <p:nvGrpSpPr>
        <p:cNvPr id="1" name="">
          <a:extLst>
            <a:ext uri="{FF2B5EF4-FFF2-40B4-BE49-F238E27FC236}">
              <a16:creationId xmlns:a16="http://schemas.microsoft.com/office/drawing/2014/main" id="{9A7C6B08-AC20-A7A8-5413-17C40C7A78F0}"/>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3123E21D-6921-85A9-4ED8-F2FFB192A433}"/>
              </a:ext>
            </a:extLst>
          </p:cNvPr>
          <p:cNvSpPr>
            <a:spLocks noChangeArrowheads="1"/>
          </p:cNvSpPr>
          <p:nvPr/>
        </p:nvSpPr>
        <p:spPr bwMode="auto">
          <a:xfrm>
            <a:off x="1632139" y="1705615"/>
            <a:ext cx="747891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dirty="0"/>
              <a:t> </a:t>
            </a:r>
            <a:r>
              <a:rPr lang="en-US" sz="3600" b="1" dirty="0">
                <a:latin typeface="+mn-lt"/>
              </a:rPr>
              <a:t>Which 1970s film about a giant ape was a remake of a 1933 movie?</a:t>
            </a:r>
            <a:r>
              <a:rPr kumimoji="0" lang="en-US" altLang="en-US" sz="3600" b="1" i="0" u="none" strike="noStrike" cap="none" normalizeH="0" baseline="0" dirty="0">
                <a:ln>
                  <a:noFill/>
                </a:ln>
                <a:solidFill>
                  <a:srgbClr val="3A3A3A"/>
                </a:solidFill>
                <a:effectLst/>
                <a:latin typeface="+mn-lt"/>
                <a:cs typeface="Arial" panose="020B0604020202020204" pitchFamily="34" charset="0"/>
              </a:rPr>
              <a:t>       </a:t>
            </a:r>
            <a:endParaRPr kumimoji="0" lang="en-US" altLang="en-US" sz="3600" b="1" i="0" u="none" strike="noStrike" cap="none" normalizeH="0" baseline="0" dirty="0">
              <a:ln>
                <a:noFill/>
              </a:ln>
              <a:solidFill>
                <a:schemeClr val="tx1"/>
              </a:solidFill>
              <a:effectLst/>
              <a:latin typeface="+mn-lt"/>
            </a:endParaRPr>
          </a:p>
        </p:txBody>
      </p:sp>
      <p:pic>
        <p:nvPicPr>
          <p:cNvPr id="2050" name="Picture 2" descr="Ezoic">
            <a:extLst>
              <a:ext uri="{FF2B5EF4-FFF2-40B4-BE49-F238E27FC236}">
                <a16:creationId xmlns:a16="http://schemas.microsoft.com/office/drawing/2014/main" id="{42AFA8B8-D96D-CF7B-CF82-1EEE524036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24" y="2172429"/>
            <a:ext cx="133350" cy="133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6465A07-4208-90CD-940F-200D42587572}"/>
              </a:ext>
            </a:extLst>
          </p:cNvPr>
          <p:cNvSpPr txBox="1"/>
          <p:nvPr/>
        </p:nvSpPr>
        <p:spPr>
          <a:xfrm>
            <a:off x="2611395" y="4258962"/>
            <a:ext cx="2293961" cy="984885"/>
          </a:xfrm>
          <a:prstGeom prst="rect">
            <a:avLst/>
          </a:prstGeom>
          <a:noFill/>
        </p:spPr>
        <p:txBody>
          <a:bodyPr wrap="none" rtlCol="0">
            <a:spAutoFit/>
          </a:bodyPr>
          <a:lstStyle/>
          <a:p>
            <a:r>
              <a:rPr lang="en-US" altLang="en-US" sz="4000" b="1" dirty="0">
                <a:solidFill>
                  <a:srgbClr val="FF0000"/>
                </a:solidFill>
              </a:rPr>
              <a:t>King Kong</a:t>
            </a:r>
            <a:endParaRPr kumimoji="0" lang="en-US" altLang="en-US" sz="4000" b="1" i="0" u="none" strike="noStrike" cap="none" normalizeH="0" baseline="0" dirty="0">
              <a:ln>
                <a:noFill/>
              </a:ln>
              <a:solidFill>
                <a:srgbClr val="FF0000"/>
              </a:solidFill>
              <a:effectLst/>
              <a:latin typeface="+mn-lt"/>
            </a:endParaRPr>
          </a:p>
          <a:p>
            <a:endParaRPr lang="en-AU" dirty="0"/>
          </a:p>
        </p:txBody>
      </p:sp>
      <p:pic>
        <p:nvPicPr>
          <p:cNvPr id="3074" name="Picture 2" descr="King Kong español Latino Online Descargar 1080p">
            <a:extLst>
              <a:ext uri="{FF2B5EF4-FFF2-40B4-BE49-F238E27FC236}">
                <a16:creationId xmlns:a16="http://schemas.microsoft.com/office/drawing/2014/main" id="{737F8260-D9EF-E4F9-34E7-CBC285A429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4638" y="3090734"/>
            <a:ext cx="6697362" cy="37672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BD7AFE9-ABC9-10D9-E7AE-CD1A8AB4CCDA}"/>
              </a:ext>
            </a:extLst>
          </p:cNvPr>
          <p:cNvSpPr txBox="1"/>
          <p:nvPr/>
        </p:nvSpPr>
        <p:spPr>
          <a:xfrm>
            <a:off x="225028" y="202915"/>
            <a:ext cx="2298514" cy="523220"/>
          </a:xfrm>
          <a:prstGeom prst="rect">
            <a:avLst/>
          </a:prstGeom>
          <a:noFill/>
        </p:spPr>
        <p:txBody>
          <a:bodyPr wrap="none" rtlCol="0">
            <a:spAutoFit/>
          </a:bodyPr>
          <a:lstStyle/>
          <a:p>
            <a:r>
              <a:rPr lang="en-US" sz="2800" dirty="0">
                <a:latin typeface="Broadway" panose="04040905080B02020502" pitchFamily="82" charset="0"/>
              </a:rPr>
              <a:t>Movie Quiz</a:t>
            </a:r>
            <a:endParaRPr lang="en-AU" sz="2800" dirty="0">
              <a:latin typeface="Broadway" panose="04040905080B02020502" pitchFamily="82" charset="0"/>
            </a:endParaRPr>
          </a:p>
        </p:txBody>
      </p:sp>
      <p:sp>
        <p:nvSpPr>
          <p:cNvPr id="3" name="TextBox 2">
            <a:extLst>
              <a:ext uri="{FF2B5EF4-FFF2-40B4-BE49-F238E27FC236}">
                <a16:creationId xmlns:a16="http://schemas.microsoft.com/office/drawing/2014/main" id="{839D73B8-CD0F-9AFA-EDF4-54E3A7C25960}"/>
              </a:ext>
            </a:extLst>
          </p:cNvPr>
          <p:cNvSpPr txBox="1"/>
          <p:nvPr/>
        </p:nvSpPr>
        <p:spPr>
          <a:xfrm>
            <a:off x="11219936" y="279859"/>
            <a:ext cx="611065" cy="369332"/>
          </a:xfrm>
          <a:prstGeom prst="rect">
            <a:avLst/>
          </a:prstGeom>
          <a:noFill/>
        </p:spPr>
        <p:txBody>
          <a:bodyPr wrap="none" rtlCol="0">
            <a:spAutoFit/>
          </a:bodyPr>
          <a:lstStyle/>
          <a:p>
            <a:r>
              <a:rPr lang="en-US" dirty="0">
                <a:latin typeface="Blackadder ITC" panose="04020505051007020D02" pitchFamily="82" charset="0"/>
              </a:rPr>
              <a:t>A N</a:t>
            </a:r>
            <a:endParaRPr lang="en-AU" dirty="0">
              <a:latin typeface="Blackadder ITC" panose="04020505051007020D02" pitchFamily="82" charset="0"/>
            </a:endParaRPr>
          </a:p>
        </p:txBody>
      </p:sp>
    </p:spTree>
    <p:extLst>
      <p:ext uri="{BB962C8B-B14F-4D97-AF65-F5344CB8AC3E}">
        <p14:creationId xmlns:p14="http://schemas.microsoft.com/office/powerpoint/2010/main" val="109141065"/>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6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6000"/>
                            </p:stCondLst>
                            <p:childTnLst>
                              <p:par>
                                <p:cTn id="8" presetID="10" presetClass="entr" presetSubtype="0" fill="hold" nodeType="afterEffect">
                                  <p:stCondLst>
                                    <p:cond delay="100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tile tx="0" ty="0" sx="100000" sy="100000" flip="none" algn="tl"/>
        </a:blipFill>
        <a:effectLst/>
      </p:bgPr>
    </p:bg>
    <p:spTree>
      <p:nvGrpSpPr>
        <p:cNvPr id="1" name="">
          <a:extLst>
            <a:ext uri="{FF2B5EF4-FFF2-40B4-BE49-F238E27FC236}">
              <a16:creationId xmlns:a16="http://schemas.microsoft.com/office/drawing/2014/main" id="{1536C71B-27B3-B099-BA69-77C9FB7BCBEB}"/>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504475D8-2386-C328-BAEF-8DC3D9181959}"/>
              </a:ext>
            </a:extLst>
          </p:cNvPr>
          <p:cNvSpPr>
            <a:spLocks noChangeArrowheads="1"/>
          </p:cNvSpPr>
          <p:nvPr/>
        </p:nvSpPr>
        <p:spPr bwMode="auto">
          <a:xfrm>
            <a:off x="1632139" y="1705615"/>
            <a:ext cx="840154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a:r>
              <a:rPr lang="en-US" sz="3600" b="1" i="0" dirty="0">
                <a:solidFill>
                  <a:srgbClr val="3A3A3A"/>
                </a:solidFill>
                <a:effectLst/>
                <a:latin typeface="+mn-lt"/>
              </a:rPr>
              <a:t>Where was Eddie Murphy a Cop in the film series?</a:t>
            </a:r>
          </a:p>
        </p:txBody>
      </p:sp>
      <p:pic>
        <p:nvPicPr>
          <p:cNvPr id="2050" name="Picture 2" descr="Ezoic">
            <a:extLst>
              <a:ext uri="{FF2B5EF4-FFF2-40B4-BE49-F238E27FC236}">
                <a16:creationId xmlns:a16="http://schemas.microsoft.com/office/drawing/2014/main" id="{BAF36827-DE47-CE51-C145-23C363D5F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24" y="2172429"/>
            <a:ext cx="133350" cy="133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71DEA1B-8D46-DEB6-21E4-F034E745456C}"/>
              </a:ext>
            </a:extLst>
          </p:cNvPr>
          <p:cNvSpPr txBox="1"/>
          <p:nvPr/>
        </p:nvSpPr>
        <p:spPr>
          <a:xfrm>
            <a:off x="2611395" y="4258962"/>
            <a:ext cx="2799934" cy="1600438"/>
          </a:xfrm>
          <a:prstGeom prst="rect">
            <a:avLst/>
          </a:prstGeom>
          <a:noFill/>
        </p:spPr>
        <p:txBody>
          <a:bodyPr wrap="none" rtlCol="0">
            <a:spAutoFit/>
          </a:bodyPr>
          <a:lstStyle/>
          <a:p>
            <a:r>
              <a:rPr lang="en-US" sz="4000" b="1" dirty="0">
                <a:solidFill>
                  <a:srgbClr val="FF0000"/>
                </a:solidFill>
                <a:latin typeface="-apple-system"/>
              </a:rPr>
              <a:t>Beverly Hills</a:t>
            </a:r>
          </a:p>
          <a:p>
            <a:endParaRPr kumimoji="0" lang="en-US" altLang="en-US" sz="4000" b="1" i="0" u="none" strike="noStrike" cap="none" normalizeH="0" baseline="0" dirty="0">
              <a:ln>
                <a:noFill/>
              </a:ln>
              <a:solidFill>
                <a:srgbClr val="FF0000"/>
              </a:solidFill>
              <a:effectLst/>
              <a:latin typeface="+mn-lt"/>
            </a:endParaRPr>
          </a:p>
          <a:p>
            <a:endParaRPr lang="en-AU" dirty="0"/>
          </a:p>
        </p:txBody>
      </p:sp>
      <p:pic>
        <p:nvPicPr>
          <p:cNvPr id="4098" name="Picture 2" descr="Game poster image">
            <a:extLst>
              <a:ext uri="{FF2B5EF4-FFF2-40B4-BE49-F238E27FC236}">
                <a16:creationId xmlns:a16="http://schemas.microsoft.com/office/drawing/2014/main" id="{0D9CB31C-26D9-DC01-E05A-9CB83E3615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1113" y="2575690"/>
            <a:ext cx="3710393" cy="37103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3BD1D57-F19D-046D-F285-AC95378C0CA1}"/>
              </a:ext>
            </a:extLst>
          </p:cNvPr>
          <p:cNvSpPr txBox="1"/>
          <p:nvPr/>
        </p:nvSpPr>
        <p:spPr>
          <a:xfrm>
            <a:off x="225028" y="202915"/>
            <a:ext cx="2298514" cy="523220"/>
          </a:xfrm>
          <a:prstGeom prst="rect">
            <a:avLst/>
          </a:prstGeom>
          <a:noFill/>
        </p:spPr>
        <p:txBody>
          <a:bodyPr wrap="none" rtlCol="0">
            <a:spAutoFit/>
          </a:bodyPr>
          <a:lstStyle/>
          <a:p>
            <a:r>
              <a:rPr lang="en-US" sz="2800" dirty="0">
                <a:latin typeface="Broadway" panose="04040905080B02020502" pitchFamily="82" charset="0"/>
              </a:rPr>
              <a:t>Movie Quiz</a:t>
            </a:r>
            <a:endParaRPr lang="en-AU" sz="2800" dirty="0">
              <a:latin typeface="Broadway" panose="04040905080B02020502" pitchFamily="82" charset="0"/>
            </a:endParaRPr>
          </a:p>
        </p:txBody>
      </p:sp>
      <p:sp>
        <p:nvSpPr>
          <p:cNvPr id="3" name="TextBox 2">
            <a:extLst>
              <a:ext uri="{FF2B5EF4-FFF2-40B4-BE49-F238E27FC236}">
                <a16:creationId xmlns:a16="http://schemas.microsoft.com/office/drawing/2014/main" id="{4CDDA093-5150-808C-E5E4-6DD4038C66F2}"/>
              </a:ext>
            </a:extLst>
          </p:cNvPr>
          <p:cNvSpPr txBox="1"/>
          <p:nvPr/>
        </p:nvSpPr>
        <p:spPr>
          <a:xfrm>
            <a:off x="11219936" y="279859"/>
            <a:ext cx="611065" cy="369332"/>
          </a:xfrm>
          <a:prstGeom prst="rect">
            <a:avLst/>
          </a:prstGeom>
          <a:noFill/>
        </p:spPr>
        <p:txBody>
          <a:bodyPr wrap="none" rtlCol="0">
            <a:spAutoFit/>
          </a:bodyPr>
          <a:lstStyle/>
          <a:p>
            <a:r>
              <a:rPr lang="en-US" dirty="0">
                <a:latin typeface="Blackadder ITC" panose="04020505051007020D02" pitchFamily="82" charset="0"/>
              </a:rPr>
              <a:t>A N</a:t>
            </a:r>
            <a:endParaRPr lang="en-AU" dirty="0">
              <a:latin typeface="Blackadder ITC" panose="04020505051007020D02" pitchFamily="82" charset="0"/>
            </a:endParaRPr>
          </a:p>
        </p:txBody>
      </p:sp>
    </p:spTree>
    <p:extLst>
      <p:ext uri="{BB962C8B-B14F-4D97-AF65-F5344CB8AC3E}">
        <p14:creationId xmlns:p14="http://schemas.microsoft.com/office/powerpoint/2010/main" val="1520666514"/>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6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6000"/>
                            </p:stCondLst>
                            <p:childTnLst>
                              <p:par>
                                <p:cTn id="8" presetID="10" presetClass="entr" presetSubtype="0" fill="hold" nodeType="after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75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903</Words>
  <Application>Microsoft Office PowerPoint</Application>
  <PresentationFormat>Widescreen</PresentationFormat>
  <Paragraphs>159</Paragraphs>
  <Slides>33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-apple-system</vt:lpstr>
      <vt:lpstr>Arial</vt:lpstr>
      <vt:lpstr>Blackadder ITC</vt:lpstr>
      <vt:lpstr>Broadway</vt:lpstr>
      <vt:lpstr>Calibri</vt:lpstr>
      <vt:lpstr>Calibri Light</vt:lpstr>
      <vt:lpstr>Freestyle Script</vt:lpstr>
      <vt:lpstr>Open Sans</vt:lpstr>
      <vt:lpstr>proxima-nova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Nathan</dc:creator>
  <cp:lastModifiedBy>Alan Nathan</cp:lastModifiedBy>
  <cp:revision>31</cp:revision>
  <dcterms:created xsi:type="dcterms:W3CDTF">2024-02-11T06:21:28Z</dcterms:created>
  <dcterms:modified xsi:type="dcterms:W3CDTF">2024-02-22T22:37:31Z</dcterms:modified>
</cp:coreProperties>
</file>