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9" r:id="rId6"/>
    <p:sldId id="295" r:id="rId7"/>
    <p:sldId id="260" r:id="rId8"/>
    <p:sldId id="277" r:id="rId9"/>
    <p:sldId id="262" r:id="rId10"/>
    <p:sldId id="263" r:id="rId11"/>
    <p:sldId id="265" r:id="rId12"/>
    <p:sldId id="264" r:id="rId13"/>
    <p:sldId id="266" r:id="rId14"/>
    <p:sldId id="267" r:id="rId15"/>
    <p:sldId id="278" r:id="rId16"/>
    <p:sldId id="268" r:id="rId17"/>
    <p:sldId id="269" r:id="rId18"/>
    <p:sldId id="270" r:id="rId19"/>
    <p:sldId id="271" r:id="rId20"/>
    <p:sldId id="290" r:id="rId21"/>
    <p:sldId id="272" r:id="rId22"/>
    <p:sldId id="273" r:id="rId23"/>
    <p:sldId id="274" r:id="rId24"/>
    <p:sldId id="275" r:id="rId25"/>
    <p:sldId id="291" r:id="rId26"/>
    <p:sldId id="276" r:id="rId27"/>
    <p:sldId id="280" r:id="rId28"/>
    <p:sldId id="281" r:id="rId29"/>
    <p:sldId id="292" r:id="rId30"/>
    <p:sldId id="282" r:id="rId31"/>
    <p:sldId id="284" r:id="rId32"/>
    <p:sldId id="285" r:id="rId33"/>
    <p:sldId id="294" r:id="rId34"/>
    <p:sldId id="28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2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1C606-EF95-860A-29EA-1E778F64A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C5483F-86F7-F826-9BB6-44CB309E8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9C36-E8DA-196F-E5C7-0EE712DD1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AD6F2-D303-0C8A-15B8-A1274236F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C20E4F-CF27-7381-649B-57208D44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549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33580-83CA-D745-00E8-22B2B022B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211EA1-1D64-E886-7BCB-8E7EADDFF8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110D-9438-FEDB-6544-198E96CB9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72DD5-4BEC-9DA5-EA25-58A4954EC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C0EAF-74ED-E520-88CF-A8C27307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1703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C62F93-222C-105A-568B-A6984B69BE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D3BCA8-6A3D-BBB7-A9E8-718415A4F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7A5E6-0105-3C16-3DC6-96270F36B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1B91B-DAA8-B58E-AA0A-1E4C2F4A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2D41C-9834-B11E-23B7-51E1DB52B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58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F5171-7314-7B20-5292-EE31EDD57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EF27-D528-F48C-4354-E60D7ACC6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143F8-C399-160C-D17C-0604FC335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A2A75-C21F-F2F7-7097-F3215EA7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CDA51-3A06-D2E7-67BA-8A0350CB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155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A858E-F2CD-7961-7A1D-8CA351B8B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459D75-3104-AA65-94B3-54A9223C0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8C016-2A4C-EB78-98F9-BFA311A3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4A23D-454D-FF30-E324-C305F9108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F379C-6326-A4A5-8B1F-2CF443FA8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019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813B-6F02-5267-4FC1-C5BBBCCB5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52C5-A3DB-0CDE-EA4E-19F901B701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F738B-EA55-0FAA-7063-CC87436C8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1F604-61CB-8A39-3E8E-623819872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F5E2DF-B2CE-AA92-1584-5CD6C0D2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A999A-A53E-E27F-7B54-78415CF6B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198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EAC2A-77F5-C618-A493-D7C58849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13264-0319-DFC0-E435-9C68C830F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105D6-E7CB-CE97-9A4B-6EB60F83F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EB9F3-E6E8-5CF6-EB6F-0229D85B5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3F358E-D0FA-76E3-90A0-02E1AAE58B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06D2D-5993-5527-7805-A80B0EBD1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FD6C28-AE62-6B03-E564-3B17EC5E0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CD807-D934-B6F0-1197-A63AC4457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1102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0FBAC-2E8C-B18D-FAD5-FDBCEC02B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4DAA47-CD47-5DF6-7EF6-60DD4DB59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0ED384-B400-9894-8FFB-A750324F1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FA4582-1726-F8A6-19AE-3115BDCE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705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03152-D13C-595E-BC33-4D9B830AD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8ED87B-4611-B398-A83E-38C4555A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F361F8-8D42-0001-957E-427F267CD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47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99AE4-31A5-20F4-5A70-3BC76A10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CDBF-6CF3-9BB0-D66A-D74084EB9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24942F-C028-449C-1C02-1679D3AD39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0FF26-7EA5-67B2-275F-7C8D3B12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16792-F431-2A43-34CC-F97A99F9D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9DCA2-3DF2-B11F-8638-BF31E85C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2519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92688-5412-A741-4267-FEC6CC91A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48005-EF6A-C097-6927-D15E3BC8BD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9BB3B-D1FC-AE57-2195-5DB1F1132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B5CFFD-875D-B74F-4E1A-19B14A4B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D201D-1117-2088-C845-5690E19E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07D4-4C68-0F44-A100-80C02FD18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1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3D6E0C-A4AA-640B-AE74-FA21C0CF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C2BC3-2FBE-F21F-21B1-912AE8B85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F321F-9874-0ED8-6BB5-28A970B39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467C5-15A3-4D78-9D11-9864D87B8795}" type="datetimeFigureOut">
              <a:rPr lang="en-AU" smtClean="0"/>
              <a:t>26/03/2024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0542B-539E-6881-CB61-49D934D64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47679-89B8-DA90-BC79-E46C54106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D242-775D-45BD-9F97-C119140457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27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fe_is_like_a_box_of_chocolate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0A627-6262-A408-399B-62284EB412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E79DD7-BF00-FD90-EEDD-A4CA26C3B6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028" name="Picture 4" descr="Curtain Opening GIFs | Tenor">
            <a:extLst>
              <a:ext uri="{FF2B5EF4-FFF2-40B4-BE49-F238E27FC236}">
                <a16:creationId xmlns:a16="http://schemas.microsoft.com/office/drawing/2014/main" id="{993CC840-39A6-4200-6016-ED85EBB8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916"/>
            <a:ext cx="12191999" cy="70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9A0362-0A6F-D2B9-9241-0858D05B1601}"/>
              </a:ext>
            </a:extLst>
          </p:cNvPr>
          <p:cNvSpPr txBox="1"/>
          <p:nvPr/>
        </p:nvSpPr>
        <p:spPr>
          <a:xfrm>
            <a:off x="3764173" y="1247805"/>
            <a:ext cx="43083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At the movies</a:t>
            </a:r>
          </a:p>
          <a:p>
            <a:pPr algn="ctr"/>
            <a:r>
              <a:rPr lang="en-US" sz="9600" dirty="0"/>
              <a:t>Quiz</a:t>
            </a:r>
            <a:endParaRPr lang="en-AU" sz="9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C1E362-567D-9040-A9DC-FC2039C7129D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Blackadder ITC" panose="04020505051007020D02" pitchFamily="82" charset="0"/>
              </a:rPr>
              <a:t>A N</a:t>
            </a:r>
            <a:endParaRPr lang="en-AU" dirty="0">
              <a:solidFill>
                <a:schemeClr val="accent4">
                  <a:lumMod val="60000"/>
                  <a:lumOff val="4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1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36C71B-27B3-B099-BA69-77C9FB7BC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4475D8-2386-C328-BAEF-8DC3D9181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619" y="1385365"/>
            <a:ext cx="76368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b="1" i="0" dirty="0">
                <a:solidFill>
                  <a:srgbClr val="3A3A3A"/>
                </a:solidFill>
                <a:effectLst/>
                <a:latin typeface="+mn-lt"/>
              </a:rPr>
              <a:t>The 1965 film “The Sound of Music won 9 Oscar nominations.  How many Oscars did it win?</a:t>
            </a:r>
          </a:p>
          <a:p>
            <a:pPr algn="l"/>
            <a:endParaRPr lang="en-US" sz="3600" b="1" dirty="0">
              <a:solidFill>
                <a:srgbClr val="3A3A3A"/>
              </a:solidFill>
              <a:latin typeface="+mn-lt"/>
            </a:endParaRPr>
          </a:p>
          <a:p>
            <a:pPr algn="l"/>
            <a:r>
              <a:rPr lang="en-US" sz="3600" b="1" i="0" dirty="0">
                <a:solidFill>
                  <a:srgbClr val="3A3A3A"/>
                </a:solidFill>
                <a:effectLst/>
                <a:latin typeface="+mn-lt"/>
              </a:rPr>
              <a:t>3; 4; 5 or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DEA1B-8D46-DEB6-21E4-F034E745456C}"/>
              </a:ext>
            </a:extLst>
          </p:cNvPr>
          <p:cNvSpPr txBox="1"/>
          <p:nvPr/>
        </p:nvSpPr>
        <p:spPr>
          <a:xfrm>
            <a:off x="1169773" y="4364639"/>
            <a:ext cx="687859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-apple-system"/>
              </a:rPr>
              <a:t>                        5 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Best sound; Best film editing; Best musical; Best picture; Best director</a:t>
            </a:r>
          </a:p>
          <a:p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D1D57-F19D-046D-F285-AC95378C0CA1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DDA093-5150-808C-E5E4-6DD4038C66F2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3074" name="Picture 2" descr="The Best Picture Project: THE SOUND OF MUSIC - 1965">
            <a:extLst>
              <a:ext uri="{FF2B5EF4-FFF2-40B4-BE49-F238E27FC236}">
                <a16:creationId xmlns:a16="http://schemas.microsoft.com/office/drawing/2014/main" id="{EF82E1B0-45CA-95B1-30B3-8201CAACB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03" y="1017702"/>
            <a:ext cx="3535498" cy="530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8EBAF66-E966-52D0-A637-809406EA733F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06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AE486C-4DA5-D3DA-F398-CA68EAF4D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7612C682-4779-FA9C-0C1A-5B94BC2F3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881" y="1037504"/>
            <a:ext cx="938289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3600" dirty="0">
                <a:latin typeface="+mn-lt"/>
              </a:rPr>
              <a:t>Also winning 5 Oscars, in this 1961 movie a</a:t>
            </a:r>
            <a:r>
              <a:rPr lang="en-US" sz="3600" i="0" dirty="0">
                <a:solidFill>
                  <a:srgbClr val="333333"/>
                </a:solidFill>
                <a:effectLst/>
                <a:latin typeface="+mn-lt"/>
              </a:rPr>
              <a:t> young F.B.I. cadet must receive the help of an incarcerated and manipulative cannibal killer to help catch another serial killer, a madman who skins his victims.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973D5-A61B-AFD0-9028-B94BDC82D5F0}"/>
              </a:ext>
            </a:extLst>
          </p:cNvPr>
          <p:cNvSpPr txBox="1"/>
          <p:nvPr/>
        </p:nvSpPr>
        <p:spPr>
          <a:xfrm>
            <a:off x="1515763" y="4464908"/>
            <a:ext cx="56217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The Silence of the Lambs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4C83A-7BB1-A79F-3209-E73A39AA8813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906C2E-5821-282F-6D61-95E4F4986100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4100" name="Picture 4" descr="the silence of the lambs - Google Search | Phim kinh dị, Kinh dị, Phim hay">
            <a:extLst>
              <a:ext uri="{FF2B5EF4-FFF2-40B4-BE49-F238E27FC236}">
                <a16:creationId xmlns:a16="http://schemas.microsoft.com/office/drawing/2014/main" id="{A8D438E3-A3CF-D922-DED6-56E96EBE1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117" y="3295365"/>
            <a:ext cx="2449175" cy="364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DA7BFC7-8518-96D6-B3C2-D6E418E0720A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9119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8000">
        <p15:prstTrans prst="fracture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798AED-00E6-E4F8-FF03-7D454FB58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D1E45C08-7C4B-91DD-CFF9-9191CA66F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595" y="1462943"/>
            <a:ext cx="1037143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i="0" dirty="0">
                <a:solidFill>
                  <a:srgbClr val="0D0514"/>
                </a:solidFill>
                <a:effectLst/>
                <a:latin typeface="+mn-lt"/>
              </a:rPr>
              <a:t>In this 1959 movie starring Marilyn Monroe, Tony Curtis, Jack Lemmon and George Raft, </a:t>
            </a:r>
            <a:r>
              <a:rPr lang="en-US" sz="3600" i="0" dirty="0">
                <a:solidFill>
                  <a:srgbClr val="333333"/>
                </a:solidFill>
                <a:effectLst/>
                <a:latin typeface="+mn-lt"/>
              </a:rPr>
              <a:t>two male musicians witness a mob hit, they flee the state in an all-female band disguised as women, but further complications set in.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981440-97E7-09B2-9ED6-0F2CBE2735A2}"/>
              </a:ext>
            </a:extLst>
          </p:cNvPr>
          <p:cNvSpPr txBox="1"/>
          <p:nvPr/>
        </p:nvSpPr>
        <p:spPr>
          <a:xfrm>
            <a:off x="2248268" y="4729627"/>
            <a:ext cx="3549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Some like it Hot</a:t>
            </a:r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6F2EFA-766B-910D-1042-639F8CDFA8DE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96959E-4DE4-89B3-D662-E86BABFD026E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5122" name="Picture 2" descr="SOME LIKE IT HOT poster for the 1959 UA film directed by Billy Wilder ...">
            <a:extLst>
              <a:ext uri="{FF2B5EF4-FFF2-40B4-BE49-F238E27FC236}">
                <a16:creationId xmlns:a16="http://schemas.microsoft.com/office/drawing/2014/main" id="{44775D79-1C96-E9B8-53EF-4226C27AB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89" y="3704876"/>
            <a:ext cx="2973860" cy="343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4853AC4-78E8-E6B5-C2F3-D0F0F9F10BF7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714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B03F9E-A50D-71EC-9C49-606EF9025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8CE5C17-93A0-75A2-A8AF-928622B38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356" y="1397675"/>
            <a:ext cx="975360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dirty="0">
                <a:latin typeface="+mn-lt"/>
              </a:rPr>
              <a:t>This 1997 movie starring Leonardo DiCaprio, Kate Winslet, Billy Zane, Kathy Bates most certainly never sank winning 11 out of 14 Oscar nominations</a:t>
            </a:r>
            <a:endParaRPr lang="en-US" altLang="en-US" sz="3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F8B5CD-6D43-26F8-17DC-F3170AD9880E}"/>
              </a:ext>
            </a:extLst>
          </p:cNvPr>
          <p:cNvSpPr txBox="1"/>
          <p:nvPr/>
        </p:nvSpPr>
        <p:spPr>
          <a:xfrm>
            <a:off x="3145801" y="3982317"/>
            <a:ext cx="146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Titanic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D42835-1B54-9633-83E0-C9E52D6394F4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BEC84F-F209-C733-DEFF-0AD54F1B4C3B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1028" name="Picture 4" descr="Titanic Alternative Movie Poster">
            <a:extLst>
              <a:ext uri="{FF2B5EF4-FFF2-40B4-BE49-F238E27FC236}">
                <a16:creationId xmlns:a16="http://schemas.microsoft.com/office/drawing/2014/main" id="{4BCFE7FE-9F10-691D-6759-5A37192B4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9" t="15608" r="24137" b="14042"/>
          <a:stretch/>
        </p:blipFill>
        <p:spPr bwMode="auto">
          <a:xfrm>
            <a:off x="7578811" y="3104861"/>
            <a:ext cx="2471350" cy="360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7687C9-96FE-61AE-5EC4-A02C0A6D8D09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366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7000">
        <p15:prstTrans prst="crush"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C39244-32C5-5E4F-BFD6-65E56BA6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FC4026C-4EFD-E602-89F5-49DED1EBF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079" y="1011575"/>
            <a:ext cx="1086570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600" dirty="0">
                <a:latin typeface="+mn-lt"/>
              </a:rPr>
              <a:t>In this 1976 movie starring Sylvester Stallone, </a:t>
            </a:r>
            <a:r>
              <a:rPr lang="en-US" sz="3600" i="0" dirty="0">
                <a:solidFill>
                  <a:srgbClr val="333333"/>
                </a:solidFill>
                <a:effectLst/>
                <a:latin typeface="+mn-lt"/>
              </a:rPr>
              <a:t>a small-time Philadelphia boxer gets a supremely rare chance to fight the world heavyweight champion in a bout in which he strives to go the distance for his self-respect.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  <a:cs typeface="Arial" panose="020B0604020202020204" pitchFamily="34" charset="0"/>
              </a:rPr>
              <a:t>     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7FEE01-7EF8-EA81-DD86-DB736372A978}"/>
              </a:ext>
            </a:extLst>
          </p:cNvPr>
          <p:cNvSpPr txBox="1"/>
          <p:nvPr/>
        </p:nvSpPr>
        <p:spPr>
          <a:xfrm>
            <a:off x="3023287" y="4411716"/>
            <a:ext cx="144520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Rocky</a:t>
            </a: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6498A5-F7BD-E483-8CA3-02DC044EB6C3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5713C-0337-D167-963A-552D5AAA1065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4810896-E03C-5DB9-B646-58542AAF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011" y="3429000"/>
            <a:ext cx="2157702" cy="333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6989EB77-3AA4-37BB-3266-7F638D8204DD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54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D8F96-5C59-40C9-ADFC-9E8DD335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E6202-8B21-F717-54AA-36B95B6B384A}"/>
              </a:ext>
            </a:extLst>
          </p:cNvPr>
          <p:cNvSpPr txBox="1"/>
          <p:nvPr/>
        </p:nvSpPr>
        <p:spPr>
          <a:xfrm rot="20740191">
            <a:off x="272587" y="462062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Did you know?</a:t>
            </a:r>
            <a:endParaRPr lang="en-AU" sz="60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4DC41-5378-51FF-B50F-280DA6976C1E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4EAA3-6123-7C44-A912-1254AAC3DB65}"/>
              </a:ext>
            </a:extLst>
          </p:cNvPr>
          <p:cNvSpPr txBox="1"/>
          <p:nvPr/>
        </p:nvSpPr>
        <p:spPr>
          <a:xfrm>
            <a:off x="363198" y="1844835"/>
            <a:ext cx="6680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i="0" dirty="0">
                <a:solidFill>
                  <a:srgbClr val="000000"/>
                </a:solidFill>
                <a:effectLst/>
              </a:rPr>
              <a:t>Dallas Buyers Club -  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The film's budget was so low that the makeup budget was $250. The film's artists were able to work with that, and the film's Makeup and Hairstyling won an Oscar.</a:t>
            </a:r>
            <a:endParaRPr lang="en-AU" sz="3600" dirty="0"/>
          </a:p>
        </p:txBody>
      </p:sp>
      <p:pic>
        <p:nvPicPr>
          <p:cNvPr id="1026" name="Picture 2" descr="Scene from Dallas Buyers Club movie">
            <a:extLst>
              <a:ext uri="{FF2B5EF4-FFF2-40B4-BE49-F238E27FC236}">
                <a16:creationId xmlns:a16="http://schemas.microsoft.com/office/drawing/2014/main" id="{35BAFA71-5B9B-8D51-8510-930F08D5A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61" y="1844835"/>
            <a:ext cx="5179341" cy="384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90D961-FD39-901C-86B8-3046AA75107E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494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1000"/>
    </mc:Choice>
    <mc:Fallback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C71FAC-95B2-69BB-BCA2-EBAF36C37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CD8511-2982-05CC-C23A-DC7085BBD5B1}"/>
              </a:ext>
            </a:extLst>
          </p:cNvPr>
          <p:cNvSpPr txBox="1"/>
          <p:nvPr/>
        </p:nvSpPr>
        <p:spPr>
          <a:xfrm>
            <a:off x="2714974" y="5023871"/>
            <a:ext cx="2837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Casino Royale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8129BD-2436-6D13-1726-F3AD5FA38EB6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AA9515-D5F5-5B5D-B387-4333219D41B5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45687-94A8-2C68-D333-8E650BE48C97}"/>
              </a:ext>
            </a:extLst>
          </p:cNvPr>
          <p:cNvSpPr txBox="1"/>
          <p:nvPr/>
        </p:nvSpPr>
        <p:spPr>
          <a:xfrm>
            <a:off x="225028" y="889844"/>
            <a:ext cx="5747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Daniel Craig lost the two front teeth while filming a fight scene in Prague (the first action scene to be shot), and his dentist had to fly from London to replace them.</a:t>
            </a:r>
          </a:p>
          <a:p>
            <a:r>
              <a:rPr lang="en-US" sz="3600" b="1" dirty="0">
                <a:solidFill>
                  <a:srgbClr val="333333"/>
                </a:solidFill>
              </a:rPr>
              <a:t>          In which film</a:t>
            </a:r>
            <a:endParaRPr lang="en-AU" sz="3600" b="1" dirty="0"/>
          </a:p>
        </p:txBody>
      </p:sp>
      <p:pic>
        <p:nvPicPr>
          <p:cNvPr id="2052" name="Picture 4" descr="Scene from Casino Royale movie">
            <a:extLst>
              <a:ext uri="{FF2B5EF4-FFF2-40B4-BE49-F238E27FC236}">
                <a16:creationId xmlns:a16="http://schemas.microsoft.com/office/drawing/2014/main" id="{A9899835-E29E-C735-B0E3-1FBEDA808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286" y="1441622"/>
            <a:ext cx="6143713" cy="407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40D62A3-79EE-C406-4BD7-257302DD6675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474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6000">
        <p15:prstTrans prst="crush"/>
      </p:transition>
    </mc:Choice>
    <mc:Fallback>
      <p:transition spd="slow" advClick="0" advTm="1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2E021-FAEA-83A4-F97E-536E58D60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DBE9EC-3729-3D04-D640-29A5E8004B26}"/>
              </a:ext>
            </a:extLst>
          </p:cNvPr>
          <p:cNvSpPr txBox="1"/>
          <p:nvPr/>
        </p:nvSpPr>
        <p:spPr>
          <a:xfrm>
            <a:off x="2112804" y="3641124"/>
            <a:ext cx="360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Charlie And The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Chocolate Factory</a:t>
            </a:r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FCB08E-6B3A-A6F1-1119-9F0008F4F267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FE212-05C7-6352-9AFA-FDB6F24E0DB2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BA208E-659E-E857-0782-21D8C0AF1E76}"/>
              </a:ext>
            </a:extLst>
          </p:cNvPr>
          <p:cNvSpPr txBox="1"/>
          <p:nvPr/>
        </p:nvSpPr>
        <p:spPr>
          <a:xfrm>
            <a:off x="426934" y="1692743"/>
            <a:ext cx="6311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Nestlé provided 1,850 bars of real chocolate for this film?</a:t>
            </a:r>
            <a:endParaRPr lang="en-AU" sz="3600" dirty="0"/>
          </a:p>
        </p:txBody>
      </p:sp>
      <p:pic>
        <p:nvPicPr>
          <p:cNvPr id="1026" name="Picture 2" descr="Scene from Charlie And The Chocolate Factory movie">
            <a:extLst>
              <a:ext uri="{FF2B5EF4-FFF2-40B4-BE49-F238E27FC236}">
                <a16:creationId xmlns:a16="http://schemas.microsoft.com/office/drawing/2014/main" id="{7E17F5BF-62D2-E428-3A3F-883BD0CCE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215" y="1243614"/>
            <a:ext cx="5481308" cy="41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7B7122-08E2-7B22-36A4-B258BA6E2CA3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261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A1C26C-FF20-00D0-5CDF-98187366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8C7910A-CACC-2692-FF42-B07015061297}"/>
              </a:ext>
            </a:extLst>
          </p:cNvPr>
          <p:cNvSpPr txBox="1"/>
          <p:nvPr/>
        </p:nvSpPr>
        <p:spPr>
          <a:xfrm>
            <a:off x="3020541" y="5591431"/>
            <a:ext cx="4155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Bridget Jones's Diary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BF1BC4-0C29-F8B8-A16C-95D599DFB6AC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45D92F-7816-1C54-423B-8114DBC6F331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924000-E852-B0D4-A738-0B45C2761C2E}"/>
              </a:ext>
            </a:extLst>
          </p:cNvPr>
          <p:cNvSpPr txBox="1"/>
          <p:nvPr/>
        </p:nvSpPr>
        <p:spPr>
          <a:xfrm>
            <a:off x="381945" y="889843"/>
            <a:ext cx="11619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To prepare for the role in </a:t>
            </a:r>
            <a:r>
              <a:rPr lang="en-US" sz="3600" b="0" i="0" dirty="0">
                <a:solidFill>
                  <a:srgbClr val="FF0000"/>
                </a:solidFill>
                <a:effectLst/>
              </a:rPr>
              <a:t>what movie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, Renée Zellweger gained 25 pounds, and then actually worked at a British publishing company for a month in preparation for the role. </a:t>
            </a:r>
            <a:endParaRPr lang="en-AU" sz="3600" dirty="0"/>
          </a:p>
        </p:txBody>
      </p:sp>
      <p:pic>
        <p:nvPicPr>
          <p:cNvPr id="1026" name="Picture 2" descr="Scene from Bridget Jones's Diary movie">
            <a:extLst>
              <a:ext uri="{FF2B5EF4-FFF2-40B4-BE49-F238E27FC236}">
                <a16:creationId xmlns:a16="http://schemas.microsoft.com/office/drawing/2014/main" id="{C55F9BAE-68C6-441B-C258-3A1459593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46" y="2807877"/>
            <a:ext cx="4650330" cy="278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CF4901-E612-1915-928C-F180D3BC44A5}"/>
              </a:ext>
            </a:extLst>
          </p:cNvPr>
          <p:cNvSpPr txBox="1"/>
          <p:nvPr/>
        </p:nvSpPr>
        <p:spPr>
          <a:xfrm>
            <a:off x="381945" y="2729109"/>
            <a:ext cx="726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She adopted an alias as well as her posh accent and was apparently not recognized. On her desk in this office she kept a framed picture of then boyfriend Jim Carrey. </a:t>
            </a:r>
            <a:endParaRPr lang="en-AU" sz="3600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5BB7D9F-876D-AE99-544B-E89CC33DB3CF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917622"/>
      </p:ext>
    </p:extLst>
  </p:cSld>
  <p:clrMapOvr>
    <a:masterClrMapping/>
  </p:clrMapOvr>
  <p:transition spd="slow" advClick="0" advTm="1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4DF681-C510-C1C8-49D5-83079C7ED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C372E-2001-2B12-0647-EE75C27400B1}"/>
              </a:ext>
            </a:extLst>
          </p:cNvPr>
          <p:cNvSpPr txBox="1"/>
          <p:nvPr/>
        </p:nvSpPr>
        <p:spPr>
          <a:xfrm>
            <a:off x="880076" y="4005305"/>
            <a:ext cx="455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2001: A Space Odyssey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64935C-29BE-3961-B56E-2B3F835BA971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EA5B4C-605E-99D7-B1D6-7CE40BA28B53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B9515-619C-0A75-2F72-E9C0BE38E0CB}"/>
              </a:ext>
            </a:extLst>
          </p:cNvPr>
          <p:cNvSpPr txBox="1"/>
          <p:nvPr/>
        </p:nvSpPr>
        <p:spPr>
          <a:xfrm>
            <a:off x="355600" y="1256008"/>
            <a:ext cx="1086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Stanley Kubrick destroyed almost all of his props and sets from 2001: A Space Odyssey because he didn't want them to be used in any lesser science fiction films.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What film was this?</a:t>
            </a:r>
            <a:endParaRPr lang="en-AU" sz="3600" dirty="0">
              <a:solidFill>
                <a:srgbClr val="FF0000"/>
              </a:solidFill>
            </a:endParaRPr>
          </a:p>
        </p:txBody>
      </p:sp>
      <p:pic>
        <p:nvPicPr>
          <p:cNvPr id="6" name="Picture 2" descr="Scene from 2001: A Space Odyssey movie">
            <a:extLst>
              <a:ext uri="{FF2B5EF4-FFF2-40B4-BE49-F238E27FC236}">
                <a16:creationId xmlns:a16="http://schemas.microsoft.com/office/drawing/2014/main" id="{18A36937-A1B6-AB89-2F53-76C1A5FB8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26" y="3075740"/>
            <a:ext cx="5388310" cy="3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F076F53-9F88-0441-4581-84F3A1BBD4D7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18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7000"/>
    </mc:Choice>
    <mc:Fallback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85DB46-BF23-445E-3CA0-E6F45EAB0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26148E6-D78C-F5E1-2BC7-C4E738FBA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150" y="954934"/>
            <a:ext cx="11177699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AU" sz="3600" dirty="0">
                <a:solidFill>
                  <a:srgbClr val="333333"/>
                </a:solidFill>
                <a:latin typeface="Verdana" panose="020B0604030504040204" pitchFamily="34" charset="0"/>
              </a:rPr>
              <a:t>In this 1972 movie, t</a:t>
            </a:r>
            <a:r>
              <a:rPr lang="en-AU" sz="36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he aging patriarch of an organized crime dynasty transfers control of his clandestine empire to his reluctant son.</a:t>
            </a:r>
          </a:p>
          <a:p>
            <a:pPr algn="l"/>
            <a:r>
              <a:rPr lang="en-AU" sz="3600" b="0" i="0" dirty="0">
                <a:effectLst/>
                <a:latin typeface="Verdana" panose="020B0604030504040204" pitchFamily="34" charset="0"/>
              </a:rPr>
              <a:t>Starring Marlon Brando</a:t>
            </a:r>
          </a:p>
          <a:p>
            <a:pPr algn="l"/>
            <a:endParaRPr lang="en-AU" sz="3600" b="0" i="0" dirty="0"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</a:rPr>
              <a:t>        </a:t>
            </a:r>
            <a:r>
              <a:rPr kumimoji="0" lang="en-US" altLang="en-US" sz="36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Who am I?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  <a:cs typeface="Arial" panose="020B0604020202020204" pitchFamily="34" charset="0"/>
              </a:rPr>
              <a:t>       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76DA5D-A7C3-52A4-E653-1FE586B86323}"/>
              </a:ext>
            </a:extLst>
          </p:cNvPr>
          <p:cNvSpPr txBox="1"/>
          <p:nvPr/>
        </p:nvSpPr>
        <p:spPr>
          <a:xfrm>
            <a:off x="2371955" y="4925252"/>
            <a:ext cx="32622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The Godfather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7469BF-6CF5-638A-3745-1C52DEF67849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260A9-0058-BD33-9D64-E632154918F0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1028" name="Picture 4" descr="The Godfather">
            <a:extLst>
              <a:ext uri="{FF2B5EF4-FFF2-40B4-BE49-F238E27FC236}">
                <a16:creationId xmlns:a16="http://schemas.microsoft.com/office/drawing/2014/main" id="{0D30FCF3-8883-36F3-D93B-28917B863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580" y="2677477"/>
            <a:ext cx="2800350" cy="418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A536E61-85DB-2388-4B65-2C45802D1FB5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216052"/>
      </p:ext>
    </p:extLst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D8F96-5C59-40C9-ADFC-9E8DD335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E6202-8B21-F717-54AA-36B95B6B384A}"/>
              </a:ext>
            </a:extLst>
          </p:cNvPr>
          <p:cNvSpPr txBox="1"/>
          <p:nvPr/>
        </p:nvSpPr>
        <p:spPr>
          <a:xfrm rot="20740191">
            <a:off x="272587" y="462062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Did you know?</a:t>
            </a:r>
            <a:endParaRPr lang="en-AU" sz="60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4DC41-5378-51FF-B50F-280DA6976C1E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4EAA3-6123-7C44-A912-1254AAC3DB65}"/>
              </a:ext>
            </a:extLst>
          </p:cNvPr>
          <p:cNvSpPr txBox="1"/>
          <p:nvPr/>
        </p:nvSpPr>
        <p:spPr>
          <a:xfrm>
            <a:off x="363198" y="1844835"/>
            <a:ext cx="66801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Forrest Gump</a:t>
            </a:r>
          </a:p>
          <a:p>
            <a:r>
              <a:rPr lang="en-US" sz="36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Tom Hanks was not paid for this film. Instead, he took percentage points which ultimately netted him in the region of forty million dollars.</a:t>
            </a:r>
            <a:endParaRPr lang="en-AU" sz="3600" dirty="0"/>
          </a:p>
        </p:txBody>
      </p:sp>
      <p:pic>
        <p:nvPicPr>
          <p:cNvPr id="2050" name="Picture 2" descr="Forrest Gump running">
            <a:extLst>
              <a:ext uri="{FF2B5EF4-FFF2-40B4-BE49-F238E27FC236}">
                <a16:creationId xmlns:a16="http://schemas.microsoft.com/office/drawing/2014/main" id="{E4145A51-D2AA-A5A9-1D38-D3718DD01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5"/>
          <a:stretch/>
        </p:blipFill>
        <p:spPr bwMode="auto">
          <a:xfrm>
            <a:off x="6601815" y="1758521"/>
            <a:ext cx="4923653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F2AAA1-545D-8FD5-3D5E-F65A2112C683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5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EEB1D9-359D-9128-F6F3-4B531166A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0EEE684-9555-51AD-83D7-D5C17B71BDC1}"/>
              </a:ext>
            </a:extLst>
          </p:cNvPr>
          <p:cNvSpPr txBox="1"/>
          <p:nvPr/>
        </p:nvSpPr>
        <p:spPr>
          <a:xfrm>
            <a:off x="2052708" y="5670200"/>
            <a:ext cx="3012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>
                <a:solidFill>
                  <a:srgbClr val="FF0000"/>
                </a:solidFill>
              </a:rPr>
              <a:t>Moulin Rouge!</a:t>
            </a:r>
            <a:endParaRPr lang="en-AU" sz="3600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B10B57-3DC5-01DA-3AA7-AC3141560DB6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F124E-6A9E-9775-57B0-934A1737C6E7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0D3DBF-4BA5-C72C-D83D-25E11D7DFD28}"/>
              </a:ext>
            </a:extLst>
          </p:cNvPr>
          <p:cNvSpPr txBox="1"/>
          <p:nvPr/>
        </p:nvSpPr>
        <p:spPr>
          <a:xfrm>
            <a:off x="364650" y="977899"/>
            <a:ext cx="11725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In what movie was the necklace worn by Nicole Kidman made of real diamonds and platinum and was the most expensive piece of jewelry ever specifically made for a film. </a:t>
            </a: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582BC8-33A0-895E-8160-7D185DCA7074}"/>
              </a:ext>
            </a:extLst>
          </p:cNvPr>
          <p:cNvSpPr txBox="1"/>
          <p:nvPr/>
        </p:nvSpPr>
        <p:spPr>
          <a:xfrm>
            <a:off x="364650" y="2732225"/>
            <a:ext cx="6130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The Stefano </a:t>
            </a:r>
            <a:r>
              <a:rPr lang="en-US" sz="3600" b="0" i="0" dirty="0" err="1">
                <a:solidFill>
                  <a:srgbClr val="333333"/>
                </a:solidFill>
                <a:effectLst/>
              </a:rPr>
              <a:t>Canturi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 necklace was made with 1,308 diamonds, weighing a total of 134 carats and was worth an estimated U.S. $1 million.</a:t>
            </a:r>
            <a:endParaRPr lang="en-AU" sz="3600" dirty="0"/>
          </a:p>
        </p:txBody>
      </p:sp>
      <p:pic>
        <p:nvPicPr>
          <p:cNvPr id="3074" name="Picture 2" descr="Scene from Moulin Rouge! movie">
            <a:extLst>
              <a:ext uri="{FF2B5EF4-FFF2-40B4-BE49-F238E27FC236}">
                <a16:creationId xmlns:a16="http://schemas.microsoft.com/office/drawing/2014/main" id="{FBF88042-AD25-06EB-4B64-9A0A64658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4"/>
          <a:stretch/>
        </p:blipFill>
        <p:spPr bwMode="auto">
          <a:xfrm>
            <a:off x="6494093" y="2732225"/>
            <a:ext cx="4745275" cy="406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54B85ED-318B-D6D3-227B-3158E6E651B4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181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9000">
        <p15:prstTrans prst="peelOff"/>
      </p:transition>
    </mc:Choice>
    <mc:Fallback>
      <p:transition spd="slow" advClick="0" advTm="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053F23-7970-6EF1-8993-ABA5F17F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531267-9467-B1A0-6F67-6698538B23A0}"/>
              </a:ext>
            </a:extLst>
          </p:cNvPr>
          <p:cNvSpPr txBox="1"/>
          <p:nvPr/>
        </p:nvSpPr>
        <p:spPr>
          <a:xfrm>
            <a:off x="1112795" y="3429000"/>
            <a:ext cx="4716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Snow White and the Seven Dwarfs</a:t>
            </a:r>
            <a:endParaRPr lang="en-AU" sz="3600" b="1" dirty="0">
              <a:solidFill>
                <a:srgbClr val="FF0000"/>
              </a:solidFill>
            </a:endParaRPr>
          </a:p>
          <a:p>
            <a:endParaRPr lang="en-AU" sz="36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8FB4B3-0E23-6EA1-F5CC-FAED053F4045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25594-9C6C-D2D3-094F-BFAC9537F260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D60C4-4151-2301-D209-8F98D46B7415}"/>
              </a:ext>
            </a:extLst>
          </p:cNvPr>
          <p:cNvSpPr txBox="1"/>
          <p:nvPr/>
        </p:nvSpPr>
        <p:spPr>
          <a:xfrm>
            <a:off x="706568" y="1484174"/>
            <a:ext cx="91313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dirty="0">
                <a:solidFill>
                  <a:srgbClr val="333333"/>
                </a:solidFill>
                <a:effectLst/>
              </a:rPr>
              <a:t> 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What was the first feature-length animated movie ever released?</a:t>
            </a:r>
            <a:br>
              <a:rPr lang="en-US" sz="3600" dirty="0"/>
            </a:br>
            <a:endParaRPr lang="en-AU" sz="3600" dirty="0"/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C02BF43-B230-4D1B-46FF-AE6A21AAFD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330"/>
          <a:stretch/>
        </p:blipFill>
        <p:spPr bwMode="auto">
          <a:xfrm>
            <a:off x="6673981" y="2306639"/>
            <a:ext cx="4405224" cy="403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60AF1C-145A-086A-DFDD-3359C17791BE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659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8858F30-B30C-974D-37B0-7F49D1AE5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D6C5E31-99CC-5FE0-F105-A1CCEE434548}"/>
              </a:ext>
            </a:extLst>
          </p:cNvPr>
          <p:cNvSpPr txBox="1"/>
          <p:nvPr/>
        </p:nvSpPr>
        <p:spPr>
          <a:xfrm>
            <a:off x="2611393" y="4890122"/>
            <a:ext cx="348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The Jazz Singer 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6AC2AE-6D4C-B685-8E7E-012E8C40F54C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921A03-A0E7-3B10-6A0C-48411AA96410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23F697-19BE-C2F7-C5A1-FB2E716975EA}"/>
              </a:ext>
            </a:extLst>
          </p:cNvPr>
          <p:cNvSpPr txBox="1"/>
          <p:nvPr/>
        </p:nvSpPr>
        <p:spPr>
          <a:xfrm>
            <a:off x="1270000" y="1766297"/>
            <a:ext cx="78694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0" i="0" dirty="0">
                <a:solidFill>
                  <a:srgbClr val="333333"/>
                </a:solidFill>
                <a:effectLst/>
              </a:rPr>
              <a:t>What 1927 musical was the first "talkie"?</a:t>
            </a:r>
            <a:br>
              <a:rPr lang="en-US" sz="3600" dirty="0"/>
            </a:br>
            <a:endParaRPr lang="en-A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01EC3-C1C3-912F-13C0-7F868ABBB292}"/>
              </a:ext>
            </a:extLst>
          </p:cNvPr>
          <p:cNvSpPr txBox="1"/>
          <p:nvPr/>
        </p:nvSpPr>
        <p:spPr>
          <a:xfrm>
            <a:off x="1653685" y="2649630"/>
            <a:ext cx="59028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1" dirty="0">
                <a:solidFill>
                  <a:srgbClr val="444444"/>
                </a:solidFill>
                <a:effectLst/>
                <a:latin typeface="DDG_ProximaNova"/>
              </a:rPr>
              <a:t>The son of a Jewish Cantor must defy the traditions of his religious father in order to pursue his dream of becoming a jazz singer.</a:t>
            </a:r>
            <a:endParaRPr lang="en-AU" sz="3200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00CA492-771F-0F15-A049-6A24D1BC9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0" t="34207" r="5030" b="2345"/>
          <a:stretch/>
        </p:blipFill>
        <p:spPr bwMode="auto">
          <a:xfrm>
            <a:off x="8257685" y="2649630"/>
            <a:ext cx="3477115" cy="38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7983DE0-4061-E09B-5E68-9D435C38B2C2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88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D1C46B-03CC-7D2B-EDCE-142738FB2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CBBBAC-6AF3-56CC-3138-3A2E45C0D147}"/>
              </a:ext>
            </a:extLst>
          </p:cNvPr>
          <p:cNvSpPr txBox="1"/>
          <p:nvPr/>
        </p:nvSpPr>
        <p:spPr>
          <a:xfrm>
            <a:off x="1374285" y="4398662"/>
            <a:ext cx="52932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Elizabeth Taylor and Richard Burton 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6702C-BBFE-A5B1-3C74-53A97A60DF5F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95F1B-B19F-4E1C-0094-7F050AE0A8A6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574D2-32CB-3529-9832-69961C87A81B}"/>
              </a:ext>
            </a:extLst>
          </p:cNvPr>
          <p:cNvSpPr txBox="1"/>
          <p:nvPr/>
        </p:nvSpPr>
        <p:spPr>
          <a:xfrm>
            <a:off x="723299" y="1444876"/>
            <a:ext cx="6731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real-life on-again off-again Hollywood power couple starred in the film Who's Afraid of Virginia Woolf?</a:t>
            </a:r>
            <a:br>
              <a:rPr lang="en-US" sz="3600" dirty="0"/>
            </a:br>
            <a:endParaRPr lang="en-AU" sz="3600" dirty="0"/>
          </a:p>
        </p:txBody>
      </p:sp>
      <p:pic>
        <p:nvPicPr>
          <p:cNvPr id="3074" name="Picture 2" descr="Who's Afraid of Virginia Woolf? | Virginia woolf movie, Virgina woolf ...">
            <a:extLst>
              <a:ext uri="{FF2B5EF4-FFF2-40B4-BE49-F238E27FC236}">
                <a16:creationId xmlns:a16="http://schemas.microsoft.com/office/drawing/2014/main" id="{CBBA5748-61D7-8A13-A046-357DD694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15000" r="4587" b="4537"/>
          <a:stretch/>
        </p:blipFill>
        <p:spPr bwMode="auto">
          <a:xfrm>
            <a:off x="8182575" y="2172429"/>
            <a:ext cx="3352801" cy="42225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518F8B4-1F7E-1718-485B-78BF4B086F13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13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7000">
        <p:split orient="vert"/>
      </p:transition>
    </mc:Choice>
    <mc:Fallback>
      <p:transition spd="slow" advClick="0" advTm="17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D8F96-5C59-40C9-ADFC-9E8DD335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E6202-8B21-F717-54AA-36B95B6B384A}"/>
              </a:ext>
            </a:extLst>
          </p:cNvPr>
          <p:cNvSpPr txBox="1"/>
          <p:nvPr/>
        </p:nvSpPr>
        <p:spPr>
          <a:xfrm rot="20740191">
            <a:off x="272587" y="462062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Did you know?</a:t>
            </a:r>
            <a:endParaRPr lang="en-AU" sz="60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4DC41-5378-51FF-B50F-280DA6976C1E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4EAA3-6123-7C44-A912-1254AAC3DB65}"/>
              </a:ext>
            </a:extLst>
          </p:cNvPr>
          <p:cNvSpPr txBox="1"/>
          <p:nvPr/>
        </p:nvSpPr>
        <p:spPr>
          <a:xfrm>
            <a:off x="289059" y="1251711"/>
            <a:ext cx="845868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                              Titanic</a:t>
            </a:r>
          </a:p>
          <a:p>
            <a:r>
              <a:rPr lang="en-US" sz="3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  The scenes set in 1912, i.e. the whole movie except the present-day scenes and the opening and ending credits, have a total length of two hours and forty minutes, the exact time it took for Titanic to sink. </a:t>
            </a:r>
          </a:p>
          <a:p>
            <a:r>
              <a:rPr lang="en-US" sz="3400" dirty="0">
                <a:solidFill>
                  <a:srgbClr val="333333"/>
                </a:solidFill>
                <a:latin typeface="Roboto" panose="02000000000000000000" pitchFamily="2" charset="0"/>
              </a:rPr>
              <a:t>   </a:t>
            </a:r>
            <a:r>
              <a:rPr lang="en-US" sz="34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Also, the collision with the iceberg reportedly lasted 37 seconds, which is how long the collision scene is in the movie.</a:t>
            </a:r>
            <a:endParaRPr lang="en-AU" sz="3400" dirty="0"/>
          </a:p>
        </p:txBody>
      </p:sp>
      <p:pic>
        <p:nvPicPr>
          <p:cNvPr id="1026" name="Picture 2" descr="Scene from Titanic movie">
            <a:extLst>
              <a:ext uri="{FF2B5EF4-FFF2-40B4-BE49-F238E27FC236}">
                <a16:creationId xmlns:a16="http://schemas.microsoft.com/office/drawing/2014/main" id="{0E15A63E-B666-1F37-1444-BE8BA0B3B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8"/>
          <a:stretch/>
        </p:blipFill>
        <p:spPr bwMode="auto">
          <a:xfrm>
            <a:off x="8633253" y="2787038"/>
            <a:ext cx="3441655" cy="258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188F772-6DF2-E9D3-BD5C-65120BB73A1A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84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1A87A9-048D-FEF6-3755-D7EA812CE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1CDDDC7-125E-102A-C0BA-BA45CBB87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3677" y="1310993"/>
            <a:ext cx="583394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dirty="0">
                <a:latin typeface="+mn-lt"/>
              </a:rPr>
              <a:t>The head of what kind of animal is front-and-center in an infamous scene from The Godfather?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269B2-42B2-50E5-8BBA-CAD20978036C}"/>
              </a:ext>
            </a:extLst>
          </p:cNvPr>
          <p:cNvSpPr txBox="1"/>
          <p:nvPr/>
        </p:nvSpPr>
        <p:spPr>
          <a:xfrm>
            <a:off x="1548316" y="4173315"/>
            <a:ext cx="18022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A horse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8106E-8310-050E-162A-404DB8873A51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78796-1F7D-5C0D-2AAE-7C01220F317C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4098" name="Picture 2" descr="The Godfather - IMDbPro">
            <a:extLst>
              <a:ext uri="{FF2B5EF4-FFF2-40B4-BE49-F238E27FC236}">
                <a16:creationId xmlns:a16="http://schemas.microsoft.com/office/drawing/2014/main" id="{B7467357-FF44-ACE9-D2D9-2ADDDD441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43" y="1151618"/>
            <a:ext cx="3590925" cy="509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e Godfather Jack Woltz Bedroom Severed Horse Head : Lot 12">
            <a:extLst>
              <a:ext uri="{FF2B5EF4-FFF2-40B4-BE49-F238E27FC236}">
                <a16:creationId xmlns:a16="http://schemas.microsoft.com/office/drawing/2014/main" id="{7907A15C-8CFC-842C-370E-C3F5B79A9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458" y="4375650"/>
            <a:ext cx="2844800" cy="1866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9C7F15C-536C-F8EA-A978-68311FF5955B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984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B1628-84B7-B0C8-1776-C396248E7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DC9DD44-42C9-CD35-B8B5-A4AA0DFBBEE2}"/>
              </a:ext>
            </a:extLst>
          </p:cNvPr>
          <p:cNvSpPr txBox="1"/>
          <p:nvPr/>
        </p:nvSpPr>
        <p:spPr>
          <a:xfrm>
            <a:off x="2611395" y="4258962"/>
            <a:ext cx="3439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Schindler's List 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0F43DA-BC38-89BE-D82F-461F47E0F7C7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25EBF-3D1B-D0C8-F8B8-B265741587E7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A1621A-6339-92B0-72FC-A4694840EDFB}"/>
              </a:ext>
            </a:extLst>
          </p:cNvPr>
          <p:cNvSpPr txBox="1"/>
          <p:nvPr/>
        </p:nvSpPr>
        <p:spPr>
          <a:xfrm>
            <a:off x="1524000" y="1488976"/>
            <a:ext cx="668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For what movie did Steven Spielberg win his first Oscar for Best Director?</a:t>
            </a:r>
            <a:br>
              <a:rPr lang="en-US" sz="3600" dirty="0"/>
            </a:br>
            <a:endParaRPr lang="en-AU" sz="3600" dirty="0"/>
          </a:p>
        </p:txBody>
      </p:sp>
      <p:pic>
        <p:nvPicPr>
          <p:cNvPr id="5122" name="Picture 2" descr="steven spielberg">
            <a:extLst>
              <a:ext uri="{FF2B5EF4-FFF2-40B4-BE49-F238E27FC236}">
                <a16:creationId xmlns:a16="http://schemas.microsoft.com/office/drawing/2014/main" id="{B8066E27-B0BE-6F75-A88C-7FFC4405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943" y="2154337"/>
            <a:ext cx="3057525" cy="457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68221C7A-67CE-473C-A938-8A0A4CD78AA1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204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91C41-482F-F20F-F0F9-3502DB670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E7F239-A74B-6FB1-5B68-7BC34335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750" y="1271814"/>
            <a:ext cx="5784319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dirty="0">
                <a:latin typeface="+mn-lt"/>
              </a:rPr>
              <a:t>Who won a Best Supporting Actress for Shakespeare in Love despite having only eight minutes of screen time?</a:t>
            </a:r>
            <a:br>
              <a:rPr lang="en-US" sz="3600" dirty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895B5-100D-85BD-499B-756128FFC8DF}"/>
              </a:ext>
            </a:extLst>
          </p:cNvPr>
          <p:cNvSpPr txBox="1"/>
          <p:nvPr/>
        </p:nvSpPr>
        <p:spPr>
          <a:xfrm>
            <a:off x="2611395" y="4258962"/>
            <a:ext cx="24961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solidFill>
                  <a:srgbClr val="FF0000"/>
                </a:solidFill>
              </a:rPr>
              <a:t>Judi Dench</a:t>
            </a:r>
            <a:endParaRPr lang="en-AU" b="1" i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D858F6-9923-E371-39CA-279BE769AC67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533EFE-AAEC-16F9-C645-768AC1472DE1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1026" name="Picture 2" descr="Shakespeare in Love (1998) - IMDb">
            <a:extLst>
              <a:ext uri="{FF2B5EF4-FFF2-40B4-BE49-F238E27FC236}">
                <a16:creationId xmlns:a16="http://schemas.microsoft.com/office/drawing/2014/main" id="{17E4F524-728F-F27E-58CA-8B5BAE5D3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059" y="550711"/>
            <a:ext cx="4238734" cy="602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80C7108-F5BC-C635-68EE-7EBD3EED1091}"/>
              </a:ext>
            </a:extLst>
          </p:cNvPr>
          <p:cNvCxnSpPr>
            <a:cxnSpLocks/>
          </p:cNvCxnSpPr>
          <p:nvPr/>
        </p:nvCxnSpPr>
        <p:spPr>
          <a:xfrm>
            <a:off x="8004424" y="5111234"/>
            <a:ext cx="4445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663A266-0150-A9A3-8ABF-1169B7ADA04A}"/>
              </a:ext>
            </a:extLst>
          </p:cNvPr>
          <p:cNvCxnSpPr>
            <a:cxnSpLocks/>
          </p:cNvCxnSpPr>
          <p:nvPr/>
        </p:nvCxnSpPr>
        <p:spPr>
          <a:xfrm>
            <a:off x="8012672" y="4995900"/>
            <a:ext cx="4445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6A6D8A9-34A7-41D9-402F-B307725A3243}"/>
              </a:ext>
            </a:extLst>
          </p:cNvPr>
          <p:cNvCxnSpPr>
            <a:cxnSpLocks/>
          </p:cNvCxnSpPr>
          <p:nvPr/>
        </p:nvCxnSpPr>
        <p:spPr>
          <a:xfrm>
            <a:off x="8066216" y="5049444"/>
            <a:ext cx="444500" cy="0"/>
          </a:xfrm>
          <a:prstGeom prst="line">
            <a:avLst/>
          </a:prstGeom>
          <a:ln w="76200">
            <a:solidFill>
              <a:schemeClr val="bg2">
                <a:lumMod val="25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E49F71-1B44-312A-E3F8-156BBB1D1279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621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AD8F96-5C59-40C9-ADFC-9E8DD335D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3E6202-8B21-F717-54AA-36B95B6B384A}"/>
              </a:ext>
            </a:extLst>
          </p:cNvPr>
          <p:cNvSpPr txBox="1"/>
          <p:nvPr/>
        </p:nvSpPr>
        <p:spPr>
          <a:xfrm rot="20740191">
            <a:off x="272587" y="462062"/>
            <a:ext cx="30941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Freestyle Script" panose="030804020302050B0404" pitchFamily="66" charset="0"/>
              </a:rPr>
              <a:t>Did you know?</a:t>
            </a:r>
            <a:endParaRPr lang="en-AU" sz="6000" b="1" dirty="0">
              <a:solidFill>
                <a:srgbClr val="FF000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4DC41-5378-51FF-B50F-280DA6976C1E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04EAA3-6123-7C44-A912-1254AAC3DB65}"/>
              </a:ext>
            </a:extLst>
          </p:cNvPr>
          <p:cNvSpPr txBox="1"/>
          <p:nvPr/>
        </p:nvSpPr>
        <p:spPr>
          <a:xfrm>
            <a:off x="5458516" y="2795710"/>
            <a:ext cx="6568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0" dirty="0">
                <a:effectLst/>
              </a:rPr>
              <a:t>If you think the dreamy 007 seemed too good to be true, you’re right. Sean Connery </a:t>
            </a:r>
            <a:r>
              <a:rPr lang="en-US" sz="3600" i="0" u="none" strike="noStrike" dirty="0">
                <a:effectLst/>
              </a:rPr>
              <a:t>started balding</a:t>
            </a:r>
            <a:r>
              <a:rPr lang="en-US" sz="3600" i="0" dirty="0">
                <a:effectLst/>
              </a:rPr>
              <a:t> at age 17.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0A292-EC14-38AF-CE55-46DBF541E3E7}"/>
              </a:ext>
            </a:extLst>
          </p:cNvPr>
          <p:cNvSpPr txBox="1"/>
          <p:nvPr/>
        </p:nvSpPr>
        <p:spPr>
          <a:xfrm>
            <a:off x="652009" y="1768367"/>
            <a:ext cx="108879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0" dirty="0">
                <a:effectLst/>
              </a:rPr>
              <a:t>Sean Connery wore a toupee in every James Bond movie.</a:t>
            </a:r>
          </a:p>
          <a:p>
            <a:endParaRPr lang="en-AU" dirty="0"/>
          </a:p>
        </p:txBody>
      </p:sp>
      <p:pic>
        <p:nvPicPr>
          <p:cNvPr id="6" name="Picture 2" descr="Sean Connery wore a toupee in every James Bond movie">
            <a:extLst>
              <a:ext uri="{FF2B5EF4-FFF2-40B4-BE49-F238E27FC236}">
                <a16:creationId xmlns:a16="http://schemas.microsoft.com/office/drawing/2014/main" id="{DBE429E2-F32A-9C18-ADF7-49A0F1E25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7" y="2564044"/>
            <a:ext cx="5210859" cy="338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6998D9C-078E-F9D5-373C-0B341880A451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635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2000">
        <p15:prstTrans prst="fallOver"/>
      </p:transition>
    </mc:Choice>
    <mc:Fallback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809481-AFFD-905A-5E2D-5E42CBD5C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DF29F0-509A-76F3-3ED3-993799EB6BD4}"/>
              </a:ext>
            </a:extLst>
          </p:cNvPr>
          <p:cNvSpPr txBox="1"/>
          <p:nvPr/>
        </p:nvSpPr>
        <p:spPr>
          <a:xfrm>
            <a:off x="1857567" y="5378426"/>
            <a:ext cx="254749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Raging Bull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126E5-75A2-B417-0A4C-C259471C03B4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9C3A25-EC7C-DE60-5C00-D4B4A2681B27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CC4BE-8515-4092-49CC-B483F12487A8}"/>
              </a:ext>
            </a:extLst>
          </p:cNvPr>
          <p:cNvSpPr txBox="1"/>
          <p:nvPr/>
        </p:nvSpPr>
        <p:spPr>
          <a:xfrm>
            <a:off x="225028" y="823333"/>
            <a:ext cx="1050887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/>
              <a:t>The life of boxer Jake LaMotta, whose violence and temper that led him to the top in the ring destroyed his life outside of it.</a:t>
            </a:r>
          </a:p>
          <a:p>
            <a:pPr algn="l"/>
            <a:r>
              <a:rPr lang="en-US" sz="3600" dirty="0"/>
              <a:t>Director: Martin Scorsese  -  </a:t>
            </a:r>
          </a:p>
          <a:p>
            <a:pPr algn="l"/>
            <a:r>
              <a:rPr lang="en-US" sz="3600" dirty="0"/>
              <a:t>Stars: Robert De Niro, Cathy Moriarty, Joe Pesci</a:t>
            </a:r>
          </a:p>
          <a:p>
            <a:pPr algn="l"/>
            <a:endParaRPr lang="en-US" sz="3600" dirty="0"/>
          </a:p>
          <a:p>
            <a:pPr algn="l"/>
            <a:r>
              <a:rPr lang="en-US" sz="3200" b="1" dirty="0">
                <a:solidFill>
                  <a:srgbClr val="FF0000"/>
                </a:solidFill>
              </a:rPr>
              <a:t>What’s my name?</a:t>
            </a:r>
          </a:p>
          <a:p>
            <a:endParaRPr lang="en-AU" dirty="0"/>
          </a:p>
        </p:txBody>
      </p:sp>
      <p:pic>
        <p:nvPicPr>
          <p:cNvPr id="7" name="Picture 2" descr="Raging Bull">
            <a:extLst>
              <a:ext uri="{FF2B5EF4-FFF2-40B4-BE49-F238E27FC236}">
                <a16:creationId xmlns:a16="http://schemas.microsoft.com/office/drawing/2014/main" id="{D96CFF54-47F6-561C-0C62-910CBD002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373" y="2172429"/>
            <a:ext cx="3039249" cy="453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ACBD21-ADAB-03D4-0988-019DE87A5517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605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E81F35-0882-663C-A639-3284C2F96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09E823-D303-FE49-7A95-E86798C93578}"/>
              </a:ext>
            </a:extLst>
          </p:cNvPr>
          <p:cNvSpPr txBox="1"/>
          <p:nvPr/>
        </p:nvSpPr>
        <p:spPr>
          <a:xfrm>
            <a:off x="2523542" y="4810495"/>
            <a:ext cx="1522212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Three 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180B4-9ECF-4805-8AAB-8943EE63E5D3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D03D2F-AD85-59A4-8555-A0A8B0F3B7ED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BB6C235-870A-F686-E21C-A482BD07D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644" y="1337154"/>
            <a:ext cx="60311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  <a:latin typeface="proxima-nova"/>
              </a:rPr>
              <a:t>Meryl Streep been nominated for 21 Oscars. How many has she won?</a:t>
            </a:r>
          </a:p>
          <a:p>
            <a:pPr algn="l"/>
            <a:endParaRPr lang="en-US" sz="3600" b="0" i="0" dirty="0">
              <a:solidFill>
                <a:srgbClr val="333333"/>
              </a:solidFill>
              <a:effectLst/>
              <a:latin typeface="proxima-nova"/>
            </a:endParaRPr>
          </a:p>
          <a:p>
            <a:pPr algn="l"/>
            <a:r>
              <a:rPr lang="en-US" sz="3600" b="0" i="0" dirty="0">
                <a:solidFill>
                  <a:srgbClr val="333333"/>
                </a:solidFill>
                <a:effectLst/>
                <a:latin typeface="proxima-nova"/>
              </a:rPr>
              <a:t>         2;  3;  4 or 5</a:t>
            </a:r>
          </a:p>
        </p:txBody>
      </p:sp>
      <p:pic>
        <p:nvPicPr>
          <p:cNvPr id="7" name="Picture 2" descr="Meryl Streep / Pin On Meryl Streep Actress : Mary louise meryl streep ...">
            <a:extLst>
              <a:ext uri="{FF2B5EF4-FFF2-40B4-BE49-F238E27FC236}">
                <a16:creationId xmlns:a16="http://schemas.microsoft.com/office/drawing/2014/main" id="{C552930A-82BA-9CD4-DB0F-377F2A647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675" y="988494"/>
            <a:ext cx="4291914" cy="557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49153CB-B8E7-49E9-5731-803A0A9C5766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572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FDF1C9-FCB6-F915-2E1F-C5F37EB05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E5726B91-1FB2-F13E-2752-00FBE5CE8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139" y="1705615"/>
            <a:ext cx="68528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Who portrayed Romeo in 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Romeo + Juliet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(1996)?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E58E4F-E36D-6ADC-96A9-8D942F24D98A}"/>
              </a:ext>
            </a:extLst>
          </p:cNvPr>
          <p:cNvSpPr txBox="1"/>
          <p:nvPr/>
        </p:nvSpPr>
        <p:spPr>
          <a:xfrm>
            <a:off x="2611395" y="4258962"/>
            <a:ext cx="414260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Leonardo DiCaprio</a:t>
            </a:r>
          </a:p>
          <a:p>
            <a:endParaRPr lang="en-A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03CB95-E0EA-E60E-4627-BC469A946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053" y="1126750"/>
            <a:ext cx="3634260" cy="545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B1645C-3AF5-81B9-9F3B-13A3E8F770B2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195580-EF89-6B69-FC64-332A92E8DA04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FEC1263-4030-A674-0288-1A5B4E3783E0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42011"/>
      </p:ext>
    </p:extLst>
  </p:cSld>
  <p:clrMapOvr>
    <a:masterClrMapping/>
  </p:clrMapOvr>
  <p:transition spd="med" advClick="0" advTm="16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F9216-2FA3-8C2F-31A8-382F1300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4A5AC6A-2774-C4B3-4020-20CAE4D4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139" y="1428617"/>
            <a:ext cx="57324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 which series of films can you see a character named Frodo Baggins?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01DBA-2F6B-AC7C-6172-5794591EADE0}"/>
              </a:ext>
            </a:extLst>
          </p:cNvPr>
          <p:cNvSpPr txBox="1"/>
          <p:nvPr/>
        </p:nvSpPr>
        <p:spPr>
          <a:xfrm>
            <a:off x="2611395" y="4258962"/>
            <a:ext cx="37643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Lord of the Rings</a:t>
            </a:r>
          </a:p>
          <a:p>
            <a:endParaRPr lang="en-AU" dirty="0"/>
          </a:p>
        </p:txBody>
      </p:sp>
      <p:pic>
        <p:nvPicPr>
          <p:cNvPr id="8194" name="Picture 2" descr="Fascinating Articles and Cool Stuff: Review: Lord of the Rings Game">
            <a:extLst>
              <a:ext uri="{FF2B5EF4-FFF2-40B4-BE49-F238E27FC236}">
                <a16:creationId xmlns:a16="http://schemas.microsoft.com/office/drawing/2014/main" id="{99AE36D3-8A6A-939A-527D-665C25D2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475" y="1210962"/>
            <a:ext cx="4008215" cy="54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E33139-8FD2-64D2-139C-8DB4C089DB8E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08BC-9EE6-E39A-ECEB-9AC99482F454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FF23A05-F8F4-65AB-C54F-AF91AC245E83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44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6000"/>
    </mc:Choice>
    <mc:Fallback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F9216-2FA3-8C2F-31A8-382F1300D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4A5AC6A-2774-C4B3-4020-20CAE4D4C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758" y="1151618"/>
            <a:ext cx="1140067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dirty="0">
                <a:latin typeface="+mn-lt"/>
              </a:rPr>
              <a:t>Not only was Dolly excellent in this comedy film from 1980, but she recorded the song that the film is best known for, and it still sounds amazing.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01DBA-2F6B-AC7C-6172-5794591EADE0}"/>
              </a:ext>
            </a:extLst>
          </p:cNvPr>
          <p:cNvSpPr txBox="1"/>
          <p:nvPr/>
        </p:nvSpPr>
        <p:spPr>
          <a:xfrm>
            <a:off x="1738576" y="5000367"/>
            <a:ext cx="138352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9 to 5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E33139-8FD2-64D2-139C-8DB4C089DB8E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F408BC-9EE6-E39A-ECEB-9AC99482F454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5C0C63-A98D-EFBB-D6F8-27994E59BDCC}"/>
              </a:ext>
            </a:extLst>
          </p:cNvPr>
          <p:cNvSpPr txBox="1"/>
          <p:nvPr/>
        </p:nvSpPr>
        <p:spPr>
          <a:xfrm>
            <a:off x="494758" y="2905944"/>
            <a:ext cx="71962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Nominated for an Oscar and winner of two Grammys, it became one of Dolly's most beloved tracks. </a:t>
            </a:r>
            <a:endParaRPr lang="en-AU" dirty="0"/>
          </a:p>
        </p:txBody>
      </p:sp>
      <p:pic>
        <p:nvPicPr>
          <p:cNvPr id="3074" name="Picture 2" descr="Dolly-Parton - Birthday, Bio, Photo | Celebrity Birthdays">
            <a:extLst>
              <a:ext uri="{FF2B5EF4-FFF2-40B4-BE49-F238E27FC236}">
                <a16:creationId xmlns:a16="http://schemas.microsoft.com/office/drawing/2014/main" id="{F3524F6D-0CBE-9044-25DA-22FA2F0CB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5" y="2335041"/>
            <a:ext cx="3015306" cy="45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933401B-9237-5A03-BB82-CFA514B60D82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91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00"/>
    </mc:Choice>
    <mc:Fallback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9072F1-7474-1104-3179-C287464FC4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zoic">
            <a:extLst>
              <a:ext uri="{FF2B5EF4-FFF2-40B4-BE49-F238E27FC236}">
                <a16:creationId xmlns:a16="http://schemas.microsoft.com/office/drawing/2014/main" id="{0ABCD644-11A7-19E6-3530-0F5B3EF4E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4" y="2172429"/>
            <a:ext cx="133350" cy="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CBD0C4E7-5D57-C745-1D1A-FFE820D72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94" y="0"/>
            <a:ext cx="122017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2FD7A4-95FA-C081-3C81-1BA245F6D0C9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Blackadder ITC" panose="04020505051007020D02" pitchFamily="82" charset="0"/>
              </a:rPr>
              <a:t>A N</a:t>
            </a:r>
            <a:endParaRPr lang="en-AU" dirty="0">
              <a:solidFill>
                <a:schemeClr val="accent4">
                  <a:lumMod val="20000"/>
                  <a:lumOff val="80000"/>
                </a:schemeClr>
              </a:solidFill>
              <a:latin typeface="Blackadder ITC" panose="04020505051007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4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0C772-1B3B-9440-A3FD-1532FFDB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9F11CF-DFAE-C940-ECAA-48967332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8" y="783156"/>
            <a:ext cx="965214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i="0" dirty="0">
                <a:solidFill>
                  <a:srgbClr val="3A3A3A"/>
                </a:solidFill>
                <a:effectLst/>
                <a:latin typeface="+mn-lt"/>
              </a:rPr>
              <a:t>In this famous 1941 movie, f</a:t>
            </a:r>
            <a:r>
              <a:rPr lang="en-US" sz="3600" i="0" dirty="0">
                <a:solidFill>
                  <a:srgbClr val="333333"/>
                </a:solidFill>
                <a:effectLst/>
                <a:latin typeface="+mn-lt"/>
              </a:rPr>
              <a:t>ollowing the death of publishing tycoon Charles Foster Kane, reporters scramble to uncover the meaning of his final utterance: 'Rosebud.’</a:t>
            </a:r>
          </a:p>
          <a:p>
            <a:pPr algn="l"/>
            <a:endParaRPr lang="en-US" sz="3600" dirty="0">
              <a:solidFill>
                <a:srgbClr val="333333"/>
              </a:solidFill>
              <a:latin typeface="+mn-lt"/>
            </a:endParaRPr>
          </a:p>
          <a:p>
            <a:r>
              <a:rPr lang="en-US" sz="3600" dirty="0">
                <a:solidFill>
                  <a:srgbClr val="FF0000"/>
                </a:solidFill>
              </a:rPr>
              <a:t>What’s my name?</a:t>
            </a:r>
            <a:r>
              <a:rPr kumimoji="0" lang="en-US" altLang="en-US" sz="3600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  <a:cs typeface="Arial" panose="020B0604020202020204" pitchFamily="34" charset="0"/>
              </a:rPr>
              <a:t>    </a:t>
            </a:r>
            <a:endParaRPr kumimoji="0" lang="en-US" altLang="en-US" sz="3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67BA-94AA-1987-C8E2-6530A8D6B3C9}"/>
              </a:ext>
            </a:extLst>
          </p:cNvPr>
          <p:cNvSpPr txBox="1"/>
          <p:nvPr/>
        </p:nvSpPr>
        <p:spPr>
          <a:xfrm>
            <a:off x="2463114" y="4802659"/>
            <a:ext cx="279114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-apple-system"/>
              </a:rPr>
              <a:t>Citizen Kane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EA097-493E-F680-9582-C87910608665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D740-7F87-B1D3-2158-AC74A0A76485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3074" name="Picture 2" descr="Citizen Kane">
            <a:extLst>
              <a:ext uri="{FF2B5EF4-FFF2-40B4-BE49-F238E27FC236}">
                <a16:creationId xmlns:a16="http://schemas.microsoft.com/office/drawing/2014/main" id="{50BC2A98-63B7-A523-2D6A-BFB128C0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73" y="2572830"/>
            <a:ext cx="2791149" cy="416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8F63EB-2062-835D-4355-EF97C7686FA9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557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8000">
        <p14:doors dir="vert"/>
      </p:transition>
    </mc:Choice>
    <mc:Fallback>
      <p:transition spd="slow" advClick="0" advTm="1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0C772-1B3B-9440-A3FD-1532FFDB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9F11CF-DFAE-C940-ECAA-48967332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028" y="1060155"/>
            <a:ext cx="965214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i="0" dirty="0">
                <a:solidFill>
                  <a:srgbClr val="3A3A3A"/>
                </a:solidFill>
                <a:effectLst/>
                <a:latin typeface="+mn-lt"/>
              </a:rPr>
              <a:t>In the movie Citizen Kane, who played the lead role?</a:t>
            </a:r>
          </a:p>
          <a:p>
            <a:pPr algn="l"/>
            <a:endParaRPr lang="en-US" sz="3600" dirty="0">
              <a:solidFill>
                <a:srgbClr val="3A3A3A"/>
              </a:solidFill>
              <a:latin typeface="+mn-lt"/>
            </a:endParaRPr>
          </a:p>
          <a:p>
            <a:pPr algn="l"/>
            <a:r>
              <a:rPr lang="en-US" sz="3200" i="0" dirty="0">
                <a:solidFill>
                  <a:srgbClr val="3A3A3A"/>
                </a:solidFill>
                <a:effectLst/>
                <a:latin typeface="+mn-lt"/>
              </a:rPr>
              <a:t>(It was in the poster of the last slide)</a:t>
            </a:r>
            <a:endParaRPr lang="en-US" sz="3200" i="0" dirty="0">
              <a:solidFill>
                <a:srgbClr val="333333"/>
              </a:solidFill>
              <a:effectLst/>
              <a:latin typeface="+mn-lt"/>
            </a:endParaRPr>
          </a:p>
          <a:p>
            <a:pPr algn="l"/>
            <a:endParaRPr lang="en-US" sz="360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67BA-94AA-1987-C8E2-6530A8D6B3C9}"/>
              </a:ext>
            </a:extLst>
          </p:cNvPr>
          <p:cNvSpPr txBox="1"/>
          <p:nvPr/>
        </p:nvSpPr>
        <p:spPr>
          <a:xfrm>
            <a:off x="2463114" y="4802659"/>
            <a:ext cx="300063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-apple-system"/>
              </a:rPr>
              <a:t>Orson Welles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EA097-493E-F680-9582-C87910608665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D740-7F87-B1D3-2158-AC74A0A76485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3074" name="Picture 2" descr="Citizen Kane">
            <a:extLst>
              <a:ext uri="{FF2B5EF4-FFF2-40B4-BE49-F238E27FC236}">
                <a16:creationId xmlns:a16="http://schemas.microsoft.com/office/drawing/2014/main" id="{50BC2A98-63B7-A523-2D6A-BFB128C00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773" y="2572830"/>
            <a:ext cx="2707786" cy="40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2230245-63EE-4A34-690F-997BAF5CD5E7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37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0C772-1B3B-9440-A3FD-1532FFDB4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79F11CF-DFAE-C940-ECAA-48967332B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807" y="932098"/>
            <a:ext cx="110881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3600" dirty="0">
                <a:latin typeface="+mn-lt"/>
              </a:rPr>
              <a:t>The song “The Circle of Life” was written by Elton John, with lyrics by Tim Rice for a movie.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67BA-94AA-1987-C8E2-6530A8D6B3C9}"/>
              </a:ext>
            </a:extLst>
          </p:cNvPr>
          <p:cNvSpPr txBox="1"/>
          <p:nvPr/>
        </p:nvSpPr>
        <p:spPr>
          <a:xfrm>
            <a:off x="5049795" y="4960389"/>
            <a:ext cx="302358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-apple-system"/>
              </a:rPr>
              <a:t>The Lion King</a:t>
            </a: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9EA097-493E-F680-9582-C87910608665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1BD740-7F87-B1D3-2158-AC74A0A76485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1026" name="Picture 2" descr="Elton John / 'I thought he loved me': Elton John's ex-fiancee Linda ...">
            <a:extLst>
              <a:ext uri="{FF2B5EF4-FFF2-40B4-BE49-F238E27FC236}">
                <a16:creationId xmlns:a16="http://schemas.microsoft.com/office/drawing/2014/main" id="{37CD677B-CF56-6854-4C3C-9805B3A4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28" y="2570204"/>
            <a:ext cx="2954078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6A29A4-0717-FC70-0D65-62D5730063DC}"/>
              </a:ext>
            </a:extLst>
          </p:cNvPr>
          <p:cNvSpPr txBox="1"/>
          <p:nvPr/>
        </p:nvSpPr>
        <p:spPr>
          <a:xfrm>
            <a:off x="3352799" y="2199712"/>
            <a:ext cx="80648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+mn-lt"/>
              </a:rPr>
              <a:t>Elton also sang a pop version with slightly different lyrics, scoring a hit of his own.</a:t>
            </a:r>
          </a:p>
          <a:p>
            <a:pPr algn="l"/>
            <a:endParaRPr lang="en-US" sz="3600" dirty="0">
              <a:latin typeface="+mn-lt"/>
            </a:endParaRPr>
          </a:p>
          <a:p>
            <a:pPr algn="l"/>
            <a:r>
              <a:rPr lang="en-US" sz="3600" dirty="0">
                <a:latin typeface="+mn-lt"/>
              </a:rPr>
              <a:t>What was the film?</a:t>
            </a:r>
          </a:p>
          <a:p>
            <a:endParaRPr lang="en-AU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C416D4C-9CCB-6582-DF2F-D963DA8FD680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63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7000">
        <p14:ripple/>
      </p:transition>
    </mc:Choice>
    <mc:Fallback>
      <p:transition spd="slow" advClick="0" advTm="1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6A4832-CF49-D145-F844-FC5B676BE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330083-3E20-7176-6B88-1686A8541B74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6FE0D-0B1C-CFB4-F384-5A2CBEB9C6A7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0F7703-8511-4EE2-204A-8A4E6C991A82}"/>
              </a:ext>
            </a:extLst>
          </p:cNvPr>
          <p:cNvSpPr txBox="1"/>
          <p:nvPr/>
        </p:nvSpPr>
        <p:spPr>
          <a:xfrm>
            <a:off x="313038" y="1383957"/>
            <a:ext cx="118789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is the name of this 1939 movie starring Clark Gable and Vivien Leigh, that was about 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a sheltered and manipulative Southern belle and a roguish profiteer facing off in a turbulent romance.</a:t>
            </a:r>
            <a:endParaRPr lang="en-AU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1B549A-ADCD-C958-AF20-2B789D7A4395}"/>
              </a:ext>
            </a:extLst>
          </p:cNvPr>
          <p:cNvSpPr txBox="1"/>
          <p:nvPr/>
        </p:nvSpPr>
        <p:spPr>
          <a:xfrm>
            <a:off x="2133601" y="4195200"/>
            <a:ext cx="46426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-apple-system"/>
              </a:rPr>
              <a:t>Gone With The Wind</a:t>
            </a:r>
          </a:p>
          <a:p>
            <a:endParaRPr lang="en-AU" dirty="0"/>
          </a:p>
        </p:txBody>
      </p:sp>
      <p:pic>
        <p:nvPicPr>
          <p:cNvPr id="4102" name="Picture 6" descr="Gone with the Wind Poster: Vintage Hollywood Cinema Print">
            <a:extLst>
              <a:ext uri="{FF2B5EF4-FFF2-40B4-BE49-F238E27FC236}">
                <a16:creationId xmlns:a16="http://schemas.microsoft.com/office/drawing/2014/main" id="{1DBCC040-3CD3-5827-2AE6-231567638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98" y="3206934"/>
            <a:ext cx="4768208" cy="33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36D65C5-A3B0-52EA-63F7-4291FF355D16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5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2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9D7FD5-600B-D294-616F-C42E4151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301E11-059E-DF07-381E-152F6900AF71}"/>
              </a:ext>
            </a:extLst>
          </p:cNvPr>
          <p:cNvSpPr txBox="1"/>
          <p:nvPr/>
        </p:nvSpPr>
        <p:spPr>
          <a:xfrm>
            <a:off x="922637" y="3839607"/>
            <a:ext cx="694119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One flew over</a:t>
            </a:r>
            <a:r>
              <a:rPr kumimoji="0" lang="en-US" altLang="en-US" sz="4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 the cuckoo’s nest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95E0CE-C3AA-563B-FF57-C52D49D100E7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DCAFB-DB55-3457-606E-6AAFA7318AB3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D1DE70-BE51-B19B-CB80-0AE32AC74E06}"/>
              </a:ext>
            </a:extLst>
          </p:cNvPr>
          <p:cNvSpPr txBox="1"/>
          <p:nvPr/>
        </p:nvSpPr>
        <p:spPr>
          <a:xfrm>
            <a:off x="271849" y="1052083"/>
            <a:ext cx="109480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Winning 5 Oscars, this movie set i</a:t>
            </a:r>
            <a:r>
              <a:rPr lang="en-US" sz="3600" b="0" i="0" dirty="0">
                <a:solidFill>
                  <a:srgbClr val="333333"/>
                </a:solidFill>
                <a:effectLst/>
              </a:rPr>
              <a:t>n the Autumn of 1963, a Korean War veteran and criminal pleads insanity and is admitted to a mental institution, where he rallies up the scared patients against the tyrannical nurse.</a:t>
            </a:r>
            <a:endParaRPr lang="en-AU" sz="3600" dirty="0"/>
          </a:p>
        </p:txBody>
      </p:sp>
      <p:pic>
        <p:nvPicPr>
          <p:cNvPr id="1026" name="Picture 2" descr="One Flew Over the Cuckoo's Nest">
            <a:extLst>
              <a:ext uri="{FF2B5EF4-FFF2-40B4-BE49-F238E27FC236}">
                <a16:creationId xmlns:a16="http://schemas.microsoft.com/office/drawing/2014/main" id="{B26A661F-EF02-93F0-7BB8-2A9A25AB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35" y="2937957"/>
            <a:ext cx="2438401" cy="36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1C52D37A-5401-CFC5-0042-58D119A33A4A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828897"/>
      </p:ext>
    </p:extLst>
  </p:cSld>
  <p:clrMapOvr>
    <a:masterClrMapping/>
  </p:clrMapOvr>
  <p:transition spd="slow" advClick="0" advTm="17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C6B08-AC20-A7A8-5413-17C40C7A78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23E21D-6921-85A9-4ED8-F2FFB192A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2139" y="1428617"/>
            <a:ext cx="770133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 </a:t>
            </a:r>
            <a:r>
              <a:rPr lang="en-US" sz="3600" dirty="0">
                <a:latin typeface="+mn-lt"/>
              </a:rPr>
              <a:t>Who said “</a:t>
            </a:r>
            <a:r>
              <a:rPr lang="en-US" sz="3600" i="0" u="none" strike="noStrike" dirty="0">
                <a:effectLst/>
                <a:latin typeface="+mn-lt"/>
              </a:rPr>
              <a:t>Life is like a box of chocolates” in a 1994 movie?</a:t>
            </a:r>
            <a:r>
              <a:rPr lang="en-US" sz="3600" i="0" u="sng" strike="noStrike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</a:p>
          <a:p>
            <a:pPr lvl="0"/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3A3A3A"/>
                </a:solidFill>
                <a:effectLst/>
                <a:latin typeface="+mn-lt"/>
                <a:cs typeface="Arial" panose="020B0604020202020204" pitchFamily="34" charset="0"/>
              </a:rPr>
              <a:t>    </a:t>
            </a:r>
            <a:endParaRPr kumimoji="0" lang="en-US" alt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65A07-4208-90CD-940F-200D42587572}"/>
              </a:ext>
            </a:extLst>
          </p:cNvPr>
          <p:cNvSpPr txBox="1"/>
          <p:nvPr/>
        </p:nvSpPr>
        <p:spPr>
          <a:xfrm>
            <a:off x="1573428" y="3989482"/>
            <a:ext cx="309552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000" b="1" dirty="0">
                <a:solidFill>
                  <a:srgbClr val="FF0000"/>
                </a:solidFill>
              </a:rPr>
              <a:t>Forrest Gump</a:t>
            </a:r>
            <a:endParaRPr kumimoji="0" lang="en-US" altLang="en-US" sz="4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endParaRPr lang="en-A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D7AFE9-ABC9-10D9-E7AE-CD1A8AB4CCDA}"/>
              </a:ext>
            </a:extLst>
          </p:cNvPr>
          <p:cNvSpPr txBox="1"/>
          <p:nvPr/>
        </p:nvSpPr>
        <p:spPr>
          <a:xfrm>
            <a:off x="225028" y="202915"/>
            <a:ext cx="2298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oadway" panose="04040905080B02020502" pitchFamily="82" charset="0"/>
              </a:rPr>
              <a:t>Movie Quiz</a:t>
            </a:r>
            <a:endParaRPr lang="en-AU" sz="2800" dirty="0">
              <a:latin typeface="Broadway" panose="04040905080B020205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9D73B8-CD0F-9AFA-EDF4-54E3A7C25960}"/>
              </a:ext>
            </a:extLst>
          </p:cNvPr>
          <p:cNvSpPr txBox="1"/>
          <p:nvPr/>
        </p:nvSpPr>
        <p:spPr>
          <a:xfrm>
            <a:off x="11219936" y="279859"/>
            <a:ext cx="611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Blackadder ITC" panose="04020505051007020D02" pitchFamily="82" charset="0"/>
              </a:rPr>
              <a:t>A N</a:t>
            </a:r>
            <a:endParaRPr lang="en-AU" dirty="0">
              <a:latin typeface="Blackadder ITC" panose="04020505051007020D02" pitchFamily="82" charset="0"/>
            </a:endParaRPr>
          </a:p>
        </p:txBody>
      </p:sp>
      <p:pic>
        <p:nvPicPr>
          <p:cNvPr id="2052" name="Picture 4" descr="Quotes about Box of chocolates (51 quotes)">
            <a:extLst>
              <a:ext uri="{FF2B5EF4-FFF2-40B4-BE49-F238E27FC236}">
                <a16:creationId xmlns:a16="http://schemas.microsoft.com/office/drawing/2014/main" id="{D93270C2-0BA8-CA5E-3E5A-B2A6DE7F6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424" y="2791236"/>
            <a:ext cx="4737014" cy="35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030E390-D415-439B-A39E-08FF9D4B6754}"/>
              </a:ext>
            </a:extLst>
          </p:cNvPr>
          <p:cNvCxnSpPr/>
          <p:nvPr/>
        </p:nvCxnSpPr>
        <p:spPr>
          <a:xfrm>
            <a:off x="65903" y="6763265"/>
            <a:ext cx="12002529" cy="0"/>
          </a:xfrm>
          <a:prstGeom prst="straightConnector1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4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000"/>
    </mc:Choice>
    <mc:Fallback xmlns="">
      <p:transition spd="slow" advClick="0" advTm="1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75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75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1298</Words>
  <Application>Microsoft Office PowerPoint</Application>
  <PresentationFormat>Widescreen</PresentationFormat>
  <Paragraphs>160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-apple-system</vt:lpstr>
      <vt:lpstr>Arial</vt:lpstr>
      <vt:lpstr>Blackadder ITC</vt:lpstr>
      <vt:lpstr>Broadway</vt:lpstr>
      <vt:lpstr>Calibri</vt:lpstr>
      <vt:lpstr>Calibri Light</vt:lpstr>
      <vt:lpstr>DDG_ProximaNova</vt:lpstr>
      <vt:lpstr>Freestyle Script</vt:lpstr>
      <vt:lpstr>proxima-nova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Nathan</dc:creator>
  <cp:lastModifiedBy>Alan Nathan</cp:lastModifiedBy>
  <cp:revision>68</cp:revision>
  <dcterms:created xsi:type="dcterms:W3CDTF">2024-02-11T06:21:28Z</dcterms:created>
  <dcterms:modified xsi:type="dcterms:W3CDTF">2024-03-26T04:20:19Z</dcterms:modified>
</cp:coreProperties>
</file>