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7" r:id="rId6"/>
    <p:sldId id="299" r:id="rId7"/>
    <p:sldId id="259" r:id="rId8"/>
    <p:sldId id="261" r:id="rId9"/>
    <p:sldId id="295" r:id="rId10"/>
    <p:sldId id="294" r:id="rId11"/>
    <p:sldId id="304" r:id="rId12"/>
    <p:sldId id="308" r:id="rId13"/>
    <p:sldId id="262" r:id="rId14"/>
    <p:sldId id="263" r:id="rId15"/>
    <p:sldId id="285" r:id="rId16"/>
    <p:sldId id="301" r:id="rId17"/>
    <p:sldId id="264" r:id="rId18"/>
    <p:sldId id="275" r:id="rId19"/>
    <p:sldId id="265" r:id="rId20"/>
    <p:sldId id="298" r:id="rId21"/>
    <p:sldId id="279" r:id="rId22"/>
    <p:sldId id="273" r:id="rId23"/>
    <p:sldId id="266" r:id="rId24"/>
    <p:sldId id="280" r:id="rId25"/>
    <p:sldId id="307" r:id="rId26"/>
    <p:sldId id="300" r:id="rId27"/>
    <p:sldId id="272" r:id="rId28"/>
    <p:sldId id="267" r:id="rId29"/>
    <p:sldId id="268" r:id="rId30"/>
    <p:sldId id="296" r:id="rId31"/>
    <p:sldId id="288" r:id="rId32"/>
    <p:sldId id="297" r:id="rId33"/>
    <p:sldId id="271" r:id="rId34"/>
    <p:sldId id="269" r:id="rId35"/>
    <p:sldId id="282" r:id="rId36"/>
    <p:sldId id="305" r:id="rId37"/>
    <p:sldId id="302" r:id="rId38"/>
    <p:sldId id="292" r:id="rId39"/>
    <p:sldId id="286" r:id="rId40"/>
    <p:sldId id="293" r:id="rId41"/>
    <p:sldId id="270" r:id="rId42"/>
    <p:sldId id="274" r:id="rId43"/>
    <p:sldId id="276" r:id="rId44"/>
    <p:sldId id="291" r:id="rId45"/>
    <p:sldId id="289" r:id="rId46"/>
    <p:sldId id="309" r:id="rId47"/>
    <p:sldId id="303" r:id="rId48"/>
    <p:sldId id="306" r:id="rId49"/>
    <p:sldId id="290" r:id="rId50"/>
    <p:sldId id="277" r:id="rId51"/>
    <p:sldId id="283" r:id="rId52"/>
    <p:sldId id="311" r:id="rId53"/>
    <p:sldId id="281" r:id="rId54"/>
    <p:sldId id="28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D630F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CF8-D11D-5CD3-0136-2204E2E7D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A56FE-0F22-180B-9ABE-7068B646F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25F4B-0DDE-3E8D-5D07-9F15736D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0259-6CB3-2D0B-08BA-F0C72B5C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7D18-2A00-5023-8D8B-163D6FE5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46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6E64-CAC1-862C-D030-25CE8EA4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CFFF2-B4F1-64C1-3DEA-062379EC7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99FE-C879-D821-F754-91850F4E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881D5-83D0-22B6-E858-96C548DD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69D7-D4B4-5EE1-2FA0-2D76EA5B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30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C22AB-C7A3-E8EB-AD9D-65AD9A9E4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B2B88-4B1D-E932-3D10-060DAAF3B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30E5-ACAE-DF23-11E8-A96EE910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C91B-D47A-4FE5-6242-1DB049C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722E5-0E59-136E-8AEC-14EA4C1E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00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FAC3-546A-9212-C2D2-090DF57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DBDC-7961-A19D-3E69-54EB5B26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34A3-0B14-F6AF-B47E-CF9F016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7519-BCCF-B56C-BCFB-5CCA4730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7147-ADCD-D678-B693-9C20623D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AAE1-B506-79F5-330B-AC53CA2C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5D38-8026-C0DF-8773-2E373A6E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7CA1-C3A1-65A0-1907-D7E6B93D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8CFF-914A-DFD2-7764-8521B26E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9504-C047-CA9F-4D04-74210865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20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FFD5-0AC4-5397-7D1F-F3C17BE6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5A07-CCC9-C5E0-7D3B-95D038ECF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414AE-80ED-CFE8-3E91-DAA915938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6D9CE-6984-E331-2336-0AFBB240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79B99-328B-7128-10A1-CEB57AF7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6357-4D52-B2E6-4873-4CC1233F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10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D141-6191-6D1B-47CD-7D3AEB6B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1E67-B480-135D-7DB4-E14B7B78E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B8B0B-4AF5-4B1F-29D3-C4008F6A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CB509-C980-66BA-37BB-12E0D9685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D75C4-214B-C309-EBFC-C6D4CCC33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CAE46-00D1-EEF2-1BC5-9553AAFB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2DA03-C28B-EC58-FAFA-54074992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5C940-8601-4147-7F77-CB7A984E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47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5043-EDE8-1F0A-5E32-7E2C6B8A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D8AD7-66C2-A5FB-6CD4-78B018A4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8817-E2CA-1A03-885F-58D3C7D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7DC87-8D00-3BB6-5919-2A47A4E7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07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CFA9D-90B7-1960-B902-D989AF4F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21C3E-8107-7D33-82AD-C42C1EB6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7059C-0B6A-22D7-F2B5-1FF8C47B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09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2E39-712B-0838-8F92-92A4F484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7383-D923-1E0C-2696-297E93F5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8B49B-3101-FB63-9C67-594EB4EA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DC04-5CC1-1F1E-1768-1463B93F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EA8CD-D637-73E3-5885-CC495282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B4AB2-323E-9C70-17D6-3E783D42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27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1D52-6AD0-F0BD-C503-72F67821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D00EF-889F-BE9F-1CD5-68E0BB199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748D4-4671-A15C-6C69-9E4D07CC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6D366-7932-B1CD-9DAE-286FBD4B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18A9A-2520-8348-B923-0CEBDEE4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92F6-6899-93DA-ADCB-6398145A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591A9-5ED5-828A-8AC7-C6AC739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D2B23-4A1E-BA63-CFDE-F3D335399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39455-0A0B-3542-D47D-CB683BCBF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3BA9E-5BAB-4EE9-ADE0-71E0355E1348}" type="datetimeFigureOut">
              <a:rPr lang="en-AU" smtClean="0"/>
              <a:t>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AB88-7606-5450-C6C7-88446BE0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F609-D831-D56D-BE72-BE56C3DF4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2D950-9E5D-4458-A1F8-91F930098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9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ral Border Images - Free Download on Freepik">
            <a:extLst>
              <a:ext uri="{FF2B5EF4-FFF2-40B4-BE49-F238E27FC236}">
                <a16:creationId xmlns:a16="http://schemas.microsoft.com/office/drawing/2014/main" id="{AE03D207-7A3B-75F3-BAD6-1618EE3B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8630" y="-2575375"/>
            <a:ext cx="6773067" cy="120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imated Flower GIFs | Tenor">
            <a:extLst>
              <a:ext uri="{FF2B5EF4-FFF2-40B4-BE49-F238E27FC236}">
                <a16:creationId xmlns:a16="http://schemas.microsoft.com/office/drawing/2014/main" id="{D52677AA-AB45-204C-3B81-B8EE136D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3" y="2144168"/>
            <a:ext cx="2653323" cy="29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D174B-9BF5-BC3E-483E-502284E81B1D}"/>
              </a:ext>
            </a:extLst>
          </p:cNvPr>
          <p:cNvSpPr txBox="1"/>
          <p:nvPr/>
        </p:nvSpPr>
        <p:spPr>
          <a:xfrm>
            <a:off x="3134194" y="1501046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urlz MT" panose="04040404050702020202" pitchFamily="82" charset="0"/>
              </a:rPr>
              <a:t>Quiz about all things floral</a:t>
            </a:r>
            <a:endParaRPr lang="en-AU" sz="4000" b="1" dirty="0">
              <a:latin typeface="Curlz MT" panose="040404040507020202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6809C-9175-79A7-C96D-4EECE8615458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702119" y="2114404"/>
            <a:ext cx="4006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This country’s national flag features a tree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79B2C-6696-341A-E8D4-A6B2222FC85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What Do The Colors And Symbols Of The Flag Of Lebanon Mean? - WorldAtlas">
            <a:extLst>
              <a:ext uri="{FF2B5EF4-FFF2-40B4-BE49-F238E27FC236}">
                <a16:creationId xmlns:a16="http://schemas.microsoft.com/office/drawing/2014/main" id="{0B8473A1-994F-DE6A-AD36-63E3ABE8B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15817"/>
          <a:stretch/>
        </p:blipFill>
        <p:spPr bwMode="auto">
          <a:xfrm>
            <a:off x="5499365" y="1122361"/>
            <a:ext cx="5305039" cy="45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7220E-F4A2-A9F2-73E3-0E568275D0AE}"/>
              </a:ext>
            </a:extLst>
          </p:cNvPr>
          <p:cNvSpPr txBox="1"/>
          <p:nvPr/>
        </p:nvSpPr>
        <p:spPr>
          <a:xfrm>
            <a:off x="2492397" y="4484982"/>
            <a:ext cx="203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ptos ExtraBold" panose="020F0502020204030204" pitchFamily="34" charset="0"/>
              </a:rPr>
              <a:t>Lebanon</a:t>
            </a:r>
            <a:endParaRPr lang="en-AU" sz="3600" dirty="0">
              <a:solidFill>
                <a:srgbClr val="FF0000"/>
              </a:solidFill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334529" y="1161057"/>
            <a:ext cx="5436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Apples, pears, plums, apricots, and peaches are members of what family of flowering plants?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79B2C-6696-341A-E8D4-A6B2222FC85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7220E-F4A2-A9F2-73E3-0E568275D0AE}"/>
              </a:ext>
            </a:extLst>
          </p:cNvPr>
          <p:cNvSpPr txBox="1"/>
          <p:nvPr/>
        </p:nvSpPr>
        <p:spPr>
          <a:xfrm>
            <a:off x="2492397" y="4484982"/>
            <a:ext cx="407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AU" sz="3600" b="1" dirty="0">
                <a:solidFill>
                  <a:srgbClr val="FF0000"/>
                </a:solidFill>
              </a:rPr>
              <a:t>Rose (or </a:t>
            </a:r>
            <a:r>
              <a:rPr lang="en-AU" sz="3600" b="1" dirty="0" err="1">
                <a:solidFill>
                  <a:srgbClr val="FF0000"/>
                </a:solidFill>
              </a:rPr>
              <a:t>rosaceae</a:t>
            </a:r>
            <a:r>
              <a:rPr lang="en-AU" sz="3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2" descr="These Are The Best Apples For Cooking - Jessica Gavin">
            <a:extLst>
              <a:ext uri="{FF2B5EF4-FFF2-40B4-BE49-F238E27FC236}">
                <a16:creationId xmlns:a16="http://schemas.microsoft.com/office/drawing/2014/main" id="{94F5DF45-1E06-73E9-A11B-E799F15F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5" y="911397"/>
            <a:ext cx="4831562" cy="48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6821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1902A-9BE5-CE56-EBB8-5523C293EDD4}"/>
              </a:ext>
            </a:extLst>
          </p:cNvPr>
          <p:cNvSpPr txBox="1"/>
          <p:nvPr/>
        </p:nvSpPr>
        <p:spPr>
          <a:xfrm>
            <a:off x="1524000" y="1475956"/>
            <a:ext cx="55945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What did the flowers do when the bride walked down the aisle?</a:t>
            </a:r>
          </a:p>
          <a:p>
            <a:pPr algn="l"/>
            <a:endParaRPr lang="en-US" sz="4000" b="1" i="0" dirty="0">
              <a:solidFill>
                <a:srgbClr val="000000"/>
              </a:solidFill>
              <a:effectLst/>
              <a:latin typeface="Bookmania"/>
            </a:endParaRPr>
          </a:p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They rose.</a:t>
            </a:r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 descr="Long Stem Roses Pictures - ClipArt Best">
            <a:extLst>
              <a:ext uri="{FF2B5EF4-FFF2-40B4-BE49-F238E27FC236}">
                <a16:creationId xmlns:a16="http://schemas.microsoft.com/office/drawing/2014/main" id="{80EDE72A-B584-C959-5094-5CC301E2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5" y="1370923"/>
            <a:ext cx="3112840" cy="41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351643" y="5058878"/>
            <a:ext cx="548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  budding  comedian</a:t>
            </a:r>
            <a:endParaRPr lang="en-AU" sz="3600" b="1" dirty="0">
              <a:solidFill>
                <a:srgbClr val="FF00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583264" y="3513298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Hydrangea</a:t>
            </a:r>
            <a:endParaRPr lang="en-A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81665" y="1313378"/>
            <a:ext cx="870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flower’s name comes from the Ancient Greek for ‘water jar’? </a:t>
            </a:r>
          </a:p>
        </p:txBody>
      </p:sp>
      <p:pic>
        <p:nvPicPr>
          <p:cNvPr id="3074" name="Picture 2" descr="Hydrangea macrophylla 'Endless Summer ® Bloomstruck®' - Blue Sky Nursery">
            <a:extLst>
              <a:ext uri="{FF2B5EF4-FFF2-40B4-BE49-F238E27FC236}">
                <a16:creationId xmlns:a16="http://schemas.microsoft.com/office/drawing/2014/main" id="{33A037EF-69CB-7819-2147-0F8620FD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31" y="2574968"/>
            <a:ext cx="3610098" cy="33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255AF-2CE9-3E2F-A442-D169FF7078A4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583264" y="3513298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Narcissus</a:t>
            </a:r>
            <a:endParaRPr lang="en-A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425145" y="1009484"/>
            <a:ext cx="9555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character from Greek mythology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stared at his reflection in a pool for so 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long that he turned into a flower?  </a:t>
            </a:r>
          </a:p>
        </p:txBody>
      </p:sp>
      <p:pic>
        <p:nvPicPr>
          <p:cNvPr id="4098" name="Picture 2" descr="10Pcs Narcissus Flower Seeds - Passion For Plantation">
            <a:extLst>
              <a:ext uri="{FF2B5EF4-FFF2-40B4-BE49-F238E27FC236}">
                <a16:creationId xmlns:a16="http://schemas.microsoft.com/office/drawing/2014/main" id="{3052CF68-99C9-8E30-29C1-F1EE8054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29" y="2741781"/>
            <a:ext cx="3106735" cy="31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0B51F-1169-EE15-F586-69A1531376B9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583264" y="3513298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Tulips</a:t>
            </a:r>
            <a:endParaRPr lang="en-AU" sz="4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425145" y="1009484"/>
            <a:ext cx="9555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Franklin Gothic Book" panose="020B0503020102020204" pitchFamily="34" charset="0"/>
              </a:rPr>
              <a:t>Which flower was once more costly than gold and has bulbs which can replace onions in some recipes?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hat is Fool's Gold? (with picture)">
            <a:extLst>
              <a:ext uri="{FF2B5EF4-FFF2-40B4-BE49-F238E27FC236}">
                <a16:creationId xmlns:a16="http://schemas.microsoft.com/office/drawing/2014/main" id="{5F1DBECC-1296-C07C-A3ED-4F416072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9" y="3114182"/>
            <a:ext cx="3395450" cy="2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B0DB5-EB98-AFE7-F048-F202DBE12669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1182853" y="1445710"/>
            <a:ext cx="5404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rgbClr val="FF0000"/>
                </a:solidFill>
                <a:effectLst/>
                <a:latin typeface="Noticia Text"/>
              </a:rPr>
              <a:t>Did you know?</a:t>
            </a:r>
          </a:p>
          <a:p>
            <a:pPr algn="l" fontAlgn="base"/>
            <a:endParaRPr lang="en-US" sz="3600" b="1" dirty="0">
              <a:solidFill>
                <a:srgbClr val="1A1A1A"/>
              </a:solidFill>
              <a:latin typeface="Noticia Text"/>
            </a:endParaRPr>
          </a:p>
          <a:p>
            <a:pPr algn="l" fontAlgn="base"/>
            <a:r>
              <a:rPr lang="en-US" sz="3600" b="1" i="0" dirty="0">
                <a:solidFill>
                  <a:srgbClr val="1A1A1A"/>
                </a:solidFill>
                <a:effectLst/>
                <a:latin typeface="Noticia Text"/>
              </a:rPr>
              <a:t>The first wine grapes were cultivated some 8,000 years ago in Mesopotamia.</a:t>
            </a:r>
          </a:p>
          <a:p>
            <a:br>
              <a:rPr lang="en-US" sz="3600" b="1" dirty="0"/>
            </a:br>
            <a:endParaRPr lang="en-US" sz="3600" b="1" i="0" dirty="0">
              <a:solidFill>
                <a:srgbClr val="1A1A1A"/>
              </a:solidFill>
              <a:effectLst/>
              <a:latin typeface="Noticia 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2050" name="Picture 2" descr="Wine Pouring Wine Sticker - Wine Pouring Wine Wine Day Stickers">
            <a:extLst>
              <a:ext uri="{FF2B5EF4-FFF2-40B4-BE49-F238E27FC236}">
                <a16:creationId xmlns:a16="http://schemas.microsoft.com/office/drawing/2014/main" id="{49CB3E6A-7BF1-AE9F-D862-174185E4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87" y="1681290"/>
            <a:ext cx="2923918" cy="27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384992" y="5029409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Daffodil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3630424" y="4302372"/>
            <a:ext cx="400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Name This Plant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eadow Muffin Gardens: What do Daffodils have to do with Narcissism">
            <a:extLst>
              <a:ext uri="{FF2B5EF4-FFF2-40B4-BE49-F238E27FC236}">
                <a16:creationId xmlns:a16="http://schemas.microsoft.com/office/drawing/2014/main" id="{44F5D75F-B7E3-744C-0862-9B071684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8" y="-28520"/>
            <a:ext cx="5674896" cy="42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80C12-692E-B2D0-D093-7D25A19F09C1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280706" y="4369097"/>
            <a:ext cx="19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Corn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948630" y="952776"/>
            <a:ext cx="7290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the most produced grain plant in the world?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A. Rice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B. Corn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Wheat</a:t>
            </a:r>
          </a:p>
          <a:p>
            <a:pPr algn="l" fontAlgn="base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Storing Grains: Food Grain Storage methods in India">
            <a:extLst>
              <a:ext uri="{FF2B5EF4-FFF2-40B4-BE49-F238E27FC236}">
                <a16:creationId xmlns:a16="http://schemas.microsoft.com/office/drawing/2014/main" id="{3F500974-B0F7-6D90-74C8-CA1B3F20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9" y="2279206"/>
            <a:ext cx="5580891" cy="41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67126-83A7-3420-1359-4EFD155E2FED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235478" y="5169397"/>
            <a:ext cx="339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  <a:t>Bird-of-paradise</a:t>
            </a:r>
            <a:endParaRPr lang="en-AU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2183027" y="3503474"/>
            <a:ext cx="6991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tropical flower is also called the crane flower. What's the more common name for it?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rd of paradise">
            <a:extLst>
              <a:ext uri="{FF2B5EF4-FFF2-40B4-BE49-F238E27FC236}">
                <a16:creationId xmlns:a16="http://schemas.microsoft.com/office/drawing/2014/main" id="{C74529A8-F0FE-2CDD-F666-BFC8EC3C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39" y="-94737"/>
            <a:ext cx="6568515" cy="36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5D4CB-003A-8CD2-E2AD-020D0E8C79E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0" y="-94735"/>
            <a:ext cx="12300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2298355" y="1372622"/>
            <a:ext cx="790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name of the central European flower can be directly translated as ‘noble white’ in English? </a:t>
            </a:r>
            <a:endParaRPr lang="en-A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7026875" y="3304301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Edelweiss</a:t>
            </a:r>
            <a:endParaRPr lang="en-AU" sz="4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Edelweiss : plantation, floraison et entretien de l'étoile d'argent">
            <a:extLst>
              <a:ext uri="{FF2B5EF4-FFF2-40B4-BE49-F238E27FC236}">
                <a16:creationId xmlns:a16="http://schemas.microsoft.com/office/drawing/2014/main" id="{1897250E-2AB0-79A1-BE83-58EE2620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77" y="3150640"/>
            <a:ext cx="3970895" cy="27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4649B-ACB4-4622-8D49-655F48A9D5A1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8719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911227" y="4137531"/>
            <a:ext cx="339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err="1">
                <a:solidFill>
                  <a:schemeClr val="accent2">
                    <a:lumMod val="75000"/>
                  </a:schemeClr>
                </a:solidFill>
                <a:latin typeface="Aptos Black" panose="020F0502020204030204" pitchFamily="34" charset="0"/>
              </a:rPr>
              <a:t>Oshibana</a:t>
            </a:r>
            <a:endParaRPr lang="en-AU" sz="3600" dirty="0">
              <a:solidFill>
                <a:schemeClr val="accent2">
                  <a:lumMod val="75000"/>
                </a:schemeClr>
              </a:solidFill>
              <a:latin typeface="Aptos Black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883582" y="1600200"/>
            <a:ext cx="4047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040C28"/>
                </a:solidFill>
                <a:effectLst/>
                <a:latin typeface="Google Sans"/>
              </a:rPr>
              <a:t>What is the name or the art of drying and pressing plants</a:t>
            </a:r>
            <a:r>
              <a:rPr lang="en-US" sz="3600" b="1" i="0" dirty="0">
                <a:solidFill>
                  <a:srgbClr val="474747"/>
                </a:solidFill>
                <a:effectLst/>
                <a:latin typeface="Google Sans"/>
              </a:rPr>
              <a:t>. 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D4CB-003A-8CD2-E2AD-020D0E8C79E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3074" name="Picture 2" descr="Pressed flowers artwork Dried flower art Flower wall art decor floral collage Herbarium artwork Plants picture image 1">
            <a:extLst>
              <a:ext uri="{FF2B5EF4-FFF2-40B4-BE49-F238E27FC236}">
                <a16:creationId xmlns:a16="http://schemas.microsoft.com/office/drawing/2014/main" id="{9AD82538-1C03-B00D-CE9C-33798E275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8834" r="21571" b="9447"/>
          <a:stretch/>
        </p:blipFill>
        <p:spPr bwMode="auto">
          <a:xfrm>
            <a:off x="6674267" y="76200"/>
            <a:ext cx="5451830" cy="65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1891989" y="4727061"/>
            <a:ext cx="396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South Africa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2138102" y="1400374"/>
            <a:ext cx="3945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King Protea is native to what country?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It 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also their national flower</a:t>
            </a:r>
          </a:p>
        </p:txBody>
      </p:sp>
      <p:pic>
        <p:nvPicPr>
          <p:cNvPr id="1026" name="Picture 2" descr="Protea cynaroides (King Protea) - World of Flowering Plants">
            <a:extLst>
              <a:ext uri="{FF2B5EF4-FFF2-40B4-BE49-F238E27FC236}">
                <a16:creationId xmlns:a16="http://schemas.microsoft.com/office/drawing/2014/main" id="{37498FE4-0C14-378C-A80C-4EA03DBD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52" y="938470"/>
            <a:ext cx="5767218" cy="43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98CCA-6C86-306A-E3AE-6E9C6D65E14E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7059987" y="3919528"/>
            <a:ext cx="19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Stamen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6499912" y="1735635"/>
            <a:ext cx="4168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0" i="0" dirty="0">
                <a:solidFill>
                  <a:srgbClr val="252525"/>
                </a:solidFill>
                <a:effectLst/>
                <a:latin typeface="fredoka one" panose="020F0502020204030204" pitchFamily="2" charset="0"/>
              </a:rPr>
              <a:t>What is the name of the male part of a flower?</a:t>
            </a:r>
          </a:p>
        </p:txBody>
      </p:sp>
      <p:pic>
        <p:nvPicPr>
          <p:cNvPr id="3074" name="Picture 2" descr="Stamen - basic structures">
            <a:extLst>
              <a:ext uri="{FF2B5EF4-FFF2-40B4-BE49-F238E27FC236}">
                <a16:creationId xmlns:a16="http://schemas.microsoft.com/office/drawing/2014/main" id="{007FEC25-8380-E283-F935-D55C4276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7" y="1142413"/>
            <a:ext cx="5148894" cy="45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797CA-3FD0-0A9E-ACF0-71D6E9658B7F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457901" y="5057487"/>
            <a:ext cx="223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</a:rPr>
              <a:t>Dahlia</a:t>
            </a:r>
            <a:endParaRPr lang="en-AU" sz="3200" dirty="0">
              <a:solidFill>
                <a:schemeClr val="accent5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2199503" y="3617204"/>
            <a:ext cx="6991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What's the name of this flower, a member of the aster family?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ahlia">
            <a:extLst>
              <a:ext uri="{FF2B5EF4-FFF2-40B4-BE49-F238E27FC236}">
                <a16:creationId xmlns:a16="http://schemas.microsoft.com/office/drawing/2014/main" id="{D09A16DF-09A7-E344-02DA-89A677180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9791"/>
          <a:stretch/>
        </p:blipFill>
        <p:spPr bwMode="auto">
          <a:xfrm>
            <a:off x="3017755" y="0"/>
            <a:ext cx="4824668" cy="35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EA805-092B-401B-2645-FDDD5FEF2214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296348" y="4455917"/>
            <a:ext cx="7045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0"/>
              </a:rPr>
              <a:t>Plants capable of producing either male or female flowers.</a:t>
            </a:r>
            <a:endParaRPr lang="en-AU" sz="3600" b="1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666866" y="1970783"/>
            <a:ext cx="3282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What does it mean if a plant is Dioecious</a:t>
            </a:r>
            <a:endParaRPr lang="en-US" sz="36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026" name="Picture 2" descr="Difference Between Dioecious and Monoecious Plants">
            <a:extLst>
              <a:ext uri="{FF2B5EF4-FFF2-40B4-BE49-F238E27FC236}">
                <a16:creationId xmlns:a16="http://schemas.microsoft.com/office/drawing/2014/main" id="{6A24A87F-1930-E9B4-EFBD-A4B191F8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64" y="456433"/>
            <a:ext cx="5861114" cy="39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59CFD-84D4-51A3-A443-BB75FE56539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6821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 rot="19795732">
            <a:off x="3770766" y="4838745"/>
            <a:ext cx="2553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Corny</a:t>
            </a:r>
            <a:endParaRPr lang="en-AU" sz="4400" b="1" dirty="0">
              <a:solidFill>
                <a:srgbClr val="FF00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1902A-9BE5-CE56-EBB8-5523C293EDD4}"/>
              </a:ext>
            </a:extLst>
          </p:cNvPr>
          <p:cNvSpPr txBox="1"/>
          <p:nvPr/>
        </p:nvSpPr>
        <p:spPr>
          <a:xfrm>
            <a:off x="1524000" y="1475956"/>
            <a:ext cx="55945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What does a flower therapist ask her patients?</a:t>
            </a:r>
          </a:p>
          <a:p>
            <a:pPr algn="l"/>
            <a:endParaRPr lang="en-US" sz="4000" b="1" i="0" dirty="0">
              <a:solidFill>
                <a:srgbClr val="000000"/>
              </a:solidFill>
              <a:effectLst/>
              <a:latin typeface="Bookmania"/>
            </a:endParaRPr>
          </a:p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“Are you feeling bouquet?”</a:t>
            </a:r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Enhances farmer income through maize cultivation in Kashmir">
            <a:extLst>
              <a:ext uri="{FF2B5EF4-FFF2-40B4-BE49-F238E27FC236}">
                <a16:creationId xmlns:a16="http://schemas.microsoft.com/office/drawing/2014/main" id="{B4D30D63-F498-C595-E9DD-BF16CBE9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8365"/>
            <a:ext cx="6100254" cy="40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1182853" y="1445710"/>
            <a:ext cx="5404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4800" b="1" i="0" dirty="0">
                <a:solidFill>
                  <a:srgbClr val="FF0000"/>
                </a:solidFill>
                <a:effectLst/>
                <a:latin typeface="Noticia Text"/>
              </a:rPr>
              <a:t>Did you know?</a:t>
            </a:r>
          </a:p>
          <a:p>
            <a:pPr algn="l" fontAlgn="base"/>
            <a:endParaRPr lang="en-US" sz="4000" b="1" dirty="0">
              <a:solidFill>
                <a:srgbClr val="1A1A1A"/>
              </a:solidFill>
              <a:latin typeface="Noticia Text"/>
            </a:endParaRPr>
          </a:p>
          <a:p>
            <a:pPr algn="l" fontAlgn="base"/>
            <a:r>
              <a:rPr lang="en-US" sz="4400" b="1" i="0" dirty="0">
                <a:solidFill>
                  <a:srgbClr val="1A1A1A"/>
                </a:solidFill>
                <a:effectLst/>
                <a:latin typeface="Noticia Text"/>
              </a:rPr>
              <a:t>Oak trees are struck by lightning more than any other tree.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1028" name="Picture 4" descr="oak - Kids | Britannica Kids | Homework Help">
            <a:extLst>
              <a:ext uri="{FF2B5EF4-FFF2-40B4-BE49-F238E27FC236}">
                <a16:creationId xmlns:a16="http://schemas.microsoft.com/office/drawing/2014/main" id="{05DA78BA-ABE6-6306-BC27-F7F1821F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44" y="1963599"/>
            <a:ext cx="4819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13278E-9F96-AA6F-F3AA-A4C2F1B7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69" y="1204057"/>
            <a:ext cx="1620575" cy="1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952736" y="4260319"/>
            <a:ext cx="2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002060"/>
                </a:solidFill>
              </a:rPr>
              <a:t>Epiphyte</a:t>
            </a:r>
            <a:endParaRPr lang="en-AU" sz="3600" b="1" dirty="0">
              <a:solidFill>
                <a:srgbClr val="00206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6182877" y="1383929"/>
            <a:ext cx="397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444444"/>
                </a:solidFill>
                <a:effectLst/>
                <a:latin typeface="DDG_ProximaNova"/>
              </a:rPr>
              <a:t>A plant that grows on the surface of another plant is called what.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What Is An Epiphyte? - WorldAtlas.com">
            <a:extLst>
              <a:ext uri="{FF2B5EF4-FFF2-40B4-BE49-F238E27FC236}">
                <a16:creationId xmlns:a16="http://schemas.microsoft.com/office/drawing/2014/main" id="{00E3B139-6748-35CD-55D8-2592B4D73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-801" r="19798" b="801"/>
          <a:stretch/>
        </p:blipFill>
        <p:spPr bwMode="auto">
          <a:xfrm>
            <a:off x="11977" y="1383929"/>
            <a:ext cx="5735816" cy="52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BD7B0-4D01-F448-5895-374A8445DD9A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840062" y="5236314"/>
            <a:ext cx="347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accent6">
                    <a:lumMod val="50000"/>
                  </a:schemeClr>
                </a:solidFill>
              </a:rPr>
              <a:t>Baby's breath</a:t>
            </a:r>
            <a:endParaRPr lang="en-AU" sz="3600" b="1" dirty="0">
              <a:solidFill>
                <a:schemeClr val="accent6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169773" y="3429000"/>
            <a:ext cx="9498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this flower, which is used as an ornamental flower in bouquets and named after the gulps of an infant, called?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aby's breath">
            <a:extLst>
              <a:ext uri="{FF2B5EF4-FFF2-40B4-BE49-F238E27FC236}">
                <a16:creationId xmlns:a16="http://schemas.microsoft.com/office/drawing/2014/main" id="{929693B2-CFA7-C5F0-9719-2E5AF0A7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77" y="-94735"/>
            <a:ext cx="6266020" cy="35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F831D-28E7-6553-DC7A-C7AE8ECE625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861327" y="4813449"/>
            <a:ext cx="347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Kangaroo paw</a:t>
            </a:r>
            <a:endParaRPr lang="en-AU" sz="3600" b="1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169773" y="3989257"/>
            <a:ext cx="949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name of this Aussie plant.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Kangaroo paw">
            <a:extLst>
              <a:ext uri="{FF2B5EF4-FFF2-40B4-BE49-F238E27FC236}">
                <a16:creationId xmlns:a16="http://schemas.microsoft.com/office/drawing/2014/main" id="{C2E02A49-2CD8-C4E6-38A8-DD2D00E0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78" y="-63152"/>
            <a:ext cx="7011060" cy="39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03A8E-2DEE-94AA-38E6-7F72F8016F1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2251221" y="1182508"/>
            <a:ext cx="790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 oil of which flower is often used in aromatherapy to improve sleep quality?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7026875" y="3304301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Lavender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avandula angustifolia (English Lavender) - World of Flowering Plants">
            <a:extLst>
              <a:ext uri="{FF2B5EF4-FFF2-40B4-BE49-F238E27FC236}">
                <a16:creationId xmlns:a16="http://schemas.microsoft.com/office/drawing/2014/main" id="{0E155956-F512-EE0A-8AE8-1C9B5F05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13" y="2936834"/>
            <a:ext cx="3887579" cy="29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BB088-37B3-68C3-4D08-01CCDA257EC2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5196966" y="4869159"/>
            <a:ext cx="18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Poland</a:t>
            </a:r>
            <a:endParaRPr lang="en-AU" sz="4000" b="1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5105590" y="1620690"/>
            <a:ext cx="5226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red poppy is the national flower of which European country?</a:t>
            </a:r>
          </a:p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Belgium)</a:t>
            </a:r>
            <a:endParaRPr lang="en-AU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03A8E-2DEE-94AA-38E6-7F72F8016F1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11F43C-A312-90D1-C9A3-F0827D92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2" y="94734"/>
            <a:ext cx="4815746" cy="65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1587684" y="4177814"/>
            <a:ext cx="417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Basil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Fawlty - of Fawlty Towers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709540" y="1025941"/>
            <a:ext cx="8624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herb was a snobby hotel owner in an 1970’s British sitcom, played by John Cleese.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John Cleese">
            <a:extLst>
              <a:ext uri="{FF2B5EF4-FFF2-40B4-BE49-F238E27FC236}">
                <a16:creationId xmlns:a16="http://schemas.microsoft.com/office/drawing/2014/main" id="{D4B58707-1347-FF8B-D343-83EC4FA3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73" y="2338647"/>
            <a:ext cx="4507660" cy="31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0A722-8272-198A-E1AF-437AFBBB502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117125" y="5196335"/>
            <a:ext cx="70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Afghanistan</a:t>
            </a:r>
            <a:r>
              <a:rPr lang="en-AU" sz="3600" b="1" dirty="0"/>
              <a:t>;  </a:t>
            </a: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en-AU" sz="3600" b="1" dirty="0"/>
              <a:t>;  </a:t>
            </a:r>
            <a:r>
              <a:rPr lang="en-A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717875" y="796450"/>
            <a:ext cx="3843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tulip is the national flower of Holland and three other countries.  </a:t>
            </a:r>
          </a:p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you name one of these?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A722-8272-198A-E1AF-437AFBBB502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8" name="Picture 2" descr="Tulip, national flower of Hungary | Pink tulips, Flowers, Royalty free ...">
            <a:extLst>
              <a:ext uri="{FF2B5EF4-FFF2-40B4-BE49-F238E27FC236}">
                <a16:creationId xmlns:a16="http://schemas.microsoft.com/office/drawing/2014/main" id="{7F9C451F-6591-3C51-8E7C-15981D11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02" y="100033"/>
            <a:ext cx="6222313" cy="46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802236" y="4069345"/>
            <a:ext cx="21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Terrarium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5947719" y="1755637"/>
            <a:ext cx="407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you call plants growing in a glass jar.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2 Tips for Making a DIY Terrarium: How to Build a Terrarium">
            <a:extLst>
              <a:ext uri="{FF2B5EF4-FFF2-40B4-BE49-F238E27FC236}">
                <a16:creationId xmlns:a16="http://schemas.microsoft.com/office/drawing/2014/main" id="{5E53796F-3296-245D-7A9A-79D9EADD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" y="-94736"/>
            <a:ext cx="5779223" cy="67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F2482-6517-B05E-ECF0-553B05339F02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968419" y="5189586"/>
            <a:ext cx="347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C00000"/>
                </a:solidFill>
                <a:latin typeface="Cooper Black" panose="0208090404030B020404" pitchFamily="18" charset="0"/>
                <a:cs typeface="Dreaming Outloud Script Pro" panose="020F0502020204030204" pitchFamily="66" charset="0"/>
              </a:rPr>
              <a:t>Heliconia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169774" y="4057471"/>
            <a:ext cx="852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190 species of this tropical flower exist. What is its name?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eliconia">
            <a:extLst>
              <a:ext uri="{FF2B5EF4-FFF2-40B4-BE49-F238E27FC236}">
                <a16:creationId xmlns:a16="http://schemas.microsoft.com/office/drawing/2014/main" id="{043E1776-8130-802B-4EA2-A90281E85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1666"/>
          <a:stretch/>
        </p:blipFill>
        <p:spPr bwMode="auto">
          <a:xfrm>
            <a:off x="3031524" y="-94736"/>
            <a:ext cx="5371071" cy="41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B527CE-EF3E-24EA-AC3B-5B6F7A2364D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7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1729946" y="3900815"/>
            <a:ext cx="6647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Lato" panose="020F0502020204030203" pitchFamily="34" charset="0"/>
              </a:rPr>
              <a:t>Any open pollinated plant that has remained the same for 50 or more years.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264508" y="1144326"/>
            <a:ext cx="3789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does it mean if a plant is a heirloom plant?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0 Heirloom Annual Flowers &amp; Where to Buy Them | Rethink:Rural">
            <a:extLst>
              <a:ext uri="{FF2B5EF4-FFF2-40B4-BE49-F238E27FC236}">
                <a16:creationId xmlns:a16="http://schemas.microsoft.com/office/drawing/2014/main" id="{4E1FF916-8D22-7C32-2E80-1962107D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6" y="801948"/>
            <a:ext cx="4733218" cy="31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A962C0-835F-D520-2F64-EB27E6FBDF2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6821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1902A-9BE5-CE56-EBB8-5523C293EDD4}"/>
              </a:ext>
            </a:extLst>
          </p:cNvPr>
          <p:cNvSpPr txBox="1"/>
          <p:nvPr/>
        </p:nvSpPr>
        <p:spPr>
          <a:xfrm>
            <a:off x="1524000" y="1475956"/>
            <a:ext cx="46067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What does a flower say when they’re offering you a job?</a:t>
            </a:r>
          </a:p>
          <a:p>
            <a:pPr algn="l"/>
            <a:endParaRPr lang="en-US" sz="4000" b="1" i="0" dirty="0">
              <a:solidFill>
                <a:srgbClr val="000000"/>
              </a:solidFill>
              <a:effectLst/>
              <a:latin typeface="Bookmania"/>
            </a:endParaRPr>
          </a:p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“Take it or leaf it.”</a:t>
            </a:r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 descr="The Simple Bunch: Mixed Foliage | Botanical Love">
            <a:extLst>
              <a:ext uri="{FF2B5EF4-FFF2-40B4-BE49-F238E27FC236}">
                <a16:creationId xmlns:a16="http://schemas.microsoft.com/office/drawing/2014/main" id="{0BF103CE-83D8-919F-4B62-B2BFE880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6146"/>
            <a:ext cx="5741096" cy="65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70034-516D-1D71-2531-EB6CB208FCEE}"/>
              </a:ext>
            </a:extLst>
          </p:cNvPr>
          <p:cNvSpPr txBox="1"/>
          <p:nvPr/>
        </p:nvSpPr>
        <p:spPr>
          <a:xfrm rot="20294399">
            <a:off x="3755508" y="5066116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Ha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Ha</a:t>
            </a:r>
            <a:endParaRPr lang="en-A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279605" y="185320"/>
            <a:ext cx="68737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rgbClr val="FF0000"/>
                </a:solidFill>
                <a:effectLst/>
                <a:latin typeface="Noticia Text"/>
              </a:rPr>
              <a:t>Did you know?</a:t>
            </a:r>
          </a:p>
          <a:p>
            <a:pPr algn="l" fontAlgn="base"/>
            <a:endParaRPr lang="en-US" sz="3600" b="1" dirty="0">
              <a:solidFill>
                <a:srgbClr val="1A1A1A"/>
              </a:solidFill>
              <a:latin typeface="Noticia Text"/>
            </a:endParaRPr>
          </a:p>
          <a:p>
            <a:pPr algn="l" fontAlgn="base"/>
            <a:r>
              <a:rPr lang="en-US" sz="3600" b="0" i="0" dirty="0">
                <a:solidFill>
                  <a:srgbClr val="1A1A1A"/>
                </a:solidFill>
                <a:effectLst/>
                <a:latin typeface="Noticia Text"/>
              </a:rPr>
              <a:t>Russian scientists were able to germinate 32,000-year-old seeds of narrow-leaved campion (</a:t>
            </a:r>
            <a:r>
              <a:rPr lang="en-US" sz="3600" b="0" i="1" dirty="0">
                <a:solidFill>
                  <a:srgbClr val="1A1A1A"/>
                </a:solidFill>
                <a:effectLst/>
                <a:latin typeface="Noticia Text"/>
              </a:rPr>
              <a:t>Silene </a:t>
            </a:r>
            <a:r>
              <a:rPr lang="en-US" sz="3600" b="0" i="1" dirty="0" err="1">
                <a:solidFill>
                  <a:srgbClr val="1A1A1A"/>
                </a:solidFill>
                <a:effectLst/>
                <a:latin typeface="Noticia Text"/>
              </a:rPr>
              <a:t>stenophylla</a:t>
            </a:r>
            <a:r>
              <a:rPr lang="en-US" sz="3600" b="0" i="0" dirty="0">
                <a:solidFill>
                  <a:srgbClr val="1A1A1A"/>
                </a:solidFill>
                <a:effectLst/>
                <a:latin typeface="Noticia Text"/>
              </a:rPr>
              <a:t>) that had been stored frozen in a ground squirrel hibernation burrow under the permafrost in Siberia. The plants grew, bloomed and produced viable seed.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3074" name="Picture 2" descr="California Ground Squirrel | River Otter Ecology Project">
            <a:extLst>
              <a:ext uri="{FF2B5EF4-FFF2-40B4-BE49-F238E27FC236}">
                <a16:creationId xmlns:a16="http://schemas.microsoft.com/office/drawing/2014/main" id="{53F35A56-F4C2-8188-0B55-5B0C8235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5778" y="817420"/>
            <a:ext cx="4846200" cy="49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7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015049" y="4688852"/>
            <a:ext cx="1433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Curlz MT" panose="04040404050702020202" pitchFamily="82" charset="0"/>
              </a:rPr>
              <a:t>Iris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46220" y="1717050"/>
            <a:ext cx="3258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flower has the same name as a part of your eye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22A90D-7F81-4D8B-2AC5-40BFD61C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14" y="1216904"/>
            <a:ext cx="6819846" cy="48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9F64C-E1B7-91E7-EB28-F61EB7310457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7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5552303" y="4782671"/>
            <a:ext cx="359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</a:rPr>
              <a:t>H</a:t>
            </a:r>
            <a:r>
              <a:rPr lang="en-US" sz="4000" b="1" dirty="0">
                <a:solidFill>
                  <a:srgbClr val="C00000"/>
                </a:solidFill>
                <a:latin typeface="Lato" panose="020F0502020204030203" pitchFamily="34" charset="0"/>
              </a:rPr>
              <a:t>y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</a:rPr>
              <a:t>d</a:t>
            </a:r>
            <a:r>
              <a:rPr lang="en-US" sz="4000" b="1" dirty="0">
                <a:solidFill>
                  <a:srgbClr val="C00000"/>
                </a:solidFill>
                <a:latin typeface="Lato" panose="020F0502020204030203" pitchFamily="34" charset="0"/>
              </a:rPr>
              <a:t>r</a:t>
            </a:r>
            <a:r>
              <a:rPr lang="en-US" sz="4000" b="1" dirty="0">
                <a:solidFill>
                  <a:srgbClr val="000000"/>
                </a:solidFill>
                <a:latin typeface="Lato" panose="020F0502020204030203" pitchFamily="34" charset="0"/>
              </a:rPr>
              <a:t>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</a:rPr>
              <a:t>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</a:rPr>
              <a:t>g</a:t>
            </a:r>
            <a:r>
              <a:rPr lang="en-US" sz="4000" b="1" dirty="0">
                <a:solidFill>
                  <a:srgbClr val="000000"/>
                </a:solidFill>
                <a:latin typeface="Lato" panose="020F0502020204030203" pitchFamily="34" charset="0"/>
              </a:rPr>
              <a:t>e</a:t>
            </a:r>
            <a:r>
              <a:rPr lang="en-US" sz="4000" b="1" dirty="0">
                <a:solidFill>
                  <a:srgbClr val="C00000"/>
                </a:solidFill>
                <a:latin typeface="Lato" panose="020F0502020204030203" pitchFamily="34" charset="0"/>
              </a:rPr>
              <a:t>a</a:t>
            </a:r>
            <a:r>
              <a:rPr lang="en-US" sz="4000" b="1" dirty="0">
                <a:solidFill>
                  <a:srgbClr val="000000"/>
                </a:solidFill>
                <a:latin typeface="Lato" panose="020F0502020204030203" pitchFamily="34" charset="0"/>
              </a:rPr>
              <a:t>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24000" y="1424412"/>
            <a:ext cx="3789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flower’s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depends on the amount of acid in the soil?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ulux Full Colour Chart">
            <a:extLst>
              <a:ext uri="{FF2B5EF4-FFF2-40B4-BE49-F238E27FC236}">
                <a16:creationId xmlns:a16="http://schemas.microsoft.com/office/drawing/2014/main" id="{DB741F81-6BC0-E57E-08DD-C0E80E76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42" y="1128461"/>
            <a:ext cx="45148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5BC26-8B63-1697-C56A-56C9D0BA83A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860324" y="4684126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Tulip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ulips - Tulips Wallpaper (28594078) - Fanpop">
            <a:extLst>
              <a:ext uri="{FF2B5EF4-FFF2-40B4-BE49-F238E27FC236}">
                <a16:creationId xmlns:a16="http://schemas.microsoft.com/office/drawing/2014/main" id="{9469C518-118B-F2AD-071A-CF23F608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26" y="820107"/>
            <a:ext cx="49841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3902272" y="3635158"/>
            <a:ext cx="400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Name This Plant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12679-4C9F-737A-6BE0-0CAE441FBE5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7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051222" y="5015428"/>
            <a:ext cx="359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</a:rPr>
              <a:t>East to west</a:t>
            </a:r>
            <a:endParaRPr lang="en-US" sz="4000" b="1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24000" y="1424412"/>
            <a:ext cx="3789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head of a sunflower moves during the day.</a:t>
            </a:r>
          </a:p>
          <a:p>
            <a:pPr marL="742950" indent="-742950">
              <a:buAutoNum type="arabicParenR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East to west</a:t>
            </a:r>
          </a:p>
          <a:p>
            <a:pPr marL="742950" indent="-742950">
              <a:buAutoNum type="arabicParenR"/>
            </a:pP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West to east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ture Sunflower HD Wallpaper">
            <a:extLst>
              <a:ext uri="{FF2B5EF4-FFF2-40B4-BE49-F238E27FC236}">
                <a16:creationId xmlns:a16="http://schemas.microsoft.com/office/drawing/2014/main" id="{EF783FFE-8E9A-A4C7-4CD9-B3A75AC1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15" y="1361525"/>
            <a:ext cx="6521747" cy="40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3B4FE-A75D-CADD-2DFE-5640A022E844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6835187" y="5300147"/>
            <a:ext cx="19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Gerbera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664045" y="3559691"/>
            <a:ext cx="791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2B2B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it's known to many as the African daisy, what other name does this flower go by?</a:t>
            </a:r>
            <a:endParaRPr lang="en-A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rbera">
            <a:extLst>
              <a:ext uri="{FF2B5EF4-FFF2-40B4-BE49-F238E27FC236}">
                <a16:creationId xmlns:a16="http://schemas.microsoft.com/office/drawing/2014/main" id="{E2625331-6DA5-B3CB-FFA5-E0C6CC63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2" y="-61777"/>
            <a:ext cx="6268994" cy="35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9C071-77B9-CF0A-87A1-0A4149C9F23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280706" y="4369097"/>
            <a:ext cx="19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Papyrus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647571" y="1122363"/>
            <a:ext cx="7290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Paper was originally made from which of the following plants?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A. Papyrus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B. Bamboo</a:t>
            </a:r>
          </a:p>
          <a:p>
            <a:pPr algn="l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Rice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1DE484C-615D-5FFE-5457-4787237C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68" y="2368693"/>
            <a:ext cx="7592385" cy="34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4A83F-C524-592C-D5E6-F754723DA752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812944" y="4490283"/>
            <a:ext cx="25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Aloe Vera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968847" y="1908034"/>
            <a:ext cx="5025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kind of succulent plant is often used to treat sunburn? </a:t>
            </a:r>
          </a:p>
        </p:txBody>
      </p:sp>
      <p:pic>
        <p:nvPicPr>
          <p:cNvPr id="1026" name="Picture 2" descr="Moving Sun Gif - ClipArt Best">
            <a:extLst>
              <a:ext uri="{FF2B5EF4-FFF2-40B4-BE49-F238E27FC236}">
                <a16:creationId xmlns:a16="http://schemas.microsoft.com/office/drawing/2014/main" id="{C052F56F-5BD1-A315-3B3A-E9E9C7A3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69" y="2094514"/>
            <a:ext cx="3255962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145F7-DAD0-FEAE-BCBD-5CF907ED8E6E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812944" y="4490283"/>
            <a:ext cx="25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Roses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968847" y="1908034"/>
            <a:ext cx="3822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most sold flower on Valentines day</a:t>
            </a:r>
          </a:p>
        </p:txBody>
      </p:sp>
      <p:pic>
        <p:nvPicPr>
          <p:cNvPr id="5" name="Picture 2" descr="Clipart Panda - Free Clipart Images">
            <a:extLst>
              <a:ext uri="{FF2B5EF4-FFF2-40B4-BE49-F238E27FC236}">
                <a16:creationId xmlns:a16="http://schemas.microsoft.com/office/drawing/2014/main" id="{A7E5DE9E-BDB4-717A-77BB-AFBDFD69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 bwMode="auto">
          <a:xfrm>
            <a:off x="5790537" y="1045689"/>
            <a:ext cx="4877463" cy="47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55BC13-8214-7C71-2125-BBCBA630BB3D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865594" y="4720212"/>
            <a:ext cx="25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Water Lilly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24000" y="1257855"/>
            <a:ext cx="5025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Buddhism, which flower is a symbol of enlightenment</a:t>
            </a:r>
          </a:p>
          <a:p>
            <a:pPr algn="l" fontAlgn="base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lily</a:t>
            </a:r>
          </a:p>
          <a:p>
            <a:pPr algn="l" fontAlgn="base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Daisy</a:t>
            </a:r>
          </a:p>
          <a:p>
            <a:pPr algn="l" fontAlgn="base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Sunflower</a:t>
            </a:r>
          </a:p>
        </p:txBody>
      </p:sp>
      <p:pic>
        <p:nvPicPr>
          <p:cNvPr id="5122" name="Picture 2" descr="colorful buddhist temple at samui island, thailand. - Travel Off Path">
            <a:extLst>
              <a:ext uri="{FF2B5EF4-FFF2-40B4-BE49-F238E27FC236}">
                <a16:creationId xmlns:a16="http://schemas.microsoft.com/office/drawing/2014/main" id="{39FB90B0-E38E-CAF4-85AA-C9548C5A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18" y="506195"/>
            <a:ext cx="5736741" cy="56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0ADDF-12FA-3C9E-E782-2D7BC4BDD41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00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1902A-9BE5-CE56-EBB8-5523C293EDD4}"/>
              </a:ext>
            </a:extLst>
          </p:cNvPr>
          <p:cNvSpPr txBox="1"/>
          <p:nvPr/>
        </p:nvSpPr>
        <p:spPr>
          <a:xfrm>
            <a:off x="1524001" y="1475956"/>
            <a:ext cx="472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Bookmania"/>
              </a:rPr>
              <a:t>For Valentine’s Day, I received a bunch of flowers with the heads cut off.</a:t>
            </a:r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Artificial Flower Stalk Flower Stem Flower Stem with Leaves Accessories ...">
            <a:extLst>
              <a:ext uri="{FF2B5EF4-FFF2-40B4-BE49-F238E27FC236}">
                <a16:creationId xmlns:a16="http://schemas.microsoft.com/office/drawing/2014/main" id="{19C8C57A-F807-73D4-3FEC-9E8AD92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02" y="1262447"/>
            <a:ext cx="5113639" cy="51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769129" y="4989426"/>
            <a:ext cx="383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Groan</a:t>
            </a:r>
            <a:endParaRPr lang="en-AU" sz="3600" b="1" dirty="0">
              <a:solidFill>
                <a:srgbClr val="FF00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40683-955B-C464-D976-EA7E4E3F376C}"/>
              </a:ext>
            </a:extLst>
          </p:cNvPr>
          <p:cNvSpPr txBox="1"/>
          <p:nvPr/>
        </p:nvSpPr>
        <p:spPr>
          <a:xfrm flipH="1">
            <a:off x="2381251" y="4165424"/>
            <a:ext cx="532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ia"/>
              </a:rPr>
              <a:t>I think I was being stalked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Bookmania"/>
              </a:rPr>
              <a:t>.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2998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502026" y="879148"/>
            <a:ext cx="64342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rgbClr val="FF0000"/>
                </a:solidFill>
                <a:effectLst/>
                <a:latin typeface="Noticia Text"/>
              </a:rPr>
              <a:t>Did you know?</a:t>
            </a:r>
          </a:p>
          <a:p>
            <a:pPr algn="l" fontAlgn="base"/>
            <a:endParaRPr lang="en-US" sz="3600" b="1" dirty="0">
              <a:solidFill>
                <a:srgbClr val="1A1A1A"/>
              </a:solidFill>
              <a:latin typeface="Noticia Text"/>
            </a:endParaRPr>
          </a:p>
          <a:p>
            <a:pPr algn="l" fontAlgn="base"/>
            <a:r>
              <a:rPr lang="en-US" sz="3600" b="1" i="0" dirty="0">
                <a:solidFill>
                  <a:srgbClr val="373B44"/>
                </a:solidFill>
                <a:effectLst/>
                <a:latin typeface="Overpass"/>
              </a:rPr>
              <a:t>Agave flowers bloom only once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0" i="0" dirty="0">
                <a:solidFill>
                  <a:srgbClr val="373B44"/>
                </a:solidFill>
                <a:effectLst/>
                <a:latin typeface="Overpass"/>
              </a:rPr>
              <a:t>Aptly named “the century plant,” the agave plant can flourish for years without producing any flowers. Then, the plant produces a single flower at the end of its life, after which it dies</a:t>
            </a:r>
            <a:endParaRPr lang="en-US" sz="3600" b="0" i="0" dirty="0">
              <a:solidFill>
                <a:srgbClr val="1A1A1A"/>
              </a:solidFill>
              <a:effectLst/>
              <a:latin typeface="Noticia 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12 Types of Agave Plants to Grow | Best Agave Varieties">
            <a:extLst>
              <a:ext uri="{FF2B5EF4-FFF2-40B4-BE49-F238E27FC236}">
                <a16:creationId xmlns:a16="http://schemas.microsoft.com/office/drawing/2014/main" id="{B475D879-4D37-0B36-6463-FBF673DB4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9"/>
          <a:stretch/>
        </p:blipFill>
        <p:spPr bwMode="auto">
          <a:xfrm>
            <a:off x="7111314" y="1205325"/>
            <a:ext cx="5090632" cy="46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6821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A581BD-EE52-0D8A-A1AE-16C43E9A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44" y="2411894"/>
            <a:ext cx="3898290" cy="38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 rot="19795732">
            <a:off x="4574596" y="4684380"/>
            <a:ext cx="169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Groan</a:t>
            </a:r>
            <a:endParaRPr lang="en-AU" sz="3600" b="1" dirty="0">
              <a:solidFill>
                <a:srgbClr val="FF00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1902A-9BE5-CE56-EBB8-5523C293EDD4}"/>
              </a:ext>
            </a:extLst>
          </p:cNvPr>
          <p:cNvSpPr txBox="1"/>
          <p:nvPr/>
        </p:nvSpPr>
        <p:spPr>
          <a:xfrm>
            <a:off x="1524000" y="1475956"/>
            <a:ext cx="89462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Did you hear about one flower who went on a date with another flower?</a:t>
            </a:r>
          </a:p>
          <a:p>
            <a:pPr algn="l"/>
            <a:endParaRPr lang="en-US" sz="4000" b="1" i="0" dirty="0">
              <a:solidFill>
                <a:srgbClr val="000000"/>
              </a:solidFill>
              <a:effectLst/>
              <a:latin typeface="Bookmania"/>
            </a:endParaRPr>
          </a:p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Bookmania"/>
              </a:rPr>
              <a:t>It’s a budding romance.</a:t>
            </a:r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8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470177" y="4611469"/>
            <a:ext cx="25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C00000"/>
                </a:solidFill>
              </a:rPr>
              <a:t>Canada</a:t>
            </a:r>
            <a:endParaRPr lang="en-AU" sz="3600" b="1" dirty="0">
              <a:solidFill>
                <a:srgbClr val="C00000"/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738184" y="1958429"/>
            <a:ext cx="3591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Maple Leaf is the national emblem of what country</a:t>
            </a:r>
          </a:p>
        </p:txBody>
      </p:sp>
      <p:pic>
        <p:nvPicPr>
          <p:cNvPr id="1026" name="Picture 2" descr="Maple Tree Losing Its Leaves Early? | ThriftyFun">
            <a:extLst>
              <a:ext uri="{FF2B5EF4-FFF2-40B4-BE49-F238E27FC236}">
                <a16:creationId xmlns:a16="http://schemas.microsoft.com/office/drawing/2014/main" id="{1CE9E765-AB96-70E8-22FC-E9A6D3A5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63" y="1270462"/>
            <a:ext cx="6496172" cy="43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42167-D24B-6311-931E-45CDC3D1EC3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405449" y="4373118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Australia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925190" y="1685360"/>
            <a:ext cx="4006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species of eucalyptus are native to which country?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ucalyptus: What are the health benefits?">
            <a:extLst>
              <a:ext uri="{FF2B5EF4-FFF2-40B4-BE49-F238E27FC236}">
                <a16:creationId xmlns:a16="http://schemas.microsoft.com/office/drawing/2014/main" id="{78EA2DAA-87F8-A33D-3D9B-8530DFCB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44" y="876300"/>
            <a:ext cx="4843781" cy="47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9DA1A-55F0-ECA4-5909-F47D02591939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576494" y="4796220"/>
            <a:ext cx="396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4) Swiss cheese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820565" y="999659"/>
            <a:ext cx="8155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monstera deliciosa better known as?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Parmesan plant</a:t>
            </a:r>
          </a:p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Mozzarella plant</a:t>
            </a:r>
          </a:p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Cheddar plant</a:t>
            </a:r>
          </a:p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Swiss cheese plant</a:t>
            </a:r>
          </a:p>
        </p:txBody>
      </p:sp>
      <p:pic>
        <p:nvPicPr>
          <p:cNvPr id="5" name="Picture 2" descr="Thai Constellation Monstera Deliciosa Rare House Plant Variegated Monstera Full Plant image 1">
            <a:extLst>
              <a:ext uri="{FF2B5EF4-FFF2-40B4-BE49-F238E27FC236}">
                <a16:creationId xmlns:a16="http://schemas.microsoft.com/office/drawing/2014/main" id="{015F141A-B428-4FEB-69E3-F6B5D744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04" y="1817778"/>
            <a:ext cx="3518080" cy="475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7ED4D-54B3-6E93-D122-0C31BB5ABAB2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39875A-4718-503D-8466-0135FD68423A}"/>
              </a:ext>
            </a:extLst>
          </p:cNvPr>
          <p:cNvSpPr txBox="1"/>
          <p:nvPr/>
        </p:nvSpPr>
        <p:spPr>
          <a:xfrm>
            <a:off x="3628767" y="438311"/>
            <a:ext cx="5025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Amasis MT Pro Black" panose="02040A040500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1596657" y="4337944"/>
            <a:ext cx="830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Lato" panose="020F0502020204030203" pitchFamily="34" charset="0"/>
              </a:rPr>
              <a:t>Weak, pale, “leggy,” or tall growth caused by insufficient sunlight.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746424" y="1047057"/>
            <a:ext cx="815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What does it mean if a plant is suffering from Etiolation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9B085-17C3-8C67-8D3E-9C8EBD4B65A8}"/>
              </a:ext>
            </a:extLst>
          </p:cNvPr>
          <p:cNvSpPr txBox="1"/>
          <p:nvPr/>
        </p:nvSpPr>
        <p:spPr>
          <a:xfrm>
            <a:off x="3628767" y="0"/>
            <a:ext cx="5259860" cy="1030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C3232-D599-5DFB-9559-38D6D3A74B7C}"/>
              </a:ext>
            </a:extLst>
          </p:cNvPr>
          <p:cNvSpPr txBox="1"/>
          <p:nvPr/>
        </p:nvSpPr>
        <p:spPr>
          <a:xfrm>
            <a:off x="3863545" y="153167"/>
            <a:ext cx="5025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Black" panose="02040A04050005020304" pitchFamily="18" charset="0"/>
              </a:rPr>
              <a:t>The last question</a:t>
            </a:r>
            <a:endParaRPr lang="en-AU" sz="3600" dirty="0">
              <a:latin typeface="Amasis MT Pro Black" panose="02040A04050005020304" pitchFamily="18" charset="0"/>
            </a:endParaRPr>
          </a:p>
        </p:txBody>
      </p:sp>
      <p:pic>
        <p:nvPicPr>
          <p:cNvPr id="11" name="Picture 2" descr="‎Etiolation - dark grown and light grown plants - UWDC - UW-Madison ...">
            <a:extLst>
              <a:ext uri="{FF2B5EF4-FFF2-40B4-BE49-F238E27FC236}">
                <a16:creationId xmlns:a16="http://schemas.microsoft.com/office/drawing/2014/main" id="{8A3944C1-78EC-CEF8-66C7-3D90E2CB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32" y="2264155"/>
            <a:ext cx="4168603" cy="21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BD75C-5860-F126-EFD9-71A917B30C33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6821"/>
            <a:ext cx="12183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E91CC61B-FA8D-561A-AD12-E6D1570D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Cosmos Porcelain Flower Pink - Luxury Homewares, Furniture &amp; Interior Styling by Palmer &amp; Penn">
            <a:extLst>
              <a:ext uri="{FF2B5EF4-FFF2-40B4-BE49-F238E27FC236}">
                <a16:creationId xmlns:a16="http://schemas.microsoft.com/office/drawing/2014/main" id="{98905A7A-9609-C3FF-F5A1-75D7D938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Artificial Flower Stalk Flower Stem Flower Stem with Leaves Accessories ...">
            <a:extLst>
              <a:ext uri="{FF2B5EF4-FFF2-40B4-BE49-F238E27FC236}">
                <a16:creationId xmlns:a16="http://schemas.microsoft.com/office/drawing/2014/main" id="{19C8C57A-F807-73D4-3FEC-9E8AD92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02" y="1262447"/>
            <a:ext cx="5113639" cy="51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2824421" y="4800890"/>
            <a:ext cx="421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DDG_ProximaNova"/>
                <a:cs typeface="Dreaming Outloud Script Pro" panose="03050502040304050704" pitchFamily="66" charset="0"/>
              </a:rPr>
              <a:t>This is ‘blooming awful’</a:t>
            </a:r>
            <a:endParaRPr lang="en-AU" sz="3200" b="1" dirty="0">
              <a:solidFill>
                <a:srgbClr val="FF0000"/>
              </a:solidFill>
              <a:latin typeface="DDG_ProximaNova"/>
              <a:cs typeface="Dreaming Outloud Script Pro" panose="030505020403040507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853EC-A505-42DE-E903-12550A10A0BA}"/>
              </a:ext>
            </a:extLst>
          </p:cNvPr>
          <p:cNvSpPr txBox="1"/>
          <p:nvPr/>
        </p:nvSpPr>
        <p:spPr>
          <a:xfrm>
            <a:off x="1767526" y="1908037"/>
            <a:ext cx="6155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C00000"/>
                </a:solidFill>
                <a:effectLst/>
                <a:latin typeface="Figtree"/>
              </a:rPr>
              <a:t>What do you call a half price bunch of daffodils?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Figtree"/>
              </a:rPr>
              <a:t> </a:t>
            </a:r>
            <a:endParaRPr lang="en-US" sz="3600" b="0" i="0" dirty="0">
              <a:solidFill>
                <a:srgbClr val="285173"/>
              </a:solidFill>
              <a:effectLst/>
              <a:latin typeface="Figtre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23793-8098-2F67-52F7-81AB3AEB1800}"/>
              </a:ext>
            </a:extLst>
          </p:cNvPr>
          <p:cNvSpPr txBox="1"/>
          <p:nvPr/>
        </p:nvSpPr>
        <p:spPr>
          <a:xfrm>
            <a:off x="2944108" y="3423205"/>
            <a:ext cx="3959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 dirty="0">
                <a:solidFill>
                  <a:srgbClr val="285173"/>
                </a:solidFill>
                <a:effectLst/>
                <a:latin typeface="Comic Sans MS" panose="030F0702030302020204" pitchFamily="66" charset="0"/>
              </a:rPr>
              <a:t>A  </a:t>
            </a:r>
            <a:r>
              <a:rPr lang="en-US" sz="4800" b="0" i="0" dirty="0" err="1">
                <a:solidFill>
                  <a:srgbClr val="285173"/>
                </a:solidFill>
                <a:effectLst/>
                <a:latin typeface="Comic Sans MS" panose="030F0702030302020204" pitchFamily="66" charset="0"/>
              </a:rPr>
              <a:t>daffodeal</a:t>
            </a:r>
            <a:r>
              <a:rPr lang="en-US" sz="4800" b="0" i="0" dirty="0">
                <a:solidFill>
                  <a:srgbClr val="285173"/>
                </a:solidFill>
                <a:effectLst/>
                <a:latin typeface="Comic Sans MS" panose="030F0702030302020204" pitchFamily="66" charset="0"/>
              </a:rPr>
              <a:t>!</a:t>
            </a:r>
            <a:endParaRPr lang="en-A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3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942621" y="5137256"/>
            <a:ext cx="396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  <p:pic>
        <p:nvPicPr>
          <p:cNvPr id="3074" name="Picture 2" descr="Flower Dying Sticker by Rhonda for iOS &amp; Android | GIPHY">
            <a:extLst>
              <a:ext uri="{FF2B5EF4-FFF2-40B4-BE49-F238E27FC236}">
                <a16:creationId xmlns:a16="http://schemas.microsoft.com/office/drawing/2014/main" id="{8524444C-1F59-C350-7692-A691D100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72" y="836485"/>
            <a:ext cx="4241866" cy="42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0D90B-AEB0-DC6F-8E49-7E4F65F4B54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unicate Science: Keeping the blooms alive">
            <a:extLst>
              <a:ext uri="{FF2B5EF4-FFF2-40B4-BE49-F238E27FC236}">
                <a16:creationId xmlns:a16="http://schemas.microsoft.com/office/drawing/2014/main" id="{8454DC0F-38D9-E047-72DB-F71ADCFC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86852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3817857" y="4442751"/>
            <a:ext cx="4194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en-AU" sz="8000" b="1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  <a:cs typeface="Dreaming Outloud Script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2864170" y="1534201"/>
            <a:ext cx="76062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4800" b="1" i="0" dirty="0">
                <a:solidFill>
                  <a:srgbClr val="FF0000"/>
                </a:solidFill>
                <a:effectLst/>
                <a:latin typeface="Noticia Text"/>
              </a:rPr>
              <a:t>Did you know?</a:t>
            </a:r>
          </a:p>
          <a:p>
            <a:pPr algn="l" fontAlgn="base"/>
            <a:endParaRPr lang="en-US" sz="4000" dirty="0">
              <a:solidFill>
                <a:srgbClr val="1A1A1A"/>
              </a:solidFill>
              <a:latin typeface="Noticia Text"/>
            </a:endParaRPr>
          </a:p>
          <a:p>
            <a:pPr algn="l" fontAlgn="base"/>
            <a:r>
              <a:rPr lang="en-US" sz="4400" b="1" i="0" dirty="0">
                <a:solidFill>
                  <a:srgbClr val="1A1A1A"/>
                </a:solidFill>
                <a:effectLst/>
                <a:latin typeface="Noticia Text"/>
              </a:rPr>
              <a:t>The smell of freshly-mown grass is actually a plant distress call.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an old man driving a lawn mower">
            <a:extLst>
              <a:ext uri="{FF2B5EF4-FFF2-40B4-BE49-F238E27FC236}">
                <a16:creationId xmlns:a16="http://schemas.microsoft.com/office/drawing/2014/main" id="{7BFB2E17-38EA-13CF-91EE-2B00E77B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92" y="372273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FB625-D385-BF1B-3D38-D16083612D59}"/>
              </a:ext>
            </a:extLst>
          </p:cNvPr>
          <p:cNvSpPr txBox="1"/>
          <p:nvPr/>
        </p:nvSpPr>
        <p:spPr>
          <a:xfrm>
            <a:off x="2251221" y="1182508"/>
            <a:ext cx="6166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Ikebana is the Japanese art of what?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7026876" y="3304300"/>
            <a:ext cx="2861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Flower Arranging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oses Bunch Of Flowers GIF - Roses Bunch Of Flowers Bouquet GIFs">
            <a:extLst>
              <a:ext uri="{FF2B5EF4-FFF2-40B4-BE49-F238E27FC236}">
                <a16:creationId xmlns:a16="http://schemas.microsoft.com/office/drawing/2014/main" id="{CFDB8C47-58EF-57F1-8223-CEEB826A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74" y="2505947"/>
            <a:ext cx="3431603" cy="34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7BA29-1D4A-9E79-E621-3FC0DF346EFC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4239543" y="4549914"/>
            <a:ext cx="286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Carnation</a:t>
            </a:r>
            <a:endParaRPr lang="en-AU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3667438" y="3702351"/>
            <a:ext cx="400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Name This Plant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arnation Absolute from Ahimsa Oils">
            <a:extLst>
              <a:ext uri="{FF2B5EF4-FFF2-40B4-BE49-F238E27FC236}">
                <a16:creationId xmlns:a16="http://schemas.microsoft.com/office/drawing/2014/main" id="{9283E5F3-746C-AC5E-A792-F69EF532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63" y="917533"/>
            <a:ext cx="4624002" cy="26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79B2C-6696-341A-E8D4-A6B2222FC85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6935-9736-77CE-7169-A7B833C4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0CEF-133C-10A3-A05D-DF11E2FE1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9 Floral Flower Frame (JPG) | OnlyGFX.com">
            <a:extLst>
              <a:ext uri="{FF2B5EF4-FFF2-40B4-BE49-F238E27FC236}">
                <a16:creationId xmlns:a16="http://schemas.microsoft.com/office/drawing/2014/main" id="{E99588D3-C6F8-CD76-C143-9618CC4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-947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9DB8-ECD2-9106-7245-6CF618E6863E}"/>
              </a:ext>
            </a:extLst>
          </p:cNvPr>
          <p:cNvSpPr txBox="1"/>
          <p:nvPr/>
        </p:nvSpPr>
        <p:spPr>
          <a:xfrm>
            <a:off x="1338823" y="4328615"/>
            <a:ext cx="400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Chrysanthemum / Japan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53930-605F-8DEA-F9BB-1F6552A3A459}"/>
              </a:ext>
            </a:extLst>
          </p:cNvPr>
          <p:cNvCxnSpPr/>
          <p:nvPr/>
        </p:nvCxnSpPr>
        <p:spPr>
          <a:xfrm>
            <a:off x="-82378" y="6763265"/>
            <a:ext cx="1220847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57AA8-18D5-7919-C44C-9CF27B554A44}"/>
              </a:ext>
            </a:extLst>
          </p:cNvPr>
          <p:cNvSpPr txBox="1"/>
          <p:nvPr/>
        </p:nvSpPr>
        <p:spPr>
          <a:xfrm>
            <a:off x="1524000" y="1329056"/>
            <a:ext cx="4006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Name this flower and name the country of which this is the national flower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79B2C-6696-341A-E8D4-A6B2222FC85B}"/>
              </a:ext>
            </a:extLst>
          </p:cNvPr>
          <p:cNvSpPr txBox="1"/>
          <p:nvPr/>
        </p:nvSpPr>
        <p:spPr>
          <a:xfrm>
            <a:off x="11088130" y="624984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dwardian Script ITC" panose="030303020407070D0804" pitchFamily="66" charset="0"/>
              </a:rPr>
              <a:t>AN</a:t>
            </a:r>
            <a:endParaRPr lang="en-AU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8" name="Picture 2" descr="Chrysanthemum japan">
            <a:extLst>
              <a:ext uri="{FF2B5EF4-FFF2-40B4-BE49-F238E27FC236}">
                <a16:creationId xmlns:a16="http://schemas.microsoft.com/office/drawing/2014/main" id="{8A3BA34F-5F4F-449E-EC79-E74B085F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75" y="889679"/>
            <a:ext cx="6567520" cy="43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990</Words>
  <Application>Microsoft Office PowerPoint</Application>
  <PresentationFormat>Widescreen</PresentationFormat>
  <Paragraphs>188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9" baseType="lpstr">
      <vt:lpstr>Amasis MT Pro Black</vt:lpstr>
      <vt:lpstr>Aptos</vt:lpstr>
      <vt:lpstr>Aptos Black</vt:lpstr>
      <vt:lpstr>Aptos Display</vt:lpstr>
      <vt:lpstr>Aptos ExtraBold</vt:lpstr>
      <vt:lpstr>Arial</vt:lpstr>
      <vt:lpstr>Bookmania</vt:lpstr>
      <vt:lpstr>Calibri</vt:lpstr>
      <vt:lpstr>Castellar</vt:lpstr>
      <vt:lpstr>Comic Sans MS</vt:lpstr>
      <vt:lpstr>Cooper Black</vt:lpstr>
      <vt:lpstr>Curlz MT</vt:lpstr>
      <vt:lpstr>DDG_ProximaNova</vt:lpstr>
      <vt:lpstr>Dreaming Outloud Script Pro</vt:lpstr>
      <vt:lpstr>Edwardian Script ITC</vt:lpstr>
      <vt:lpstr>Figtree</vt:lpstr>
      <vt:lpstr>Franklin Gothic Book</vt:lpstr>
      <vt:lpstr>fredoka one</vt:lpstr>
      <vt:lpstr>Google Sans</vt:lpstr>
      <vt:lpstr>Lato</vt:lpstr>
      <vt:lpstr>Noticia Text</vt:lpstr>
      <vt:lpstr>Overpass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Nathan</dc:creator>
  <cp:lastModifiedBy>Alan Nathan</cp:lastModifiedBy>
  <cp:revision>53</cp:revision>
  <dcterms:created xsi:type="dcterms:W3CDTF">2024-04-01T04:39:04Z</dcterms:created>
  <dcterms:modified xsi:type="dcterms:W3CDTF">2024-04-07T04:06:00Z</dcterms:modified>
</cp:coreProperties>
</file>