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0" r:id="rId2"/>
    <p:sldId id="418" r:id="rId3"/>
    <p:sldId id="419" r:id="rId4"/>
    <p:sldId id="421" r:id="rId5"/>
    <p:sldId id="423" r:id="rId6"/>
    <p:sldId id="424" r:id="rId7"/>
    <p:sldId id="425" r:id="rId8"/>
    <p:sldId id="426" r:id="rId9"/>
    <p:sldId id="427" r:id="rId10"/>
    <p:sldId id="428" r:id="rId11"/>
    <p:sldId id="429" r:id="rId12"/>
    <p:sldId id="430" r:id="rId13"/>
    <p:sldId id="431" r:id="rId14"/>
    <p:sldId id="432" r:id="rId15"/>
    <p:sldId id="433" r:id="rId16"/>
    <p:sldId id="434" r:id="rId17"/>
    <p:sldId id="435" r:id="rId18"/>
    <p:sldId id="436" r:id="rId19"/>
    <p:sldId id="43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116" d="100"/>
          <a:sy n="116" d="100"/>
        </p:scale>
        <p:origin x="102"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FCB7-0FA1-417E-14CF-144E60C432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78FC854-918E-3ABF-B087-A9DA7AEDE1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454A208-0DF1-9EDD-249A-B017D86653F4}"/>
              </a:ext>
            </a:extLst>
          </p:cNvPr>
          <p:cNvSpPr>
            <a:spLocks noGrp="1"/>
          </p:cNvSpPr>
          <p:nvPr>
            <p:ph type="dt" sz="half" idx="10"/>
          </p:nvPr>
        </p:nvSpPr>
        <p:spPr/>
        <p:txBody>
          <a:bodyPr/>
          <a:lstStyle/>
          <a:p>
            <a:fld id="{C66EAAB6-7B8B-4F47-80A5-1D3FF0A4FBBF}" type="datetimeFigureOut">
              <a:rPr lang="en-AU" smtClean="0"/>
              <a:t>26/03/2024</a:t>
            </a:fld>
            <a:endParaRPr lang="en-AU"/>
          </a:p>
        </p:txBody>
      </p:sp>
      <p:sp>
        <p:nvSpPr>
          <p:cNvPr id="5" name="Footer Placeholder 4">
            <a:extLst>
              <a:ext uri="{FF2B5EF4-FFF2-40B4-BE49-F238E27FC236}">
                <a16:creationId xmlns:a16="http://schemas.microsoft.com/office/drawing/2014/main" id="{A9E83A3E-055B-0E32-BA17-5AA6ED6E6C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84A73E7-1923-B078-9D38-15FC3B232734}"/>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428694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2A64-ED3E-9845-9923-E8A3105642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0608A0-413F-175F-555C-1AA46C0204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FBEFF05-6A99-EAB7-79B8-9AD0D6B5DB89}"/>
              </a:ext>
            </a:extLst>
          </p:cNvPr>
          <p:cNvSpPr>
            <a:spLocks noGrp="1"/>
          </p:cNvSpPr>
          <p:nvPr>
            <p:ph type="dt" sz="half" idx="10"/>
          </p:nvPr>
        </p:nvSpPr>
        <p:spPr/>
        <p:txBody>
          <a:bodyPr/>
          <a:lstStyle/>
          <a:p>
            <a:fld id="{C66EAAB6-7B8B-4F47-80A5-1D3FF0A4FBBF}" type="datetimeFigureOut">
              <a:rPr lang="en-AU" smtClean="0"/>
              <a:t>26/03/2024</a:t>
            </a:fld>
            <a:endParaRPr lang="en-AU"/>
          </a:p>
        </p:txBody>
      </p:sp>
      <p:sp>
        <p:nvSpPr>
          <p:cNvPr id="5" name="Footer Placeholder 4">
            <a:extLst>
              <a:ext uri="{FF2B5EF4-FFF2-40B4-BE49-F238E27FC236}">
                <a16:creationId xmlns:a16="http://schemas.microsoft.com/office/drawing/2014/main" id="{B13CAEAA-AD5C-DC8F-ECD7-836B050E7C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76B78CC-B04B-0E5E-DA43-46460BC4C1EF}"/>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69270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C7BAA-85B4-ED57-D34D-D3FF00839E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37BA884-2C59-B4E0-1A08-2CC774AF92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06D232D-D1FC-55C3-78A0-3427013F9E9E}"/>
              </a:ext>
            </a:extLst>
          </p:cNvPr>
          <p:cNvSpPr>
            <a:spLocks noGrp="1"/>
          </p:cNvSpPr>
          <p:nvPr>
            <p:ph type="dt" sz="half" idx="10"/>
          </p:nvPr>
        </p:nvSpPr>
        <p:spPr/>
        <p:txBody>
          <a:bodyPr/>
          <a:lstStyle/>
          <a:p>
            <a:fld id="{C66EAAB6-7B8B-4F47-80A5-1D3FF0A4FBBF}" type="datetimeFigureOut">
              <a:rPr lang="en-AU" smtClean="0"/>
              <a:t>26/03/2024</a:t>
            </a:fld>
            <a:endParaRPr lang="en-AU"/>
          </a:p>
        </p:txBody>
      </p:sp>
      <p:sp>
        <p:nvSpPr>
          <p:cNvPr id="5" name="Footer Placeholder 4">
            <a:extLst>
              <a:ext uri="{FF2B5EF4-FFF2-40B4-BE49-F238E27FC236}">
                <a16:creationId xmlns:a16="http://schemas.microsoft.com/office/drawing/2014/main" id="{A103CE34-F8C9-24F5-1E44-B6B810F048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41EB7A7-0F19-032A-6C28-9B43A370958D}"/>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80338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49B4-DC2A-1773-06C4-3FF7053CF38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5B365E4-A5D0-0A13-DFD4-34F857CFCF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ADC0F9-64FF-6F6B-8E1C-47C81944A621}"/>
              </a:ext>
            </a:extLst>
          </p:cNvPr>
          <p:cNvSpPr>
            <a:spLocks noGrp="1"/>
          </p:cNvSpPr>
          <p:nvPr>
            <p:ph type="dt" sz="half" idx="10"/>
          </p:nvPr>
        </p:nvSpPr>
        <p:spPr/>
        <p:txBody>
          <a:bodyPr/>
          <a:lstStyle/>
          <a:p>
            <a:fld id="{C66EAAB6-7B8B-4F47-80A5-1D3FF0A4FBBF}" type="datetimeFigureOut">
              <a:rPr lang="en-AU" smtClean="0"/>
              <a:t>26/03/2024</a:t>
            </a:fld>
            <a:endParaRPr lang="en-AU"/>
          </a:p>
        </p:txBody>
      </p:sp>
      <p:sp>
        <p:nvSpPr>
          <p:cNvPr id="5" name="Footer Placeholder 4">
            <a:extLst>
              <a:ext uri="{FF2B5EF4-FFF2-40B4-BE49-F238E27FC236}">
                <a16:creationId xmlns:a16="http://schemas.microsoft.com/office/drawing/2014/main" id="{2B3B4647-3315-9AA8-110B-21B9141121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50B05ED-BB58-0C7D-5135-7E773671136C}"/>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421746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0672-BA96-5856-961A-76AD782B6D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9B37F8D-43D3-68A0-BC71-609306E7D7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F42C27-6E2B-36C8-124F-15632E77DD0A}"/>
              </a:ext>
            </a:extLst>
          </p:cNvPr>
          <p:cNvSpPr>
            <a:spLocks noGrp="1"/>
          </p:cNvSpPr>
          <p:nvPr>
            <p:ph type="dt" sz="half" idx="10"/>
          </p:nvPr>
        </p:nvSpPr>
        <p:spPr/>
        <p:txBody>
          <a:bodyPr/>
          <a:lstStyle/>
          <a:p>
            <a:fld id="{C66EAAB6-7B8B-4F47-80A5-1D3FF0A4FBBF}" type="datetimeFigureOut">
              <a:rPr lang="en-AU" smtClean="0"/>
              <a:t>26/03/2024</a:t>
            </a:fld>
            <a:endParaRPr lang="en-AU"/>
          </a:p>
        </p:txBody>
      </p:sp>
      <p:sp>
        <p:nvSpPr>
          <p:cNvPr id="5" name="Footer Placeholder 4">
            <a:extLst>
              <a:ext uri="{FF2B5EF4-FFF2-40B4-BE49-F238E27FC236}">
                <a16:creationId xmlns:a16="http://schemas.microsoft.com/office/drawing/2014/main" id="{0A7F3875-2BAE-970C-7A9A-8AC71835B0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FB5D6B-B9FC-D52E-D27E-7668EF85F78A}"/>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209834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BAA9-6D5A-D759-C28C-6726DAC30CB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8CAD18A-84F6-D668-78D5-661437ACD6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E99B7B5-2848-0C71-21B1-7013273E46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9194918-EBCA-9CD8-5E7F-B80961A88245}"/>
              </a:ext>
            </a:extLst>
          </p:cNvPr>
          <p:cNvSpPr>
            <a:spLocks noGrp="1"/>
          </p:cNvSpPr>
          <p:nvPr>
            <p:ph type="dt" sz="half" idx="10"/>
          </p:nvPr>
        </p:nvSpPr>
        <p:spPr/>
        <p:txBody>
          <a:bodyPr/>
          <a:lstStyle/>
          <a:p>
            <a:fld id="{C66EAAB6-7B8B-4F47-80A5-1D3FF0A4FBBF}" type="datetimeFigureOut">
              <a:rPr lang="en-AU" smtClean="0"/>
              <a:t>26/03/2024</a:t>
            </a:fld>
            <a:endParaRPr lang="en-AU"/>
          </a:p>
        </p:txBody>
      </p:sp>
      <p:sp>
        <p:nvSpPr>
          <p:cNvPr id="6" name="Footer Placeholder 5">
            <a:extLst>
              <a:ext uri="{FF2B5EF4-FFF2-40B4-BE49-F238E27FC236}">
                <a16:creationId xmlns:a16="http://schemas.microsoft.com/office/drawing/2014/main" id="{2864667D-BF92-576F-D6A1-6D93281261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8510EAC-402F-CFF6-1BA9-9E737D33C3B6}"/>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10871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069A-EEB8-B0AF-8579-6FB59EA9AF5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7F21867-FFA2-F7EF-C67C-39794E22C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782A1B-71CB-B583-01B0-C4D7D0A7AD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0C10494-53D4-E850-D514-E6D131EB0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180A45-DB39-4DDB-C2A8-AF4F012D5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0EE0796-697C-18EA-42B1-B45DB6FC0D67}"/>
              </a:ext>
            </a:extLst>
          </p:cNvPr>
          <p:cNvSpPr>
            <a:spLocks noGrp="1"/>
          </p:cNvSpPr>
          <p:nvPr>
            <p:ph type="dt" sz="half" idx="10"/>
          </p:nvPr>
        </p:nvSpPr>
        <p:spPr/>
        <p:txBody>
          <a:bodyPr/>
          <a:lstStyle/>
          <a:p>
            <a:fld id="{C66EAAB6-7B8B-4F47-80A5-1D3FF0A4FBBF}" type="datetimeFigureOut">
              <a:rPr lang="en-AU" smtClean="0"/>
              <a:t>26/03/2024</a:t>
            </a:fld>
            <a:endParaRPr lang="en-AU"/>
          </a:p>
        </p:txBody>
      </p:sp>
      <p:sp>
        <p:nvSpPr>
          <p:cNvPr id="8" name="Footer Placeholder 7">
            <a:extLst>
              <a:ext uri="{FF2B5EF4-FFF2-40B4-BE49-F238E27FC236}">
                <a16:creationId xmlns:a16="http://schemas.microsoft.com/office/drawing/2014/main" id="{5A6B418E-3708-C1DD-E7EB-569C2C6602B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025E543-67D8-93FF-AB4E-82CE5C9912C0}"/>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326606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A9143-2F2D-E1BC-874A-C07CDAFF1B1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BD2B76A-7BB2-9FD6-C3C4-F6E800C81476}"/>
              </a:ext>
            </a:extLst>
          </p:cNvPr>
          <p:cNvSpPr>
            <a:spLocks noGrp="1"/>
          </p:cNvSpPr>
          <p:nvPr>
            <p:ph type="dt" sz="half" idx="10"/>
          </p:nvPr>
        </p:nvSpPr>
        <p:spPr/>
        <p:txBody>
          <a:bodyPr/>
          <a:lstStyle/>
          <a:p>
            <a:fld id="{C66EAAB6-7B8B-4F47-80A5-1D3FF0A4FBBF}" type="datetimeFigureOut">
              <a:rPr lang="en-AU" smtClean="0"/>
              <a:t>26/03/2024</a:t>
            </a:fld>
            <a:endParaRPr lang="en-AU"/>
          </a:p>
        </p:txBody>
      </p:sp>
      <p:sp>
        <p:nvSpPr>
          <p:cNvPr id="4" name="Footer Placeholder 3">
            <a:extLst>
              <a:ext uri="{FF2B5EF4-FFF2-40B4-BE49-F238E27FC236}">
                <a16:creationId xmlns:a16="http://schemas.microsoft.com/office/drawing/2014/main" id="{F4A56C69-1B07-4285-4991-386C3370D33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EE3AB6D-7F8E-870B-FD92-7501BC81C5C6}"/>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411238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908C1-4AD5-08B3-F7FA-E8420FAD63A5}"/>
              </a:ext>
            </a:extLst>
          </p:cNvPr>
          <p:cNvSpPr>
            <a:spLocks noGrp="1"/>
          </p:cNvSpPr>
          <p:nvPr>
            <p:ph type="dt" sz="half" idx="10"/>
          </p:nvPr>
        </p:nvSpPr>
        <p:spPr/>
        <p:txBody>
          <a:bodyPr/>
          <a:lstStyle/>
          <a:p>
            <a:fld id="{C66EAAB6-7B8B-4F47-80A5-1D3FF0A4FBBF}" type="datetimeFigureOut">
              <a:rPr lang="en-AU" smtClean="0"/>
              <a:t>26/03/2024</a:t>
            </a:fld>
            <a:endParaRPr lang="en-AU"/>
          </a:p>
        </p:txBody>
      </p:sp>
      <p:sp>
        <p:nvSpPr>
          <p:cNvPr id="3" name="Footer Placeholder 2">
            <a:extLst>
              <a:ext uri="{FF2B5EF4-FFF2-40B4-BE49-F238E27FC236}">
                <a16:creationId xmlns:a16="http://schemas.microsoft.com/office/drawing/2014/main" id="{BF1562A4-EE8D-7376-4DB6-8B77C975360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3A2096E-4D04-10B3-1A53-49A4846ABB24}"/>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04191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787C-D8EB-44C7-52E7-1CBFD013D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8323019-CEE7-5672-1FC2-539B8CA58D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C8DC255-8388-268C-3E13-FE1B42742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27EE1-EE67-F559-018D-84A11AEAD15A}"/>
              </a:ext>
            </a:extLst>
          </p:cNvPr>
          <p:cNvSpPr>
            <a:spLocks noGrp="1"/>
          </p:cNvSpPr>
          <p:nvPr>
            <p:ph type="dt" sz="half" idx="10"/>
          </p:nvPr>
        </p:nvSpPr>
        <p:spPr/>
        <p:txBody>
          <a:bodyPr/>
          <a:lstStyle/>
          <a:p>
            <a:fld id="{C66EAAB6-7B8B-4F47-80A5-1D3FF0A4FBBF}" type="datetimeFigureOut">
              <a:rPr lang="en-AU" smtClean="0"/>
              <a:t>26/03/2024</a:t>
            </a:fld>
            <a:endParaRPr lang="en-AU"/>
          </a:p>
        </p:txBody>
      </p:sp>
      <p:sp>
        <p:nvSpPr>
          <p:cNvPr id="6" name="Footer Placeholder 5">
            <a:extLst>
              <a:ext uri="{FF2B5EF4-FFF2-40B4-BE49-F238E27FC236}">
                <a16:creationId xmlns:a16="http://schemas.microsoft.com/office/drawing/2014/main" id="{E2D334C8-7875-0430-F96F-8F6F027C885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FDCD0C2-8814-883B-28A6-6D7591C1337A}"/>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248364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35F5-52BD-F9BD-6D3F-2DD3A6C65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A0C87B9-F1E8-4042-89CE-242550EDEE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0E76AFD-D1E4-C40E-C79C-0FA77F107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EE06A-E51E-F518-3637-EF309EBAAEED}"/>
              </a:ext>
            </a:extLst>
          </p:cNvPr>
          <p:cNvSpPr>
            <a:spLocks noGrp="1"/>
          </p:cNvSpPr>
          <p:nvPr>
            <p:ph type="dt" sz="half" idx="10"/>
          </p:nvPr>
        </p:nvSpPr>
        <p:spPr/>
        <p:txBody>
          <a:bodyPr/>
          <a:lstStyle/>
          <a:p>
            <a:fld id="{C66EAAB6-7B8B-4F47-80A5-1D3FF0A4FBBF}" type="datetimeFigureOut">
              <a:rPr lang="en-AU" smtClean="0"/>
              <a:t>26/03/2024</a:t>
            </a:fld>
            <a:endParaRPr lang="en-AU"/>
          </a:p>
        </p:txBody>
      </p:sp>
      <p:sp>
        <p:nvSpPr>
          <p:cNvPr id="6" name="Footer Placeholder 5">
            <a:extLst>
              <a:ext uri="{FF2B5EF4-FFF2-40B4-BE49-F238E27FC236}">
                <a16:creationId xmlns:a16="http://schemas.microsoft.com/office/drawing/2014/main" id="{CCD62F0A-ADFE-18ED-76A2-0D4DC18C356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C6E5F50-B5C5-0726-44AB-F16C2B0079D9}"/>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76783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Dmnd">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26BB5-4553-E0E2-9676-DC7D7EAB1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C3CF4CC-39AC-B130-22A9-9CBC8720C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7760B8-4545-D10E-F3DC-4E133D0F50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EAAB6-7B8B-4F47-80A5-1D3FF0A4FBBF}" type="datetimeFigureOut">
              <a:rPr lang="en-AU" smtClean="0"/>
              <a:t>26/03/2024</a:t>
            </a:fld>
            <a:endParaRPr lang="en-AU"/>
          </a:p>
        </p:txBody>
      </p:sp>
      <p:sp>
        <p:nvSpPr>
          <p:cNvPr id="5" name="Footer Placeholder 4">
            <a:extLst>
              <a:ext uri="{FF2B5EF4-FFF2-40B4-BE49-F238E27FC236}">
                <a16:creationId xmlns:a16="http://schemas.microsoft.com/office/drawing/2014/main" id="{B856C96E-1F62-F713-A9D4-6909CC39B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6103215-EFDF-A3CC-4A17-0E7C79ADF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88146-81F6-4CF8-B58E-FE9F6D0B8F02}" type="slidenum">
              <a:rPr lang="en-AU" smtClean="0"/>
              <a:t>‹#›</a:t>
            </a:fld>
            <a:endParaRPr lang="en-AU"/>
          </a:p>
        </p:txBody>
      </p:sp>
    </p:spTree>
    <p:extLst>
      <p:ext uri="{BB962C8B-B14F-4D97-AF65-F5344CB8AC3E}">
        <p14:creationId xmlns:p14="http://schemas.microsoft.com/office/powerpoint/2010/main" val="3129861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ood Cooking Sticker for iOS &amp; Android | GIPHY">
            <a:extLst>
              <a:ext uri="{FF2B5EF4-FFF2-40B4-BE49-F238E27FC236}">
                <a16:creationId xmlns:a16="http://schemas.microsoft.com/office/drawing/2014/main" id="{35344366-3B2F-B609-6D18-F068F7DF3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104" y="1237990"/>
            <a:ext cx="4117031" cy="4623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01CC7B-43C9-BC6D-50BC-F7F8C44B606B}"/>
              </a:ext>
            </a:extLst>
          </p:cNvPr>
          <p:cNvSpPr txBox="1">
            <a:spLocks/>
          </p:cNvSpPr>
          <p:nvPr/>
        </p:nvSpPr>
        <p:spPr>
          <a:xfrm>
            <a:off x="2253049" y="3190081"/>
            <a:ext cx="3842951"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latin typeface="Viner Hand ITC" panose="03070502030502020203" pitchFamily="66" charset="0"/>
              </a:rPr>
              <a:t>Food Quiz</a:t>
            </a:r>
            <a:endParaRPr lang="en-AU" b="1" dirty="0">
              <a:latin typeface="Viner Hand ITC" panose="03070502030502020203" pitchFamily="66" charset="0"/>
            </a:endParaRPr>
          </a:p>
        </p:txBody>
      </p:sp>
      <p:sp>
        <p:nvSpPr>
          <p:cNvPr id="3" name="TextBox 2">
            <a:extLst>
              <a:ext uri="{FF2B5EF4-FFF2-40B4-BE49-F238E27FC236}">
                <a16:creationId xmlns:a16="http://schemas.microsoft.com/office/drawing/2014/main" id="{559312FE-C976-1A2E-4360-F7EBD2CD216D}"/>
              </a:ext>
            </a:extLst>
          </p:cNvPr>
          <p:cNvSpPr txBox="1"/>
          <p:nvPr/>
        </p:nvSpPr>
        <p:spPr>
          <a:xfrm>
            <a:off x="2531861" y="4572000"/>
            <a:ext cx="2980303" cy="923330"/>
          </a:xfrm>
          <a:prstGeom prst="rect">
            <a:avLst/>
          </a:prstGeom>
          <a:noFill/>
        </p:spPr>
        <p:txBody>
          <a:bodyPr wrap="none" rtlCol="0">
            <a:spAutoFit/>
          </a:bodyPr>
          <a:lstStyle/>
          <a:p>
            <a:r>
              <a:rPr lang="en-US" sz="5400" dirty="0">
                <a:solidFill>
                  <a:srgbClr val="FF0000"/>
                </a:solidFill>
              </a:rPr>
              <a:t>Let’s Start</a:t>
            </a:r>
            <a:endParaRPr lang="en-AU" sz="5400" dirty="0">
              <a:solidFill>
                <a:srgbClr val="FF0000"/>
              </a:solidFill>
            </a:endParaRPr>
          </a:p>
        </p:txBody>
      </p:sp>
    </p:spTree>
    <p:extLst>
      <p:ext uri="{BB962C8B-B14F-4D97-AF65-F5344CB8AC3E}">
        <p14:creationId xmlns:p14="http://schemas.microsoft.com/office/powerpoint/2010/main" val="4168479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2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420130" y="1466519"/>
            <a:ext cx="6293707" cy="1754326"/>
          </a:xfrm>
          <a:prstGeom prst="rect">
            <a:avLst/>
          </a:prstGeom>
          <a:noFill/>
        </p:spPr>
        <p:txBody>
          <a:bodyPr wrap="square" rtlCol="0">
            <a:spAutoFit/>
          </a:bodyPr>
          <a:lstStyle/>
          <a:p>
            <a:pPr algn="l" fontAlgn="base"/>
            <a:r>
              <a:rPr lang="en-US" sz="3600" b="1" i="0" dirty="0">
                <a:solidFill>
                  <a:srgbClr val="4C4C4C"/>
                </a:solidFill>
                <a:effectLst/>
              </a:rPr>
              <a:t>Which Asian Fruit Has The Nickname ‘King Of Fruits’ And Is Known For Its Distinctive Smell?</a:t>
            </a:r>
          </a:p>
        </p:txBody>
      </p:sp>
      <p:sp>
        <p:nvSpPr>
          <p:cNvPr id="6" name="TextBox 5">
            <a:extLst>
              <a:ext uri="{FF2B5EF4-FFF2-40B4-BE49-F238E27FC236}">
                <a16:creationId xmlns:a16="http://schemas.microsoft.com/office/drawing/2014/main" id="{C2B71E2E-F877-61E7-FAF1-9EB8ACBA3973}"/>
              </a:ext>
            </a:extLst>
          </p:cNvPr>
          <p:cNvSpPr txBox="1"/>
          <p:nvPr/>
        </p:nvSpPr>
        <p:spPr>
          <a:xfrm>
            <a:off x="1955875" y="3294347"/>
            <a:ext cx="2567658" cy="646331"/>
          </a:xfrm>
          <a:prstGeom prst="rect">
            <a:avLst/>
          </a:prstGeom>
          <a:noFill/>
        </p:spPr>
        <p:txBody>
          <a:bodyPr wrap="square" rtlCol="0">
            <a:spAutoFit/>
          </a:bodyPr>
          <a:lstStyle/>
          <a:p>
            <a:pPr>
              <a:spcBef>
                <a:spcPts val="600"/>
              </a:spcBef>
              <a:spcAft>
                <a:spcPts val="600"/>
              </a:spcAft>
            </a:pPr>
            <a:r>
              <a:rPr lang="en-AU" sz="3600" b="1" dirty="0">
                <a:solidFill>
                  <a:srgbClr val="FF0000"/>
                </a:solidFill>
              </a:rPr>
              <a:t> </a:t>
            </a:r>
            <a:r>
              <a:rPr lang="en-US" sz="3600" dirty="0">
                <a:solidFill>
                  <a:srgbClr val="FF0000"/>
                </a:solidFill>
                <a:latin typeface="Inter"/>
              </a:rPr>
              <a:t> </a:t>
            </a:r>
            <a:r>
              <a:rPr lang="en-US" sz="3600" b="1" dirty="0">
                <a:solidFill>
                  <a:srgbClr val="FF0000"/>
                </a:solidFill>
              </a:rPr>
              <a:t>Durian.</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542715" y="4002561"/>
            <a:ext cx="9400356" cy="2062103"/>
          </a:xfrm>
          <a:prstGeom prst="rect">
            <a:avLst/>
          </a:prstGeom>
          <a:noFill/>
        </p:spPr>
        <p:txBody>
          <a:bodyPr wrap="square" rtlCol="0">
            <a:spAutoFit/>
          </a:bodyPr>
          <a:lstStyle/>
          <a:p>
            <a:r>
              <a:rPr lang="en-US" sz="3200" dirty="0"/>
              <a:t>Researchers sequenced durian’s genome to reveal not only the source of its distinctive stench, but also the fact that it shares family ties with cacao—the plant that gives us fragrant joy in the form of chocolate.</a:t>
            </a:r>
            <a:endParaRPr lang="en-AU" sz="32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A Rotting Durian Fruit Smelled So Bad It Caused a Mass Evacuation at a ...">
            <a:extLst>
              <a:ext uri="{FF2B5EF4-FFF2-40B4-BE49-F238E27FC236}">
                <a16:creationId xmlns:a16="http://schemas.microsoft.com/office/drawing/2014/main" id="{1B340D09-319E-54DF-AE5D-36948A7B8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837" y="868301"/>
            <a:ext cx="5239265" cy="294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107865"/>
      </p:ext>
    </p:extLst>
  </p:cSld>
  <p:clrMapOvr>
    <a:masterClrMapping/>
  </p:clrMapOvr>
  <mc:AlternateContent xmlns:mc="http://schemas.openxmlformats.org/markup-compatibility/2006" xmlns:p14="http://schemas.microsoft.com/office/powerpoint/2010/main">
    <mc:Choice Requires="p14">
      <p:transition spd="slow" advClick="0" advTm="18000">
        <p14:flash/>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9500"/>
                            </p:stCondLst>
                            <p:childTnLst>
                              <p:par>
                                <p:cTn id="16" presetID="1" presetClass="entr" presetSubtype="0" fill="hold" grpId="0" nodeType="afterEffect">
                                  <p:stCondLst>
                                    <p:cond delay="75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420131" y="1466519"/>
            <a:ext cx="5675870" cy="1754326"/>
          </a:xfrm>
          <a:prstGeom prst="rect">
            <a:avLst/>
          </a:prstGeom>
          <a:noFill/>
        </p:spPr>
        <p:txBody>
          <a:bodyPr wrap="square" rtlCol="0">
            <a:spAutoFit/>
          </a:bodyPr>
          <a:lstStyle/>
          <a:p>
            <a:pPr algn="l" fontAlgn="base"/>
            <a:r>
              <a:rPr lang="en-US" sz="3600" b="1" i="0" dirty="0">
                <a:solidFill>
                  <a:srgbClr val="4C4C4C"/>
                </a:solidFill>
                <a:effectLst/>
              </a:rPr>
              <a:t>Which Vitamin Is The Only One That You Will Not Find In An Egg?</a:t>
            </a:r>
          </a:p>
        </p:txBody>
      </p:sp>
      <p:sp>
        <p:nvSpPr>
          <p:cNvPr id="6" name="TextBox 5">
            <a:extLst>
              <a:ext uri="{FF2B5EF4-FFF2-40B4-BE49-F238E27FC236}">
                <a16:creationId xmlns:a16="http://schemas.microsoft.com/office/drawing/2014/main" id="{C2B71E2E-F877-61E7-FAF1-9EB8ACBA3973}"/>
              </a:ext>
            </a:extLst>
          </p:cNvPr>
          <p:cNvSpPr txBox="1"/>
          <p:nvPr/>
        </p:nvSpPr>
        <p:spPr>
          <a:xfrm>
            <a:off x="1955875" y="3294347"/>
            <a:ext cx="2567658" cy="646331"/>
          </a:xfrm>
          <a:prstGeom prst="rect">
            <a:avLst/>
          </a:prstGeom>
          <a:noFill/>
        </p:spPr>
        <p:txBody>
          <a:bodyPr wrap="square" rtlCol="0">
            <a:spAutoFit/>
          </a:bodyPr>
          <a:lstStyle/>
          <a:p>
            <a:pPr>
              <a:spcBef>
                <a:spcPts val="600"/>
              </a:spcBef>
              <a:spcAft>
                <a:spcPts val="600"/>
              </a:spcAft>
            </a:pPr>
            <a:r>
              <a:rPr lang="en-AU" sz="3600" b="1" dirty="0">
                <a:solidFill>
                  <a:srgbClr val="FF0000"/>
                </a:solidFill>
              </a:rPr>
              <a:t> </a:t>
            </a:r>
            <a:r>
              <a:rPr lang="en-US" sz="3600" dirty="0">
                <a:solidFill>
                  <a:srgbClr val="FF0000"/>
                </a:solidFill>
                <a:latin typeface="Inter"/>
              </a:rPr>
              <a:t> </a:t>
            </a:r>
            <a:r>
              <a:rPr lang="en-US" sz="3600" b="1" dirty="0">
                <a:solidFill>
                  <a:srgbClr val="FF0000"/>
                </a:solidFill>
              </a:rPr>
              <a:t>Vitamin C</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1091514" y="4294861"/>
            <a:ext cx="8691901" cy="1569660"/>
          </a:xfrm>
          <a:prstGeom prst="rect">
            <a:avLst/>
          </a:prstGeom>
          <a:noFill/>
        </p:spPr>
        <p:txBody>
          <a:bodyPr wrap="square" rtlCol="0">
            <a:spAutoFit/>
          </a:bodyPr>
          <a:lstStyle/>
          <a:p>
            <a:pPr fontAlgn="base"/>
            <a:r>
              <a:rPr lang="en-US" sz="3200" dirty="0"/>
              <a:t>Eggs have small amounts of every vitamin and mineral (like calcium, iron, and zinc) that our body needs except for Vitamin C</a:t>
            </a:r>
            <a:endParaRPr lang="en-US" sz="3200" b="1"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How to make the perfect hard boiled eggs">
            <a:extLst>
              <a:ext uri="{FF2B5EF4-FFF2-40B4-BE49-F238E27FC236}">
                <a16:creationId xmlns:a16="http://schemas.microsoft.com/office/drawing/2014/main" id="{6CAFDA2D-424C-8F7E-F884-12F7FBE8F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308" y="645489"/>
            <a:ext cx="5094579" cy="3396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1505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8000">
        <p15:prstTrans prst="curtains"/>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3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9500"/>
                            </p:stCondLst>
                            <p:childTnLst>
                              <p:par>
                                <p:cTn id="17" presetID="1" presetClass="entr" presetSubtype="0" fill="hold" grpId="0" nodeType="afterEffect">
                                  <p:stCondLst>
                                    <p:cond delay="75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420130" y="1466519"/>
            <a:ext cx="6293707" cy="1754326"/>
          </a:xfrm>
          <a:prstGeom prst="rect">
            <a:avLst/>
          </a:prstGeom>
          <a:noFill/>
        </p:spPr>
        <p:txBody>
          <a:bodyPr wrap="square" rtlCol="0">
            <a:spAutoFit/>
          </a:bodyPr>
          <a:lstStyle/>
          <a:p>
            <a:pPr fontAlgn="base"/>
            <a:r>
              <a:rPr lang="en-US" sz="3600" b="1" i="0" dirty="0">
                <a:solidFill>
                  <a:srgbClr val="3A3A3A"/>
                </a:solidFill>
                <a:effectLst/>
              </a:rPr>
              <a:t>What ingredient is included in food in a Florentine style?</a:t>
            </a:r>
          </a:p>
          <a:p>
            <a:pPr algn="l" fontAlgn="base"/>
            <a:endParaRPr lang="en-US" sz="3600" b="1" i="0" dirty="0">
              <a:solidFill>
                <a:srgbClr val="4C4C4C"/>
              </a:solidFill>
              <a:effectLst/>
            </a:endParaRPr>
          </a:p>
        </p:txBody>
      </p:sp>
      <p:sp>
        <p:nvSpPr>
          <p:cNvPr id="6" name="TextBox 5">
            <a:extLst>
              <a:ext uri="{FF2B5EF4-FFF2-40B4-BE49-F238E27FC236}">
                <a16:creationId xmlns:a16="http://schemas.microsoft.com/office/drawing/2014/main" id="{C2B71E2E-F877-61E7-FAF1-9EB8ACBA3973}"/>
              </a:ext>
            </a:extLst>
          </p:cNvPr>
          <p:cNvSpPr txBox="1"/>
          <p:nvPr/>
        </p:nvSpPr>
        <p:spPr>
          <a:xfrm>
            <a:off x="1955875" y="3294347"/>
            <a:ext cx="2567658" cy="646331"/>
          </a:xfrm>
          <a:prstGeom prst="rect">
            <a:avLst/>
          </a:prstGeom>
          <a:noFill/>
        </p:spPr>
        <p:txBody>
          <a:bodyPr wrap="square" rtlCol="0">
            <a:spAutoFit/>
          </a:bodyPr>
          <a:lstStyle/>
          <a:p>
            <a:pPr>
              <a:spcBef>
                <a:spcPts val="600"/>
              </a:spcBef>
              <a:spcAft>
                <a:spcPts val="600"/>
              </a:spcAft>
            </a:pPr>
            <a:r>
              <a:rPr lang="en-AU" sz="3600" b="1" dirty="0">
                <a:solidFill>
                  <a:srgbClr val="FF0000"/>
                </a:solidFill>
              </a:rPr>
              <a:t> </a:t>
            </a:r>
            <a:r>
              <a:rPr lang="en-US" sz="3600" dirty="0">
                <a:solidFill>
                  <a:srgbClr val="FF0000"/>
                </a:solidFill>
                <a:latin typeface="Inter"/>
              </a:rPr>
              <a:t> </a:t>
            </a:r>
            <a:r>
              <a:rPr lang="en-US" sz="3600" b="1" dirty="0">
                <a:solidFill>
                  <a:srgbClr val="FF0000"/>
                </a:solidFill>
              </a:rPr>
              <a:t>Spinach.</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542714" y="4002561"/>
            <a:ext cx="11146777" cy="2062103"/>
          </a:xfrm>
          <a:prstGeom prst="rect">
            <a:avLst/>
          </a:prstGeom>
          <a:noFill/>
        </p:spPr>
        <p:txBody>
          <a:bodyPr wrap="square" rtlCol="0">
            <a:spAutoFit/>
          </a:bodyPr>
          <a:lstStyle/>
          <a:p>
            <a:r>
              <a:rPr lang="en-US" sz="3200" dirty="0"/>
              <a:t>Florentine or à la Florentine is a term from classic French cuisine that refers to dishes that typically include a base of cooked spinach, a protein component and Mornay sauce. Chicken Florentine is the most popular version.</a:t>
            </a:r>
            <a:endParaRPr lang="en-AU" sz="32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chicken florentine in copper skillet">
            <a:extLst>
              <a:ext uri="{FF2B5EF4-FFF2-40B4-BE49-F238E27FC236}">
                <a16:creationId xmlns:a16="http://schemas.microsoft.com/office/drawing/2014/main" id="{4C6DF6D9-E355-32FE-25A6-ED8D8BC42C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14"/>
          <a:stretch/>
        </p:blipFill>
        <p:spPr bwMode="auto">
          <a:xfrm>
            <a:off x="7768280" y="184496"/>
            <a:ext cx="2965623" cy="384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530934"/>
      </p:ext>
    </p:extLst>
  </p:cSld>
  <p:clrMapOvr>
    <a:masterClrMapping/>
  </p:clrMapOvr>
  <mc:AlternateContent xmlns:mc="http://schemas.openxmlformats.org/markup-compatibility/2006">
    <mc:Choice xmlns:p14="http://schemas.microsoft.com/office/powerpoint/2010/main" Requires="p14">
      <p:transition spd="slow" advClick="0" advTm="18000">
        <p14:flash/>
      </p:transition>
    </mc:Choice>
    <mc:Fallback>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9500"/>
                            </p:stCondLst>
                            <p:childTnLst>
                              <p:par>
                                <p:cTn id="16" presetID="1" presetClass="entr" presetSubtype="0" fill="hold" grpId="0" nodeType="afterEffect">
                                  <p:stCondLst>
                                    <p:cond delay="75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420130" y="1466519"/>
            <a:ext cx="6293707" cy="1754326"/>
          </a:xfrm>
          <a:prstGeom prst="rect">
            <a:avLst/>
          </a:prstGeom>
          <a:noFill/>
        </p:spPr>
        <p:txBody>
          <a:bodyPr wrap="square" rtlCol="0">
            <a:spAutoFit/>
          </a:bodyPr>
          <a:lstStyle/>
          <a:p>
            <a:pPr algn="l"/>
            <a:r>
              <a:rPr lang="en-US" sz="3600" b="1" i="0" dirty="0">
                <a:solidFill>
                  <a:srgbClr val="3A3A3A"/>
                </a:solidFill>
                <a:effectLst/>
              </a:rPr>
              <a:t>What is the main vegetable ingredient of moussaka?</a:t>
            </a:r>
          </a:p>
          <a:p>
            <a:pPr algn="l" fontAlgn="base"/>
            <a:endParaRPr lang="en-US" sz="3600" b="1" i="0" dirty="0">
              <a:solidFill>
                <a:srgbClr val="4C4C4C"/>
              </a:solidFill>
              <a:effectLst/>
            </a:endParaRPr>
          </a:p>
        </p:txBody>
      </p:sp>
      <p:sp>
        <p:nvSpPr>
          <p:cNvPr id="6" name="TextBox 5">
            <a:extLst>
              <a:ext uri="{FF2B5EF4-FFF2-40B4-BE49-F238E27FC236}">
                <a16:creationId xmlns:a16="http://schemas.microsoft.com/office/drawing/2014/main" id="{C2B71E2E-F877-61E7-FAF1-9EB8ACBA3973}"/>
              </a:ext>
            </a:extLst>
          </p:cNvPr>
          <p:cNvSpPr txBox="1"/>
          <p:nvPr/>
        </p:nvSpPr>
        <p:spPr>
          <a:xfrm>
            <a:off x="549877" y="2813447"/>
            <a:ext cx="6499654" cy="1231106"/>
          </a:xfrm>
          <a:prstGeom prst="rect">
            <a:avLst/>
          </a:prstGeom>
          <a:noFill/>
        </p:spPr>
        <p:txBody>
          <a:bodyPr wrap="square" rtlCol="0">
            <a:spAutoFit/>
          </a:bodyPr>
          <a:lstStyle/>
          <a:p>
            <a:pPr algn="ctr">
              <a:spcBef>
                <a:spcPts val="600"/>
              </a:spcBef>
              <a:spcAft>
                <a:spcPts val="600"/>
              </a:spcAft>
            </a:pPr>
            <a:r>
              <a:rPr lang="en-AU" sz="3600" b="1" dirty="0">
                <a:solidFill>
                  <a:srgbClr val="FF0000"/>
                </a:solidFill>
              </a:rPr>
              <a:t> </a:t>
            </a:r>
            <a:r>
              <a:rPr lang="en-US" sz="3600" dirty="0">
                <a:solidFill>
                  <a:srgbClr val="FF0000"/>
                </a:solidFill>
                <a:latin typeface="Inter"/>
              </a:rPr>
              <a:t> </a:t>
            </a:r>
            <a:r>
              <a:rPr lang="en-AU" sz="3600" b="1" dirty="0">
                <a:solidFill>
                  <a:srgbClr val="FF0000"/>
                </a:solidFill>
              </a:rPr>
              <a:t>Aubergines</a:t>
            </a:r>
            <a:endParaRPr lang="en-AU" dirty="0"/>
          </a:p>
          <a:p>
            <a:pPr algn="ctr">
              <a:spcBef>
                <a:spcPts val="600"/>
              </a:spcBef>
              <a:spcAft>
                <a:spcPts val="600"/>
              </a:spcAft>
            </a:pPr>
            <a:r>
              <a:rPr lang="en-AU" sz="2800" dirty="0"/>
              <a:t> (</a:t>
            </a:r>
            <a:r>
              <a:rPr lang="en-US" sz="2800" dirty="0"/>
              <a:t>Eggplant = </a:t>
            </a:r>
            <a:r>
              <a:rPr lang="en-US" sz="2800" dirty="0" err="1"/>
              <a:t>aubergine</a:t>
            </a:r>
            <a:r>
              <a:rPr lang="en-US" sz="2800" dirty="0"/>
              <a:t> =  brinjal = </a:t>
            </a:r>
            <a:r>
              <a:rPr lang="en-US" sz="2800" dirty="0" err="1"/>
              <a:t>baigan</a:t>
            </a:r>
            <a:r>
              <a:rPr lang="en-US" sz="2800" dirty="0"/>
              <a:t>) </a:t>
            </a:r>
            <a:endParaRPr lang="en-AU" sz="2800" dirty="0"/>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522611" y="4371127"/>
            <a:ext cx="11146777" cy="2062103"/>
          </a:xfrm>
          <a:prstGeom prst="rect">
            <a:avLst/>
          </a:prstGeom>
          <a:noFill/>
        </p:spPr>
        <p:txBody>
          <a:bodyPr wrap="square" rtlCol="0">
            <a:spAutoFit/>
          </a:bodyPr>
          <a:lstStyle/>
          <a:p>
            <a:r>
              <a:rPr lang="en-US" sz="3200" dirty="0"/>
              <a:t>Moussaka is an eggplant- or potato-based dish, often including ground meat, which is common in the Balkans and the Middle East, with many local and regional variations. The modern Greek variant was created in the 1920s by Nikolaos </a:t>
            </a:r>
            <a:r>
              <a:rPr lang="en-US" sz="3200" dirty="0" err="1"/>
              <a:t>Tselementes</a:t>
            </a:r>
            <a:r>
              <a:rPr lang="en-US" sz="3200" dirty="0"/>
              <a:t>. </a:t>
            </a:r>
            <a:endParaRPr lang="en-AU" sz="32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Greek Eggplant Moussaka Recipe • Unicorns in the Kitchen">
            <a:extLst>
              <a:ext uri="{FF2B5EF4-FFF2-40B4-BE49-F238E27FC236}">
                <a16:creationId xmlns:a16="http://schemas.microsoft.com/office/drawing/2014/main" id="{30614CA7-5B65-7928-B84C-8DEE23A3E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578" y="155244"/>
            <a:ext cx="2697891" cy="404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77031"/>
      </p:ext>
    </p:extLst>
  </p:cSld>
  <p:clrMapOvr>
    <a:masterClrMapping/>
  </p:clrMapOvr>
  <mc:AlternateContent xmlns:mc="http://schemas.openxmlformats.org/markup-compatibility/2006">
    <mc:Choice xmlns:p14="http://schemas.microsoft.com/office/powerpoint/2010/main" Requires="p14">
      <p:transition spd="slow" advClick="0" advTm="18000">
        <p14:flash/>
      </p:transition>
    </mc:Choice>
    <mc:Fallback>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9500"/>
                            </p:stCondLst>
                            <p:childTnLst>
                              <p:par>
                                <p:cTn id="16" presetID="1" presetClass="entr" presetSubtype="0" fill="hold" grpId="0" nodeType="afterEffect">
                                  <p:stCondLst>
                                    <p:cond delay="75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420130" y="1466519"/>
            <a:ext cx="7043351" cy="1754326"/>
          </a:xfrm>
          <a:prstGeom prst="rect">
            <a:avLst/>
          </a:prstGeom>
          <a:noFill/>
        </p:spPr>
        <p:txBody>
          <a:bodyPr wrap="square" rtlCol="0">
            <a:spAutoFit/>
          </a:bodyPr>
          <a:lstStyle/>
          <a:p>
            <a:pPr algn="l"/>
            <a:r>
              <a:rPr lang="en-US" sz="3600" b="1" i="0" dirty="0">
                <a:solidFill>
                  <a:srgbClr val="3A3A3A"/>
                </a:solidFill>
                <a:effectLst/>
                <a:ea typeface="roboto" panose="02000000000000000000" pitchFamily="2" charset="0"/>
                <a:cs typeface="roboto" panose="02000000000000000000" pitchFamily="2" charset="0"/>
              </a:rPr>
              <a:t>What are the two main ingredients of a Hollandaise sauce?</a:t>
            </a:r>
          </a:p>
          <a:p>
            <a:pPr algn="l" fontAlgn="base"/>
            <a:endParaRPr lang="en-US" sz="3600" b="1" i="0" dirty="0">
              <a:solidFill>
                <a:srgbClr val="4C4C4C"/>
              </a:solidFill>
              <a:effectLst/>
            </a:endParaRPr>
          </a:p>
        </p:txBody>
      </p:sp>
      <p:sp>
        <p:nvSpPr>
          <p:cNvPr id="6" name="TextBox 5">
            <a:extLst>
              <a:ext uri="{FF2B5EF4-FFF2-40B4-BE49-F238E27FC236}">
                <a16:creationId xmlns:a16="http://schemas.microsoft.com/office/drawing/2014/main" id="{C2B71E2E-F877-61E7-FAF1-9EB8ACBA3973}"/>
              </a:ext>
            </a:extLst>
          </p:cNvPr>
          <p:cNvSpPr txBox="1"/>
          <p:nvPr/>
        </p:nvSpPr>
        <p:spPr>
          <a:xfrm>
            <a:off x="549877" y="2813447"/>
            <a:ext cx="6499654" cy="646331"/>
          </a:xfrm>
          <a:prstGeom prst="rect">
            <a:avLst/>
          </a:prstGeom>
          <a:noFill/>
        </p:spPr>
        <p:txBody>
          <a:bodyPr wrap="square" rtlCol="0">
            <a:spAutoFit/>
          </a:bodyPr>
          <a:lstStyle/>
          <a:p>
            <a:pPr algn="ctr">
              <a:spcBef>
                <a:spcPts val="600"/>
              </a:spcBef>
              <a:spcAft>
                <a:spcPts val="600"/>
              </a:spcAft>
            </a:pPr>
            <a:r>
              <a:rPr lang="en-AU" sz="3600" b="1" dirty="0">
                <a:solidFill>
                  <a:srgbClr val="FF0000"/>
                </a:solidFill>
              </a:rPr>
              <a:t>Egg yolks and butter</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522611" y="4371127"/>
            <a:ext cx="11146777" cy="1569660"/>
          </a:xfrm>
          <a:prstGeom prst="rect">
            <a:avLst/>
          </a:prstGeom>
          <a:noFill/>
        </p:spPr>
        <p:txBody>
          <a:bodyPr wrap="square" rtlCol="0">
            <a:spAutoFit/>
          </a:bodyPr>
          <a:lstStyle/>
          <a:p>
            <a:r>
              <a:rPr lang="en-US" sz="3200" dirty="0"/>
              <a:t>Hollandaise sauce, meaning Dutch sauce in French, is a mixture of egg yolk, melted butter, and lemon juice. It is usually seasoned with salt, and either white pepper or cayenne pepper. </a:t>
            </a:r>
            <a:endParaRPr lang="en-AU" sz="32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Hollandaise Sauce Recipe">
            <a:extLst>
              <a:ext uri="{FF2B5EF4-FFF2-40B4-BE49-F238E27FC236}">
                <a16:creationId xmlns:a16="http://schemas.microsoft.com/office/drawing/2014/main" id="{CDB1B0E9-513B-2E3A-BB9A-4BF4ED315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827" y="143660"/>
            <a:ext cx="2821459" cy="423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984049"/>
      </p:ext>
    </p:extLst>
  </p:cSld>
  <p:clrMapOvr>
    <a:masterClrMapping/>
  </p:clrMapOvr>
  <mc:AlternateContent xmlns:mc="http://schemas.openxmlformats.org/markup-compatibility/2006">
    <mc:Choice xmlns:p14="http://schemas.microsoft.com/office/powerpoint/2010/main" Requires="p14">
      <p:transition spd="slow" advClick="0" advTm="18000">
        <p14:flash/>
      </p:transition>
    </mc:Choice>
    <mc:Fallback>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9500"/>
                            </p:stCondLst>
                            <p:childTnLst>
                              <p:par>
                                <p:cTn id="16" presetID="1" presetClass="entr" presetSubtype="0" fill="hold" grpId="0" nodeType="afterEffect">
                                  <p:stCondLst>
                                    <p:cond delay="75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716692" y="1464247"/>
            <a:ext cx="6499655" cy="1754326"/>
          </a:xfrm>
          <a:prstGeom prst="rect">
            <a:avLst/>
          </a:prstGeom>
          <a:noFill/>
        </p:spPr>
        <p:txBody>
          <a:bodyPr wrap="square" rtlCol="0">
            <a:spAutoFit/>
          </a:bodyPr>
          <a:lstStyle/>
          <a:p>
            <a:pPr algn="l"/>
            <a:r>
              <a:rPr lang="en-US" sz="3600" b="1" i="0" dirty="0">
                <a:solidFill>
                  <a:srgbClr val="3A3A3A"/>
                </a:solidFill>
                <a:effectLst/>
                <a:ea typeface="roboto" panose="02000000000000000000" pitchFamily="2" charset="0"/>
                <a:cs typeface="roboto" panose="02000000000000000000" pitchFamily="2" charset="0"/>
              </a:rPr>
              <a:t>Which fatty acid is found in many fish and considered to be of a major health benefit?</a:t>
            </a:r>
            <a:endParaRPr lang="en-US" sz="3600" b="1" i="0" dirty="0">
              <a:solidFill>
                <a:srgbClr val="4C4C4C"/>
              </a:solidFill>
              <a:effectLst/>
            </a:endParaRPr>
          </a:p>
        </p:txBody>
      </p:sp>
      <p:sp>
        <p:nvSpPr>
          <p:cNvPr id="6" name="TextBox 5">
            <a:extLst>
              <a:ext uri="{FF2B5EF4-FFF2-40B4-BE49-F238E27FC236}">
                <a16:creationId xmlns:a16="http://schemas.microsoft.com/office/drawing/2014/main" id="{C2B71E2E-F877-61E7-FAF1-9EB8ACBA3973}"/>
              </a:ext>
            </a:extLst>
          </p:cNvPr>
          <p:cNvSpPr txBox="1"/>
          <p:nvPr/>
        </p:nvSpPr>
        <p:spPr>
          <a:xfrm>
            <a:off x="621465" y="3580853"/>
            <a:ext cx="6499654" cy="646331"/>
          </a:xfrm>
          <a:prstGeom prst="rect">
            <a:avLst/>
          </a:prstGeom>
          <a:noFill/>
        </p:spPr>
        <p:txBody>
          <a:bodyPr wrap="square" rtlCol="0">
            <a:spAutoFit/>
          </a:bodyPr>
          <a:lstStyle/>
          <a:p>
            <a:pPr algn="ctr">
              <a:spcBef>
                <a:spcPts val="600"/>
              </a:spcBef>
              <a:spcAft>
                <a:spcPts val="600"/>
              </a:spcAft>
            </a:pPr>
            <a:r>
              <a:rPr lang="en-AU" sz="3600" b="1" dirty="0">
                <a:solidFill>
                  <a:srgbClr val="FF0000"/>
                </a:solidFill>
              </a:rPr>
              <a:t>Omega 3</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545757" y="4754730"/>
            <a:ext cx="11146777" cy="1569660"/>
          </a:xfrm>
          <a:prstGeom prst="rect">
            <a:avLst/>
          </a:prstGeom>
          <a:noFill/>
        </p:spPr>
        <p:txBody>
          <a:bodyPr wrap="square" rtlCol="0">
            <a:spAutoFit/>
          </a:bodyPr>
          <a:lstStyle/>
          <a:p>
            <a:r>
              <a:rPr lang="en-US" sz="3200" dirty="0"/>
              <a:t>They are widely distributed in nature, being important constituents of animal lipid metabolism, and they play an important role in the human diet and in human physiology.</a:t>
            </a:r>
            <a:endParaRPr lang="en-AU" sz="32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A Complete Guide To Omega-3 Supplements">
            <a:extLst>
              <a:ext uri="{FF2B5EF4-FFF2-40B4-BE49-F238E27FC236}">
                <a16:creationId xmlns:a16="http://schemas.microsoft.com/office/drawing/2014/main" id="{D4BD4E61-7195-FBCA-F6D5-95DEE3B50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332" y="1132595"/>
            <a:ext cx="4514850" cy="2390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16937"/>
      </p:ext>
    </p:extLst>
  </p:cSld>
  <p:clrMapOvr>
    <a:masterClrMapping/>
  </p:clrMapOvr>
  <mc:AlternateContent xmlns:mc="http://schemas.openxmlformats.org/markup-compatibility/2006">
    <mc:Choice xmlns:p14="http://schemas.microsoft.com/office/powerpoint/2010/main" Requires="p14">
      <p:transition spd="slow" advClick="0" advTm="18000">
        <p14:flash/>
      </p:transition>
    </mc:Choice>
    <mc:Fallback>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9500"/>
                            </p:stCondLst>
                            <p:childTnLst>
                              <p:par>
                                <p:cTn id="16" presetID="1" presetClass="entr" presetSubtype="0" fill="hold" grpId="0" nodeType="afterEffect">
                                  <p:stCondLst>
                                    <p:cond delay="75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730182" y="1238694"/>
            <a:ext cx="6038335" cy="1200329"/>
          </a:xfrm>
          <a:prstGeom prst="rect">
            <a:avLst/>
          </a:prstGeom>
          <a:noFill/>
        </p:spPr>
        <p:txBody>
          <a:bodyPr wrap="square" rtlCol="0">
            <a:spAutoFit/>
          </a:bodyPr>
          <a:lstStyle/>
          <a:p>
            <a:pPr algn="l"/>
            <a:r>
              <a:rPr lang="en-AU" sz="3600" b="1" i="0" dirty="0">
                <a:solidFill>
                  <a:srgbClr val="3A3A3A"/>
                </a:solidFill>
                <a:effectLst/>
              </a:rPr>
              <a:t>What does ‘artisan’ mean when describing food?</a:t>
            </a:r>
          </a:p>
        </p:txBody>
      </p:sp>
      <p:sp>
        <p:nvSpPr>
          <p:cNvPr id="6" name="TextBox 5">
            <a:extLst>
              <a:ext uri="{FF2B5EF4-FFF2-40B4-BE49-F238E27FC236}">
                <a16:creationId xmlns:a16="http://schemas.microsoft.com/office/drawing/2014/main" id="{C2B71E2E-F877-61E7-FAF1-9EB8ACBA3973}"/>
              </a:ext>
            </a:extLst>
          </p:cNvPr>
          <p:cNvSpPr txBox="1"/>
          <p:nvPr/>
        </p:nvSpPr>
        <p:spPr>
          <a:xfrm>
            <a:off x="730182" y="2594157"/>
            <a:ext cx="6499654" cy="1200329"/>
          </a:xfrm>
          <a:prstGeom prst="rect">
            <a:avLst/>
          </a:prstGeom>
          <a:noFill/>
        </p:spPr>
        <p:txBody>
          <a:bodyPr wrap="square" rtlCol="0">
            <a:spAutoFit/>
          </a:bodyPr>
          <a:lstStyle/>
          <a:p>
            <a:r>
              <a:rPr lang="en-US" sz="3600" b="1" dirty="0">
                <a:solidFill>
                  <a:srgbClr val="FF0000"/>
                </a:solidFill>
              </a:rPr>
              <a:t>Made by small-scale producers with traditional methods</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522611" y="4100061"/>
            <a:ext cx="11146777" cy="2246769"/>
          </a:xfrm>
          <a:prstGeom prst="rect">
            <a:avLst/>
          </a:prstGeom>
          <a:noFill/>
        </p:spPr>
        <p:txBody>
          <a:bodyPr wrap="square" rtlCol="0">
            <a:spAutoFit/>
          </a:bodyPr>
          <a:lstStyle/>
          <a:p>
            <a:r>
              <a:rPr lang="en-US" sz="2800" dirty="0"/>
              <a:t>Artisanal food encompasses breads, cheeses, fruit preserves, cured meats, beverages, oils, and vinegars that are made by hand using traditional methods by skilled craftworkers, known as food artisans. The foodstuff material from farmers and backyard growers can include fruit, grains and flours, milks for cheese, cured meats, fish, beverages, oils, and vinegars.</a:t>
            </a:r>
            <a:endParaRPr lang="en-AU" sz="28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122" name="Picture 2" descr="Artisan Cheese Tray - Fromagination">
            <a:extLst>
              <a:ext uri="{FF2B5EF4-FFF2-40B4-BE49-F238E27FC236}">
                <a16:creationId xmlns:a16="http://schemas.microsoft.com/office/drawing/2014/main" id="{60FEEA22-45B2-A69C-8851-CAE594128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942" y="339662"/>
            <a:ext cx="4514850" cy="32194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182112"/>
      </p:ext>
    </p:extLst>
  </p:cSld>
  <p:clrMapOvr>
    <a:masterClrMapping/>
  </p:clrMapOvr>
  <mc:AlternateContent xmlns:mc="http://schemas.openxmlformats.org/markup-compatibility/2006">
    <mc:Choice xmlns:p14="http://schemas.microsoft.com/office/powerpoint/2010/main" Requires="p14">
      <p:transition spd="slow" advClick="0" advTm="22000">
        <p14:flash/>
      </p:transition>
    </mc:Choice>
    <mc:Fallback>
      <p:transition spd="slow" advClick="0"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9500"/>
                            </p:stCondLst>
                            <p:childTnLst>
                              <p:par>
                                <p:cTn id="16" presetID="1" presetClass="entr" presetSubtype="0" fill="hold" grpId="0" nodeType="afterEffect">
                                  <p:stCondLst>
                                    <p:cond delay="75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264015" y="1519562"/>
            <a:ext cx="5857104" cy="1754326"/>
          </a:xfrm>
          <a:prstGeom prst="rect">
            <a:avLst/>
          </a:prstGeom>
          <a:noFill/>
        </p:spPr>
        <p:txBody>
          <a:bodyPr wrap="square" rtlCol="0">
            <a:spAutoFit/>
          </a:bodyPr>
          <a:lstStyle/>
          <a:p>
            <a:pPr algn="l"/>
            <a:r>
              <a:rPr lang="en-US" sz="3600" b="1" i="0" dirty="0">
                <a:solidFill>
                  <a:srgbClr val="3A3A3A"/>
                </a:solidFill>
                <a:effectLst/>
              </a:rPr>
              <a:t>Which spice provides the main </a:t>
            </a:r>
            <a:r>
              <a:rPr lang="en-US" sz="3600" b="1" i="0" dirty="0" err="1">
                <a:solidFill>
                  <a:srgbClr val="3A3A3A"/>
                </a:solidFill>
                <a:effectLst/>
              </a:rPr>
              <a:t>flavouring</a:t>
            </a:r>
            <a:r>
              <a:rPr lang="en-US" sz="3600" b="1" i="0" dirty="0">
                <a:solidFill>
                  <a:srgbClr val="3A3A3A"/>
                </a:solidFill>
                <a:effectLst/>
              </a:rPr>
              <a:t> and </a:t>
            </a:r>
            <a:r>
              <a:rPr lang="en-US" sz="3600" b="1" i="0" dirty="0" err="1">
                <a:solidFill>
                  <a:srgbClr val="3A3A3A"/>
                </a:solidFill>
                <a:effectLst/>
              </a:rPr>
              <a:t>colouring</a:t>
            </a:r>
            <a:r>
              <a:rPr lang="en-US" sz="3600" b="1" i="0" dirty="0">
                <a:solidFill>
                  <a:srgbClr val="3A3A3A"/>
                </a:solidFill>
                <a:effectLst/>
              </a:rPr>
              <a:t> of goulash?</a:t>
            </a:r>
          </a:p>
        </p:txBody>
      </p:sp>
      <p:sp>
        <p:nvSpPr>
          <p:cNvPr id="6" name="TextBox 5">
            <a:extLst>
              <a:ext uri="{FF2B5EF4-FFF2-40B4-BE49-F238E27FC236}">
                <a16:creationId xmlns:a16="http://schemas.microsoft.com/office/drawing/2014/main" id="{C2B71E2E-F877-61E7-FAF1-9EB8ACBA3973}"/>
              </a:ext>
            </a:extLst>
          </p:cNvPr>
          <p:cNvSpPr txBox="1"/>
          <p:nvPr/>
        </p:nvSpPr>
        <p:spPr>
          <a:xfrm>
            <a:off x="621465" y="3580853"/>
            <a:ext cx="6499654" cy="646331"/>
          </a:xfrm>
          <a:prstGeom prst="rect">
            <a:avLst/>
          </a:prstGeom>
          <a:noFill/>
        </p:spPr>
        <p:txBody>
          <a:bodyPr wrap="square" rtlCol="0">
            <a:spAutoFit/>
          </a:bodyPr>
          <a:lstStyle/>
          <a:p>
            <a:pPr algn="ctr">
              <a:spcBef>
                <a:spcPts val="600"/>
              </a:spcBef>
              <a:spcAft>
                <a:spcPts val="600"/>
              </a:spcAft>
            </a:pPr>
            <a:r>
              <a:rPr lang="en-AU" sz="3600" b="1" dirty="0">
                <a:solidFill>
                  <a:srgbClr val="FF0000"/>
                </a:solidFill>
              </a:rPr>
              <a:t>Paprika</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522611" y="4371127"/>
            <a:ext cx="11146777" cy="2062103"/>
          </a:xfrm>
          <a:prstGeom prst="rect">
            <a:avLst/>
          </a:prstGeom>
          <a:noFill/>
        </p:spPr>
        <p:txBody>
          <a:bodyPr wrap="square" rtlCol="0">
            <a:spAutoFit/>
          </a:bodyPr>
          <a:lstStyle/>
          <a:p>
            <a:r>
              <a:rPr lang="en-US" sz="3200" dirty="0"/>
              <a:t>Goulash is a soup or stew of meat and vegetables seasoned with paprika and other spices. Originating in Hungary, goulash is a common meal predominantly eaten in Central Europe but also in other parts of Europe.</a:t>
            </a:r>
            <a:endParaRPr lang="en-AU" sz="32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46" name="Picture 2" descr="Goulash (Hungarian Beef and Paprika Stew) Recipe">
            <a:extLst>
              <a:ext uri="{FF2B5EF4-FFF2-40B4-BE49-F238E27FC236}">
                <a16:creationId xmlns:a16="http://schemas.microsoft.com/office/drawing/2014/main" id="{0BC5A7FE-A359-1E43-218F-8AC1AA647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891" y="236282"/>
            <a:ext cx="5044771" cy="378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88529"/>
      </p:ext>
    </p:extLst>
  </p:cSld>
  <p:clrMapOvr>
    <a:masterClrMapping/>
  </p:clrMapOvr>
  <mc:AlternateContent xmlns:mc="http://schemas.openxmlformats.org/markup-compatibility/2006">
    <mc:Choice xmlns:p14="http://schemas.microsoft.com/office/powerpoint/2010/main" Requires="p14">
      <p:transition spd="slow" advClick="0" advTm="18000">
        <p14:flash/>
      </p:transition>
    </mc:Choice>
    <mc:Fallback>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9500"/>
                            </p:stCondLst>
                            <p:childTnLst>
                              <p:par>
                                <p:cTn id="16" presetID="1" presetClass="entr" presetSubtype="0" fill="hold" grpId="0" nodeType="afterEffect">
                                  <p:stCondLst>
                                    <p:cond delay="75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264015" y="1519562"/>
            <a:ext cx="4831985" cy="1200329"/>
          </a:xfrm>
          <a:prstGeom prst="rect">
            <a:avLst/>
          </a:prstGeom>
          <a:noFill/>
        </p:spPr>
        <p:txBody>
          <a:bodyPr wrap="square" rtlCol="0">
            <a:spAutoFit/>
          </a:bodyPr>
          <a:lstStyle/>
          <a:p>
            <a:pPr algn="l"/>
            <a:r>
              <a:rPr lang="en-US" sz="3600" b="1" i="0" dirty="0">
                <a:solidFill>
                  <a:srgbClr val="3A3A3A"/>
                </a:solidFill>
                <a:effectLst/>
              </a:rPr>
              <a:t>Cinnamon is the inner part of what?</a:t>
            </a:r>
          </a:p>
        </p:txBody>
      </p:sp>
      <p:sp>
        <p:nvSpPr>
          <p:cNvPr id="6" name="TextBox 5">
            <a:extLst>
              <a:ext uri="{FF2B5EF4-FFF2-40B4-BE49-F238E27FC236}">
                <a16:creationId xmlns:a16="http://schemas.microsoft.com/office/drawing/2014/main" id="{C2B71E2E-F877-61E7-FAF1-9EB8ACBA3973}"/>
              </a:ext>
            </a:extLst>
          </p:cNvPr>
          <p:cNvSpPr txBox="1"/>
          <p:nvPr/>
        </p:nvSpPr>
        <p:spPr>
          <a:xfrm>
            <a:off x="718505" y="3250721"/>
            <a:ext cx="6499654" cy="584775"/>
          </a:xfrm>
          <a:prstGeom prst="rect">
            <a:avLst/>
          </a:prstGeom>
          <a:noFill/>
        </p:spPr>
        <p:txBody>
          <a:bodyPr wrap="square" rtlCol="0">
            <a:spAutoFit/>
          </a:bodyPr>
          <a:lstStyle/>
          <a:p>
            <a:r>
              <a:rPr lang="en-US" sz="3200" b="1" dirty="0">
                <a:solidFill>
                  <a:srgbClr val="FF0000"/>
                </a:solidFill>
              </a:rPr>
              <a:t>A tree – it is part of the inner bark</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440233" y="4256294"/>
            <a:ext cx="11146777" cy="2554545"/>
          </a:xfrm>
          <a:prstGeom prst="rect">
            <a:avLst/>
          </a:prstGeom>
          <a:noFill/>
        </p:spPr>
        <p:txBody>
          <a:bodyPr wrap="square" rtlCol="0">
            <a:spAutoFit/>
          </a:bodyPr>
          <a:lstStyle/>
          <a:p>
            <a:r>
              <a:rPr lang="en-US" sz="3200" dirty="0"/>
              <a:t>Cinnamon is a spice obtained from the inner bark of several tree species. Cinnamon is used mainly as an aromatic condiment and </a:t>
            </a:r>
            <a:r>
              <a:rPr lang="en-US" sz="3200" dirty="0" err="1"/>
              <a:t>flavouring</a:t>
            </a:r>
            <a:r>
              <a:rPr lang="en-US" sz="3200" dirty="0"/>
              <a:t> additive in a wide variety of cuisines, sweet and </a:t>
            </a:r>
            <a:r>
              <a:rPr lang="en-US" sz="3200" dirty="0" err="1"/>
              <a:t>savoury</a:t>
            </a:r>
            <a:r>
              <a:rPr lang="en-US" sz="3200" dirty="0"/>
              <a:t> dishes, breakfast cereals, snack foods, bagels, teas, hot chocolate and traditional foods.</a:t>
            </a:r>
            <a:endParaRPr lang="en-AU" sz="32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Polynesian Produce Stand : ~Ceylon CINNAMON Tree~ LIVE SPICE TREE ...">
            <a:extLst>
              <a:ext uri="{FF2B5EF4-FFF2-40B4-BE49-F238E27FC236}">
                <a16:creationId xmlns:a16="http://schemas.microsoft.com/office/drawing/2014/main" id="{362B0C7C-8FD9-10EA-ED2B-F76B04A05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555" y="190818"/>
            <a:ext cx="3756455" cy="375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547869"/>
      </p:ext>
    </p:extLst>
  </p:cSld>
  <p:clrMapOvr>
    <a:masterClrMapping/>
  </p:clrMapOvr>
  <mc:AlternateContent xmlns:mc="http://schemas.openxmlformats.org/markup-compatibility/2006">
    <mc:Choice xmlns:p14="http://schemas.microsoft.com/office/powerpoint/2010/main" Requires="p14">
      <p:transition spd="slow" advClick="0" advTm="18000">
        <p14:flash/>
      </p:transition>
    </mc:Choice>
    <mc:Fallback>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9500"/>
                            </p:stCondLst>
                            <p:childTnLst>
                              <p:par>
                                <p:cTn id="16" presetID="1" presetClass="entr" presetSubtype="0" fill="hold" grpId="0" nodeType="afterEffect">
                                  <p:stCondLst>
                                    <p:cond delay="75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194" name="Picture 2" descr="Royalty Free Dirty Dishes In Sink Clip Art, Vector Images ...">
            <a:extLst>
              <a:ext uri="{FF2B5EF4-FFF2-40B4-BE49-F238E27FC236}">
                <a16:creationId xmlns:a16="http://schemas.microsoft.com/office/drawing/2014/main" id="{7149226D-8EDF-E8F0-084F-1F02F6547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572" y="864675"/>
            <a:ext cx="5829300" cy="4276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69F937C-D9CD-CB40-AC88-27A02AC981E2}"/>
              </a:ext>
            </a:extLst>
          </p:cNvPr>
          <p:cNvSpPr txBox="1"/>
          <p:nvPr/>
        </p:nvSpPr>
        <p:spPr>
          <a:xfrm>
            <a:off x="3954163" y="5141400"/>
            <a:ext cx="2581156" cy="923330"/>
          </a:xfrm>
          <a:prstGeom prst="rect">
            <a:avLst/>
          </a:prstGeom>
          <a:noFill/>
        </p:spPr>
        <p:txBody>
          <a:bodyPr wrap="none" rtlCol="0">
            <a:spAutoFit/>
          </a:bodyPr>
          <a:lstStyle/>
          <a:p>
            <a:r>
              <a:rPr lang="en-US" sz="5400" b="1" dirty="0">
                <a:latin typeface="STHupo" panose="020B0503020204020204" pitchFamily="2" charset="-122"/>
                <a:ea typeface="STHupo" panose="020B0503020204020204" pitchFamily="2" charset="-122"/>
              </a:rPr>
              <a:t>The End</a:t>
            </a:r>
            <a:endParaRPr lang="en-AU" sz="5400" b="1" dirty="0">
              <a:latin typeface="STHupo" panose="020B0503020204020204" pitchFamily="2" charset="-122"/>
              <a:ea typeface="STHupo" panose="020B0503020204020204" pitchFamily="2" charset="-122"/>
            </a:endParaRPr>
          </a:p>
        </p:txBody>
      </p:sp>
    </p:spTree>
    <p:extLst>
      <p:ext uri="{BB962C8B-B14F-4D97-AF65-F5344CB8AC3E}">
        <p14:creationId xmlns:p14="http://schemas.microsoft.com/office/powerpoint/2010/main" val="3969204855"/>
      </p:ext>
    </p:extLst>
  </p:cSld>
  <p:clrMapOvr>
    <a:masterClrMapping/>
  </p:clrMapOvr>
  <mc:AlternateContent xmlns:mc="http://schemas.openxmlformats.org/markup-compatibility/2006">
    <mc:Choice xmlns:p14="http://schemas.microsoft.com/office/powerpoint/2010/main" Requires="p14">
      <p:transition spd="slow" advClick="0" advTm="18000">
        <p14:flash/>
      </p:transition>
    </mc:Choice>
    <mc:Fallback>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403653" y="1932991"/>
            <a:ext cx="4827373" cy="1200329"/>
          </a:xfrm>
          <a:prstGeom prst="rect">
            <a:avLst/>
          </a:prstGeom>
          <a:noFill/>
        </p:spPr>
        <p:txBody>
          <a:bodyPr wrap="square" rtlCol="0">
            <a:spAutoFit/>
          </a:bodyPr>
          <a:lstStyle/>
          <a:p>
            <a:r>
              <a:rPr lang="en-US" sz="3600" b="1" i="0" dirty="0">
                <a:solidFill>
                  <a:srgbClr val="181818"/>
                </a:solidFill>
                <a:effectLst/>
                <a:latin typeface="Inter"/>
              </a:rPr>
              <a:t>Which country does brie cheese originate from?</a:t>
            </a:r>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2509034" y="4125939"/>
            <a:ext cx="1807591" cy="707886"/>
          </a:xfrm>
          <a:prstGeom prst="rect">
            <a:avLst/>
          </a:prstGeom>
          <a:noFill/>
        </p:spPr>
        <p:txBody>
          <a:bodyPr wrap="square" rtlCol="0">
            <a:spAutoFit/>
          </a:bodyPr>
          <a:lstStyle/>
          <a:p>
            <a:pPr>
              <a:spcBef>
                <a:spcPts val="600"/>
              </a:spcBef>
              <a:spcAft>
                <a:spcPts val="600"/>
              </a:spcAft>
            </a:pPr>
            <a:r>
              <a:rPr lang="en-US" sz="4000" b="1" dirty="0">
                <a:solidFill>
                  <a:srgbClr val="FF0000"/>
                </a:solidFill>
                <a:latin typeface="Sansation"/>
              </a:rPr>
              <a:t>France</a:t>
            </a:r>
            <a:r>
              <a:rPr lang="en-US" sz="3600" dirty="0"/>
              <a:t> </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ie Cheese Recipe | Cheese Maker Recipe | Cheese Making">
            <a:extLst>
              <a:ext uri="{FF2B5EF4-FFF2-40B4-BE49-F238E27FC236}">
                <a16:creationId xmlns:a16="http://schemas.microsoft.com/office/drawing/2014/main" id="{75309866-3649-A77B-0FE7-BFA41DB14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663" y="758783"/>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746038" y="5091717"/>
            <a:ext cx="10699923" cy="1569660"/>
          </a:xfrm>
          <a:prstGeom prst="rect">
            <a:avLst/>
          </a:prstGeom>
          <a:noFill/>
        </p:spPr>
        <p:txBody>
          <a:bodyPr wrap="square" rtlCol="0">
            <a:spAutoFit/>
          </a:bodyPr>
          <a:lstStyle/>
          <a:p>
            <a:r>
              <a:rPr lang="en-US" sz="3200" b="0" i="0" dirty="0">
                <a:solidFill>
                  <a:srgbClr val="444444"/>
                </a:solidFill>
                <a:effectLst/>
                <a:latin typeface="DDG_ProximaNova"/>
              </a:rPr>
              <a:t>Brie is a soft cow's-milk cheese named after Brie, the French region from which it originated. It is pale in color with a slight grayish tinge under a rind of white </a:t>
            </a:r>
            <a:r>
              <a:rPr lang="en-US" sz="3200" b="0" i="0" dirty="0" err="1">
                <a:solidFill>
                  <a:srgbClr val="444444"/>
                </a:solidFill>
                <a:effectLst/>
                <a:latin typeface="DDG_ProximaNova"/>
              </a:rPr>
              <a:t>mould</a:t>
            </a:r>
            <a:r>
              <a:rPr lang="en-US" sz="3200" b="0" i="0" dirty="0">
                <a:solidFill>
                  <a:srgbClr val="444444"/>
                </a:solidFill>
                <a:effectLst/>
                <a:latin typeface="DDG_ProximaNova"/>
              </a:rPr>
              <a:t>. </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2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3000">
        <p15:prstTrans prst="drape"/>
      </p:transition>
    </mc:Choice>
    <mc:Fallback xmlns="">
      <p:transition spd="slow"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7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975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268626" y="2023773"/>
            <a:ext cx="4827373" cy="1754326"/>
          </a:xfrm>
          <a:prstGeom prst="rect">
            <a:avLst/>
          </a:prstGeom>
          <a:noFill/>
        </p:spPr>
        <p:txBody>
          <a:bodyPr wrap="square" rtlCol="0">
            <a:spAutoFit/>
          </a:bodyPr>
          <a:lstStyle/>
          <a:p>
            <a:r>
              <a:rPr lang="en-US" sz="3600" b="1" dirty="0"/>
              <a:t>What is meant by the term 'al dente', in Italian cooking?</a:t>
            </a:r>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1297973" y="4274674"/>
            <a:ext cx="6678312" cy="646331"/>
          </a:xfrm>
          <a:prstGeom prst="rect">
            <a:avLst/>
          </a:prstGeom>
          <a:noFill/>
        </p:spPr>
        <p:txBody>
          <a:bodyPr wrap="square" rtlCol="0">
            <a:spAutoFit/>
          </a:bodyPr>
          <a:lstStyle/>
          <a:p>
            <a:pPr>
              <a:spcBef>
                <a:spcPts val="600"/>
              </a:spcBef>
              <a:spcAft>
                <a:spcPts val="600"/>
              </a:spcAft>
            </a:pPr>
            <a:r>
              <a:rPr lang="en-US" sz="3600" dirty="0">
                <a:solidFill>
                  <a:srgbClr val="FF0000"/>
                </a:solidFill>
              </a:rPr>
              <a:t>To be cooked and firm to the bite. </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746038" y="5091717"/>
            <a:ext cx="10699923" cy="1569660"/>
          </a:xfrm>
          <a:prstGeom prst="rect">
            <a:avLst/>
          </a:prstGeom>
          <a:noFill/>
        </p:spPr>
        <p:txBody>
          <a:bodyPr wrap="square" rtlCol="0">
            <a:spAutoFit/>
          </a:bodyPr>
          <a:lstStyle/>
          <a:p>
            <a:r>
              <a:rPr lang="en-US" sz="3200" dirty="0"/>
              <a:t>The phrase </a:t>
            </a:r>
            <a:r>
              <a:rPr lang="en-US" sz="3200" i="1" dirty="0"/>
              <a:t>al dente</a:t>
            </a:r>
            <a:r>
              <a:rPr lang="en-US" sz="3200" dirty="0"/>
              <a:t> literally translates from Italian to mean “to the tooth.” It describes the texture of cooked pasta when it’s tender but firm and chewy when you bite into it. </a:t>
            </a:r>
            <a:endParaRPr lang="en-AU" sz="3200" dirty="0"/>
          </a:p>
        </p:txBody>
      </p:sp>
      <p:pic>
        <p:nvPicPr>
          <p:cNvPr id="2050" name="Picture 2" descr="Al Dente Definition - Culinary Arts Glossary">
            <a:extLst>
              <a:ext uri="{FF2B5EF4-FFF2-40B4-BE49-F238E27FC236}">
                <a16:creationId xmlns:a16="http://schemas.microsoft.com/office/drawing/2014/main" id="{505C3646-E117-2536-ED27-33DBEC97B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431" y="280945"/>
            <a:ext cx="5928669" cy="39378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8FD72EFE-D565-C92B-C9E4-0DBC100361BA}"/>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031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4000">
        <p15:prstTrans prst="drape"/>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000" fill="hold"/>
                                        <p:tgtEl>
                                          <p:spTgt spid="2"/>
                                        </p:tgtEl>
                                        <p:attrNameLst>
                                          <p:attrName>ppt_x</p:attrName>
                                        </p:attrNameLst>
                                      </p:cBhvr>
                                      <p:tavLst>
                                        <p:tav tm="0">
                                          <p:val>
                                            <p:strVal val="0-#ppt_w/2"/>
                                          </p:val>
                                        </p:tav>
                                        <p:tav tm="100000">
                                          <p:val>
                                            <p:strVal val="#ppt_x"/>
                                          </p:val>
                                        </p:tav>
                                      </p:tavLst>
                                    </p:anim>
                                    <p:anim calcmode="lin" valueType="num">
                                      <p:cBhvr additive="base">
                                        <p:cTn id="8" dur="7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9250"/>
                            </p:stCondLst>
                            <p:childTnLst>
                              <p:par>
                                <p:cTn id="27" presetID="1" presetClass="entr" presetSubtype="0" fill="hold" grpId="0" nodeType="afterEffect">
                                  <p:stCondLst>
                                    <p:cond delay="75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268626" y="2023773"/>
            <a:ext cx="4827373" cy="1200329"/>
          </a:xfrm>
          <a:prstGeom prst="rect">
            <a:avLst/>
          </a:prstGeom>
          <a:noFill/>
        </p:spPr>
        <p:txBody>
          <a:bodyPr wrap="square" rtlCol="0">
            <a:spAutoFit/>
          </a:bodyPr>
          <a:lstStyle/>
          <a:p>
            <a:r>
              <a:rPr lang="en-US" sz="3600" b="1" i="0" dirty="0">
                <a:solidFill>
                  <a:srgbClr val="181818"/>
                </a:solidFill>
                <a:effectLst/>
                <a:latin typeface="Inter"/>
              </a:rPr>
              <a:t>What does ‘Dorito’ actually mean?</a:t>
            </a:r>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1411218" y="3722626"/>
            <a:ext cx="6678312" cy="646331"/>
          </a:xfrm>
          <a:prstGeom prst="rect">
            <a:avLst/>
          </a:prstGeom>
          <a:noFill/>
        </p:spPr>
        <p:txBody>
          <a:bodyPr wrap="square" rtlCol="0">
            <a:spAutoFit/>
          </a:bodyPr>
          <a:lstStyle/>
          <a:p>
            <a:pPr>
              <a:spcBef>
                <a:spcPts val="600"/>
              </a:spcBef>
              <a:spcAft>
                <a:spcPts val="600"/>
              </a:spcAft>
            </a:pPr>
            <a:r>
              <a:rPr lang="en-AU" sz="3600" dirty="0">
                <a:solidFill>
                  <a:srgbClr val="FF0000"/>
                </a:solidFill>
              </a:rPr>
              <a:t> ‘Little golden things’.</a:t>
            </a:r>
            <a:r>
              <a:rPr lang="en-US" sz="3600" dirty="0">
                <a:solidFill>
                  <a:srgbClr val="FF0000"/>
                </a:solidFill>
              </a:rPr>
              <a:t> </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529537" y="4709660"/>
            <a:ext cx="11132923" cy="2062103"/>
          </a:xfrm>
          <a:prstGeom prst="rect">
            <a:avLst/>
          </a:prstGeom>
          <a:noFill/>
        </p:spPr>
        <p:txBody>
          <a:bodyPr wrap="square" rtlCol="0">
            <a:spAutoFit/>
          </a:bodyPr>
          <a:lstStyle/>
          <a:p>
            <a:r>
              <a:rPr lang="en-US" sz="3200" dirty="0"/>
              <a:t>Doritos is an American brand of flavored tortilla chips produced by Frito-Lay, a wholly owned subsidiary of PepsiCo. The concept for Doritos originated at Disneyland at a restaurant managed by Frito-Lay in 1966. </a:t>
            </a:r>
            <a:endParaRPr lang="en-AU" sz="3200" dirty="0"/>
          </a:p>
        </p:txBody>
      </p:sp>
      <p:pic>
        <p:nvPicPr>
          <p:cNvPr id="4098" name="Picture 2">
            <a:extLst>
              <a:ext uri="{FF2B5EF4-FFF2-40B4-BE49-F238E27FC236}">
                <a16:creationId xmlns:a16="http://schemas.microsoft.com/office/drawing/2014/main" id="{FD2F8A01-42B4-290F-A7EC-551716A40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627" y="298155"/>
            <a:ext cx="2995714" cy="4177567"/>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66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8000">
        <p15:prstTrans prst="fallOver"/>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26" presetClass="entr" presetSubtype="0"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11500"/>
                            </p:stCondLst>
                            <p:childTnLst>
                              <p:par>
                                <p:cTn id="27" presetID="1" presetClass="entr" presetSubtype="0" fill="hold" grpId="0" nodeType="afterEffect">
                                  <p:stCondLst>
                                    <p:cond delay="75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952730" y="2063772"/>
            <a:ext cx="5692347" cy="646331"/>
          </a:xfrm>
          <a:prstGeom prst="rect">
            <a:avLst/>
          </a:prstGeom>
          <a:noFill/>
        </p:spPr>
        <p:txBody>
          <a:bodyPr wrap="square" rtlCol="0">
            <a:spAutoFit/>
          </a:bodyPr>
          <a:lstStyle/>
          <a:p>
            <a:pPr algn="l"/>
            <a:r>
              <a:rPr lang="en-US" sz="3600" b="1" i="0" dirty="0">
                <a:solidFill>
                  <a:srgbClr val="3A3A3A"/>
                </a:solidFill>
                <a:effectLst/>
              </a:rPr>
              <a:t>How is steak tartare cooked?</a:t>
            </a:r>
          </a:p>
        </p:txBody>
      </p:sp>
      <p:sp>
        <p:nvSpPr>
          <p:cNvPr id="6" name="TextBox 5">
            <a:extLst>
              <a:ext uri="{FF2B5EF4-FFF2-40B4-BE49-F238E27FC236}">
                <a16:creationId xmlns:a16="http://schemas.microsoft.com/office/drawing/2014/main" id="{C2B71E2E-F877-61E7-FAF1-9EB8ACBA3973}"/>
              </a:ext>
            </a:extLst>
          </p:cNvPr>
          <p:cNvSpPr txBox="1"/>
          <p:nvPr/>
        </p:nvSpPr>
        <p:spPr>
          <a:xfrm>
            <a:off x="1411218" y="3722626"/>
            <a:ext cx="6678312" cy="646331"/>
          </a:xfrm>
          <a:prstGeom prst="rect">
            <a:avLst/>
          </a:prstGeom>
          <a:noFill/>
        </p:spPr>
        <p:txBody>
          <a:bodyPr wrap="square" rtlCol="0">
            <a:spAutoFit/>
          </a:bodyPr>
          <a:lstStyle/>
          <a:p>
            <a:pPr>
              <a:spcBef>
                <a:spcPts val="600"/>
              </a:spcBef>
              <a:spcAft>
                <a:spcPts val="600"/>
              </a:spcAft>
            </a:pPr>
            <a:r>
              <a:rPr lang="en-AU" sz="3600" b="1" dirty="0">
                <a:solidFill>
                  <a:srgbClr val="FF0000"/>
                </a:solidFill>
              </a:rPr>
              <a:t> ‘It’s served raw’.</a:t>
            </a:r>
            <a:r>
              <a:rPr lang="en-US" sz="3600" b="1" dirty="0">
                <a:solidFill>
                  <a:srgbClr val="FF0000"/>
                </a:solidFill>
              </a:rPr>
              <a:t> </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529538" y="4565064"/>
            <a:ext cx="11132923" cy="2062103"/>
          </a:xfrm>
          <a:prstGeom prst="rect">
            <a:avLst/>
          </a:prstGeom>
          <a:noFill/>
        </p:spPr>
        <p:txBody>
          <a:bodyPr wrap="square" rtlCol="0">
            <a:spAutoFit/>
          </a:bodyPr>
          <a:lstStyle/>
          <a:p>
            <a:r>
              <a:rPr lang="en-US" sz="3200" dirty="0"/>
              <a:t>Steak tartare or tartar steak is a French dish of raw ground beef. It is usually served with onions, capers, mushrooms, pepper, Worcestershire sauce, and other seasonings, often presented separately, to be added to taste.</a:t>
            </a:r>
            <a:endParaRPr lang="en-AU" sz="32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What Exactly Is Steak Tartare?">
            <a:extLst>
              <a:ext uri="{FF2B5EF4-FFF2-40B4-BE49-F238E27FC236}">
                <a16:creationId xmlns:a16="http://schemas.microsoft.com/office/drawing/2014/main" id="{A3AB6B3F-C92B-99AD-3F0F-CDA0C73C2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077" y="1220374"/>
            <a:ext cx="5329293" cy="29794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713226"/>
      </p:ext>
    </p:extLst>
  </p:cSld>
  <p:clrMapOvr>
    <a:masterClrMapping/>
  </p:clrMapOvr>
  <p:transition spd="slow" advClick="0" advTm="18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500"/>
                                        <p:tgtEl>
                                          <p:spTgt spid="6"/>
                                        </p:tgtEl>
                                      </p:cBhvr>
                                    </p:animEffect>
                                  </p:childTnLst>
                                </p:cTn>
                              </p:par>
                            </p:childTnLst>
                          </p:cTn>
                        </p:par>
                        <p:par>
                          <p:cTn id="13" fill="hold">
                            <p:stCondLst>
                              <p:cond delay="10000"/>
                            </p:stCondLst>
                            <p:childTnLst>
                              <p:par>
                                <p:cTn id="14" presetID="1" presetClass="entr" presetSubtype="0" fill="hold" grpId="0" nodeType="afterEffect">
                                  <p:stCondLst>
                                    <p:cond delay="75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323433" y="1935045"/>
            <a:ext cx="4673713" cy="1200329"/>
          </a:xfrm>
          <a:prstGeom prst="rect">
            <a:avLst/>
          </a:prstGeom>
          <a:noFill/>
        </p:spPr>
        <p:txBody>
          <a:bodyPr wrap="square" rtlCol="0">
            <a:spAutoFit/>
          </a:bodyPr>
          <a:lstStyle/>
          <a:p>
            <a:pPr algn="l"/>
            <a:r>
              <a:rPr lang="en-US" sz="3600" b="1" i="0" dirty="0">
                <a:solidFill>
                  <a:srgbClr val="181818"/>
                </a:solidFill>
                <a:effectLst/>
                <a:latin typeface="Inter"/>
              </a:rPr>
              <a:t>An enchilada is from which cuisine?</a:t>
            </a:r>
            <a:endParaRPr lang="en-US" sz="3600" b="1" i="0" dirty="0">
              <a:solidFill>
                <a:srgbClr val="3A3A3A"/>
              </a:solidFill>
              <a:effectLst/>
            </a:endParaRPr>
          </a:p>
        </p:txBody>
      </p:sp>
      <p:sp>
        <p:nvSpPr>
          <p:cNvPr id="6" name="TextBox 5">
            <a:extLst>
              <a:ext uri="{FF2B5EF4-FFF2-40B4-BE49-F238E27FC236}">
                <a16:creationId xmlns:a16="http://schemas.microsoft.com/office/drawing/2014/main" id="{C2B71E2E-F877-61E7-FAF1-9EB8ACBA3973}"/>
              </a:ext>
            </a:extLst>
          </p:cNvPr>
          <p:cNvSpPr txBox="1"/>
          <p:nvPr/>
        </p:nvSpPr>
        <p:spPr>
          <a:xfrm>
            <a:off x="1963153" y="3399461"/>
            <a:ext cx="2386425" cy="646331"/>
          </a:xfrm>
          <a:prstGeom prst="rect">
            <a:avLst/>
          </a:prstGeom>
          <a:noFill/>
        </p:spPr>
        <p:txBody>
          <a:bodyPr wrap="square" rtlCol="0">
            <a:spAutoFit/>
          </a:bodyPr>
          <a:lstStyle/>
          <a:p>
            <a:pPr>
              <a:spcBef>
                <a:spcPts val="600"/>
              </a:spcBef>
              <a:spcAft>
                <a:spcPts val="600"/>
              </a:spcAft>
            </a:pPr>
            <a:r>
              <a:rPr lang="en-AU" sz="3600" b="1" dirty="0">
                <a:solidFill>
                  <a:srgbClr val="FF0000"/>
                </a:solidFill>
              </a:rPr>
              <a:t> </a:t>
            </a:r>
            <a:r>
              <a:rPr lang="en-US" sz="3600" b="1" dirty="0">
                <a:solidFill>
                  <a:srgbClr val="FF0000"/>
                </a:solidFill>
              </a:rPr>
              <a:t>Mexican</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529538" y="4565064"/>
            <a:ext cx="11132923" cy="2062103"/>
          </a:xfrm>
          <a:prstGeom prst="rect">
            <a:avLst/>
          </a:prstGeom>
          <a:noFill/>
        </p:spPr>
        <p:txBody>
          <a:bodyPr wrap="square" rtlCol="0">
            <a:spAutoFit/>
          </a:bodyPr>
          <a:lstStyle/>
          <a:p>
            <a:r>
              <a:rPr lang="en-US" sz="3200" dirty="0"/>
              <a:t>An enchilada is a Mexican dish consisting of a corn tortilla rolled around a filling and covered with a savory sauce. Enchiladas can be filled with various ingredients, including meats, cheese, beans, potatoes, vegetables, or combinations.</a:t>
            </a:r>
            <a:endParaRPr lang="en-AU" sz="32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Enchiladas, Mexico's Classic Tortilla Dish">
            <a:extLst>
              <a:ext uri="{FF2B5EF4-FFF2-40B4-BE49-F238E27FC236}">
                <a16:creationId xmlns:a16="http://schemas.microsoft.com/office/drawing/2014/main" id="{11DFED31-B04D-6127-DE53-A566EA263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856" y="1031385"/>
            <a:ext cx="5064524" cy="337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966007"/>
      </p:ext>
    </p:extLst>
  </p:cSld>
  <p:clrMapOvr>
    <a:masterClrMapping/>
  </p:clrMapOvr>
  <mc:AlternateContent xmlns:mc="http://schemas.openxmlformats.org/markup-compatibility/2006" xmlns:p14="http://schemas.microsoft.com/office/powerpoint/2010/main">
    <mc:Choice Requires="p14">
      <p:transition spd="slow" p14:dur="3400" advClick="0" advTm="18000">
        <p14:reveal/>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6"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par>
                          <p:cTn id="13" fill="hold">
                            <p:stCondLst>
                              <p:cond delay="10500"/>
                            </p:stCondLst>
                            <p:childTnLst>
                              <p:par>
                                <p:cTn id="14" presetID="1" presetClass="entr" presetSubtype="0" fill="hold" grpId="0" nodeType="afterEffect">
                                  <p:stCondLst>
                                    <p:cond delay="75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496819" y="1415773"/>
            <a:ext cx="5485770" cy="1754326"/>
          </a:xfrm>
          <a:prstGeom prst="rect">
            <a:avLst/>
          </a:prstGeom>
          <a:noFill/>
        </p:spPr>
        <p:txBody>
          <a:bodyPr wrap="square" rtlCol="0">
            <a:spAutoFit/>
          </a:bodyPr>
          <a:lstStyle/>
          <a:p>
            <a:pPr algn="l"/>
            <a:r>
              <a:rPr lang="en-US" sz="3600" b="1" i="0" dirty="0">
                <a:solidFill>
                  <a:srgbClr val="181818"/>
                </a:solidFill>
                <a:effectLst/>
                <a:latin typeface="Inter"/>
              </a:rPr>
              <a:t>What is the name of the Italian dessert that translates to 'pick me up'?</a:t>
            </a:r>
          </a:p>
        </p:txBody>
      </p:sp>
      <p:sp>
        <p:nvSpPr>
          <p:cNvPr id="6" name="TextBox 5">
            <a:extLst>
              <a:ext uri="{FF2B5EF4-FFF2-40B4-BE49-F238E27FC236}">
                <a16:creationId xmlns:a16="http://schemas.microsoft.com/office/drawing/2014/main" id="{C2B71E2E-F877-61E7-FAF1-9EB8ACBA3973}"/>
              </a:ext>
            </a:extLst>
          </p:cNvPr>
          <p:cNvSpPr txBox="1"/>
          <p:nvPr/>
        </p:nvSpPr>
        <p:spPr>
          <a:xfrm>
            <a:off x="1864299" y="3429000"/>
            <a:ext cx="2386425" cy="646331"/>
          </a:xfrm>
          <a:prstGeom prst="rect">
            <a:avLst/>
          </a:prstGeom>
          <a:noFill/>
        </p:spPr>
        <p:txBody>
          <a:bodyPr wrap="square" rtlCol="0">
            <a:spAutoFit/>
          </a:bodyPr>
          <a:lstStyle/>
          <a:p>
            <a:pPr>
              <a:spcBef>
                <a:spcPts val="600"/>
              </a:spcBef>
              <a:spcAft>
                <a:spcPts val="600"/>
              </a:spcAft>
            </a:pPr>
            <a:r>
              <a:rPr lang="en-AU" sz="3600" b="1" dirty="0">
                <a:solidFill>
                  <a:srgbClr val="FF0000"/>
                </a:solidFill>
              </a:rPr>
              <a:t> </a:t>
            </a:r>
            <a:r>
              <a:rPr lang="en-US" sz="3600" dirty="0">
                <a:solidFill>
                  <a:srgbClr val="181818"/>
                </a:solidFill>
                <a:latin typeface="Inter"/>
              </a:rPr>
              <a:t> </a:t>
            </a:r>
            <a:r>
              <a:rPr lang="en-US" sz="3600" b="1" dirty="0">
                <a:solidFill>
                  <a:srgbClr val="FF0000"/>
                </a:solidFill>
                <a:latin typeface="Inter"/>
              </a:rPr>
              <a:t>Tiramisu.</a:t>
            </a:r>
            <a:r>
              <a:rPr lang="en-US" sz="3600" dirty="0">
                <a:solidFill>
                  <a:srgbClr val="181818"/>
                </a:solidFill>
                <a:latin typeface="Inter"/>
              </a:rPr>
              <a:t> </a:t>
            </a:r>
            <a:endParaRPr lang="en-US" sz="3600" b="1" dirty="0">
              <a:solidFill>
                <a:srgbClr val="FF0000"/>
              </a:solidFill>
            </a:endParaRP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529538" y="4565064"/>
            <a:ext cx="11132923" cy="2062103"/>
          </a:xfrm>
          <a:prstGeom prst="rect">
            <a:avLst/>
          </a:prstGeom>
          <a:noFill/>
        </p:spPr>
        <p:txBody>
          <a:bodyPr wrap="square" rtlCol="0">
            <a:spAutoFit/>
          </a:bodyPr>
          <a:lstStyle/>
          <a:p>
            <a:r>
              <a:rPr lang="en-US" sz="3200" dirty="0"/>
              <a:t>Tiramisu is an Italian dessert made of ladyfingers dipped in coffee, layered with a whipped mixture of eggs, sugar and mascarpone and </a:t>
            </a:r>
            <a:r>
              <a:rPr lang="en-US" sz="3200" dirty="0" err="1"/>
              <a:t>flavoured</a:t>
            </a:r>
            <a:r>
              <a:rPr lang="en-US" sz="3200" dirty="0"/>
              <a:t> with cocoa. The recipe has been adapted into many varieties of cakes and other desserts.</a:t>
            </a:r>
            <a:endParaRPr lang="en-AU" sz="32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Weird Facts about Tiramisu - The Italian Delight - Documentarytube.com">
            <a:extLst>
              <a:ext uri="{FF2B5EF4-FFF2-40B4-BE49-F238E27FC236}">
                <a16:creationId xmlns:a16="http://schemas.microsoft.com/office/drawing/2014/main" id="{130BDECA-2AE2-537F-C180-90F960B9A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465" y="812796"/>
            <a:ext cx="5485770" cy="3085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23585964"/>
      </p:ext>
    </p:extLst>
  </p:cSld>
  <p:clrMapOvr>
    <a:masterClrMapping/>
  </p:clrMapOvr>
  <mc:AlternateContent xmlns:mc="http://schemas.openxmlformats.org/markup-compatibility/2006" xmlns:p14="http://schemas.microsoft.com/office/powerpoint/2010/main">
    <mc:Choice Requires="p14">
      <p:transition spd="slow" p14:dur="2250" advClick="0" advTm="18000">
        <p:cover/>
      </p:transition>
    </mc:Choice>
    <mc:Fallback xmlns="">
      <p:transition spd="slow" advClick="0" advTm="1800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9500"/>
                            </p:stCondLst>
                            <p:childTnLst>
                              <p:par>
                                <p:cTn id="16" presetID="1" presetClass="entr" presetSubtype="0" fill="hold" grpId="0" nodeType="afterEffect">
                                  <p:stCondLst>
                                    <p:cond delay="75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496819" y="1415773"/>
            <a:ext cx="5485770" cy="2308324"/>
          </a:xfrm>
          <a:prstGeom prst="rect">
            <a:avLst/>
          </a:prstGeom>
          <a:noFill/>
        </p:spPr>
        <p:txBody>
          <a:bodyPr wrap="square" rtlCol="0">
            <a:spAutoFit/>
          </a:bodyPr>
          <a:lstStyle/>
          <a:p>
            <a:pPr algn="l"/>
            <a:r>
              <a:rPr lang="en-US" sz="3600" b="1" i="0" dirty="0">
                <a:solidFill>
                  <a:srgbClr val="181818"/>
                </a:solidFill>
                <a:effectLst/>
              </a:rPr>
              <a:t>What is the name of the Italian pasta dish that translates to 'little worms'?</a:t>
            </a:r>
          </a:p>
          <a:p>
            <a:pPr algn="l"/>
            <a:endParaRPr lang="en-US" sz="3600" b="0" i="0" dirty="0">
              <a:solidFill>
                <a:srgbClr val="181818"/>
              </a:solidFill>
              <a:effectLst/>
            </a:endParaRPr>
          </a:p>
        </p:txBody>
      </p:sp>
      <p:sp>
        <p:nvSpPr>
          <p:cNvPr id="6" name="TextBox 5">
            <a:extLst>
              <a:ext uri="{FF2B5EF4-FFF2-40B4-BE49-F238E27FC236}">
                <a16:creationId xmlns:a16="http://schemas.microsoft.com/office/drawing/2014/main" id="{C2B71E2E-F877-61E7-FAF1-9EB8ACBA3973}"/>
              </a:ext>
            </a:extLst>
          </p:cNvPr>
          <p:cNvSpPr txBox="1"/>
          <p:nvPr/>
        </p:nvSpPr>
        <p:spPr>
          <a:xfrm>
            <a:off x="1592451" y="3437683"/>
            <a:ext cx="2567658" cy="646331"/>
          </a:xfrm>
          <a:prstGeom prst="rect">
            <a:avLst/>
          </a:prstGeom>
          <a:noFill/>
        </p:spPr>
        <p:txBody>
          <a:bodyPr wrap="square" rtlCol="0">
            <a:spAutoFit/>
          </a:bodyPr>
          <a:lstStyle/>
          <a:p>
            <a:pPr>
              <a:spcBef>
                <a:spcPts val="600"/>
              </a:spcBef>
              <a:spcAft>
                <a:spcPts val="600"/>
              </a:spcAft>
            </a:pPr>
            <a:r>
              <a:rPr lang="en-AU" sz="3600" b="1" dirty="0">
                <a:solidFill>
                  <a:srgbClr val="FF0000"/>
                </a:solidFill>
              </a:rPr>
              <a:t> </a:t>
            </a:r>
            <a:r>
              <a:rPr lang="en-US" sz="3600" dirty="0">
                <a:solidFill>
                  <a:srgbClr val="181818"/>
                </a:solidFill>
                <a:latin typeface="Inter"/>
              </a:rPr>
              <a:t> </a:t>
            </a:r>
            <a:r>
              <a:rPr lang="en-US" sz="3600" b="1" dirty="0">
                <a:solidFill>
                  <a:srgbClr val="FF0000"/>
                </a:solidFill>
                <a:latin typeface="Inter"/>
              </a:rPr>
              <a:t>Vermicelli.</a:t>
            </a:r>
            <a:endParaRPr lang="en-US" sz="3600" b="1" dirty="0">
              <a:solidFill>
                <a:srgbClr val="FF0000"/>
              </a:solidFill>
            </a:endParaRP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529538" y="4565064"/>
            <a:ext cx="11132923" cy="1569660"/>
          </a:xfrm>
          <a:prstGeom prst="rect">
            <a:avLst/>
          </a:prstGeom>
          <a:noFill/>
        </p:spPr>
        <p:txBody>
          <a:bodyPr wrap="square" rtlCol="0">
            <a:spAutoFit/>
          </a:bodyPr>
          <a:lstStyle/>
          <a:p>
            <a:r>
              <a:rPr lang="en-US" sz="3200" dirty="0"/>
              <a:t>Vermicelli is a traditional type of pasta round in section similar to spaghetti. In English-speaking regions it is usually thinner than spaghetti.</a:t>
            </a:r>
            <a:endParaRPr lang="en-AU" sz="32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Pasta Vermicelli with Fresh Roma Tomato Sauce - Forward Food">
            <a:extLst>
              <a:ext uri="{FF2B5EF4-FFF2-40B4-BE49-F238E27FC236}">
                <a16:creationId xmlns:a16="http://schemas.microsoft.com/office/drawing/2014/main" id="{D28196D1-9F19-CA18-3814-C7E157841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256" y="564292"/>
            <a:ext cx="5279582" cy="351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934067"/>
      </p:ext>
    </p:extLst>
  </p:cSld>
  <p:clrMapOvr>
    <a:masterClrMapping/>
  </p:clrMapOvr>
  <mc:AlternateContent xmlns:mc="http://schemas.openxmlformats.org/markup-compatibility/2006" xmlns:p14="http://schemas.microsoft.com/office/powerpoint/2010/main">
    <mc:Choice Requires="p14">
      <p:transition spd="slow" advClick="0" advTm="18000">
        <p14:flash/>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9500"/>
                            </p:stCondLst>
                            <p:childTnLst>
                              <p:par>
                                <p:cTn id="16" presetID="1" presetClass="entr" presetSubtype="0" fill="hold" grpId="0" nodeType="afterEffect">
                                  <p:stCondLst>
                                    <p:cond delay="75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496819" y="1415773"/>
            <a:ext cx="5485770" cy="1754326"/>
          </a:xfrm>
          <a:prstGeom prst="rect">
            <a:avLst/>
          </a:prstGeom>
          <a:noFill/>
        </p:spPr>
        <p:txBody>
          <a:bodyPr wrap="square" rtlCol="0">
            <a:spAutoFit/>
          </a:bodyPr>
          <a:lstStyle/>
          <a:p>
            <a:pPr algn="l"/>
            <a:r>
              <a:rPr lang="en-US" sz="3600" b="1" i="0" dirty="0">
                <a:solidFill>
                  <a:srgbClr val="181818"/>
                </a:solidFill>
                <a:effectLst/>
              </a:rPr>
              <a:t>What is the sweet, sticky syrup made from boiled sugarcane juice called?</a:t>
            </a:r>
          </a:p>
        </p:txBody>
      </p:sp>
      <p:sp>
        <p:nvSpPr>
          <p:cNvPr id="6" name="TextBox 5">
            <a:extLst>
              <a:ext uri="{FF2B5EF4-FFF2-40B4-BE49-F238E27FC236}">
                <a16:creationId xmlns:a16="http://schemas.microsoft.com/office/drawing/2014/main" id="{C2B71E2E-F877-61E7-FAF1-9EB8ACBA3973}"/>
              </a:ext>
            </a:extLst>
          </p:cNvPr>
          <p:cNvSpPr txBox="1"/>
          <p:nvPr/>
        </p:nvSpPr>
        <p:spPr>
          <a:xfrm>
            <a:off x="1955875" y="3294347"/>
            <a:ext cx="2567658" cy="646331"/>
          </a:xfrm>
          <a:prstGeom prst="rect">
            <a:avLst/>
          </a:prstGeom>
          <a:noFill/>
        </p:spPr>
        <p:txBody>
          <a:bodyPr wrap="square" rtlCol="0">
            <a:spAutoFit/>
          </a:bodyPr>
          <a:lstStyle/>
          <a:p>
            <a:pPr>
              <a:spcBef>
                <a:spcPts val="600"/>
              </a:spcBef>
              <a:spcAft>
                <a:spcPts val="600"/>
              </a:spcAft>
            </a:pPr>
            <a:r>
              <a:rPr lang="en-AU" sz="3600" b="1" dirty="0">
                <a:solidFill>
                  <a:srgbClr val="FF0000"/>
                </a:solidFill>
              </a:rPr>
              <a:t> </a:t>
            </a:r>
            <a:r>
              <a:rPr lang="en-US" sz="3600" dirty="0">
                <a:solidFill>
                  <a:srgbClr val="FF0000"/>
                </a:solidFill>
                <a:latin typeface="Inter"/>
              </a:rPr>
              <a:t> </a:t>
            </a:r>
            <a:r>
              <a:rPr lang="en-US" sz="3600" b="1" dirty="0">
                <a:solidFill>
                  <a:srgbClr val="FF0000"/>
                </a:solidFill>
              </a:rPr>
              <a:t>Molasses.</a:t>
            </a: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D327F-F68C-43A9-1F02-67B1D9B83C98}"/>
              </a:ext>
            </a:extLst>
          </p:cNvPr>
          <p:cNvSpPr txBox="1"/>
          <p:nvPr/>
        </p:nvSpPr>
        <p:spPr>
          <a:xfrm>
            <a:off x="496819" y="4085315"/>
            <a:ext cx="11132923" cy="2554545"/>
          </a:xfrm>
          <a:prstGeom prst="rect">
            <a:avLst/>
          </a:prstGeom>
          <a:noFill/>
        </p:spPr>
        <p:txBody>
          <a:bodyPr wrap="square" rtlCol="0">
            <a:spAutoFit/>
          </a:bodyPr>
          <a:lstStyle/>
          <a:p>
            <a:r>
              <a:rPr lang="en-US" sz="3200" dirty="0"/>
              <a:t>Molasses is a viscous substance, principally obtained from the refining of sugarcane or sugar beet juice into sugar. Molasses varies in the amount of sugar, the method of extraction and the age of the plant. Molasses is a major constituent of fine commercial brown sugar.</a:t>
            </a:r>
            <a:endParaRPr lang="en-AU" sz="3200" dirty="0"/>
          </a:p>
        </p:txBody>
      </p:sp>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2B4AD067-DA7A-8AB3-92E5-A06F41758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15" y="758783"/>
            <a:ext cx="4397652" cy="29317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64556"/>
      </p:ext>
    </p:extLst>
  </p:cSld>
  <p:clrMapOvr>
    <a:masterClrMapping/>
  </p:clrMapOvr>
  <mc:AlternateContent xmlns:mc="http://schemas.openxmlformats.org/markup-compatibility/2006" xmlns:p14="http://schemas.microsoft.com/office/powerpoint/2010/main">
    <mc:Choice Requires="p14">
      <p:transition spd="slow" advClick="0" advTm="18000">
        <p14:flash/>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9500"/>
                            </p:stCondLst>
                            <p:childTnLst>
                              <p:par>
                                <p:cTn id="16" presetID="1" presetClass="entr" presetSubtype="0" fill="hold" grpId="0" nodeType="afterEffect">
                                  <p:stCondLst>
                                    <p:cond delay="75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1650</TotalTime>
  <Words>1084</Words>
  <Application>Microsoft Office PowerPoint</Application>
  <PresentationFormat>Widescreen</PresentationFormat>
  <Paragraphs>93</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STHupo</vt:lpstr>
      <vt:lpstr>Arial</vt:lpstr>
      <vt:lpstr>Blackadder ITC</vt:lpstr>
      <vt:lpstr>Calibri</vt:lpstr>
      <vt:lpstr>Calibri Light</vt:lpstr>
      <vt:lpstr>DDG_ProximaNova</vt:lpstr>
      <vt:lpstr>Inter</vt:lpstr>
      <vt:lpstr>roboto</vt:lpstr>
      <vt:lpstr>Sansation</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Nathan</dc:creator>
  <cp:lastModifiedBy>Alan Nathan</cp:lastModifiedBy>
  <cp:revision>88</cp:revision>
  <dcterms:created xsi:type="dcterms:W3CDTF">2023-11-21T10:34:50Z</dcterms:created>
  <dcterms:modified xsi:type="dcterms:W3CDTF">2024-03-26T01:54:20Z</dcterms:modified>
</cp:coreProperties>
</file>