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20" r:id="rId2"/>
    <p:sldId id="418" r:id="rId3"/>
    <p:sldId id="444" r:id="rId4"/>
    <p:sldId id="445" r:id="rId5"/>
    <p:sldId id="446" r:id="rId6"/>
    <p:sldId id="447" r:id="rId7"/>
    <p:sldId id="448" r:id="rId8"/>
    <p:sldId id="449" r:id="rId9"/>
    <p:sldId id="450" r:id="rId10"/>
    <p:sldId id="451" r:id="rId11"/>
    <p:sldId id="452" r:id="rId12"/>
    <p:sldId id="453" r:id="rId13"/>
    <p:sldId id="454" r:id="rId14"/>
    <p:sldId id="455" r:id="rId15"/>
    <p:sldId id="456" r:id="rId16"/>
    <p:sldId id="459" r:id="rId17"/>
    <p:sldId id="458" r:id="rId18"/>
    <p:sldId id="460" r:id="rId19"/>
    <p:sldId id="457" r:id="rId20"/>
    <p:sldId id="461" r:id="rId21"/>
    <p:sldId id="462" r:id="rId22"/>
    <p:sldId id="43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8D98DD-F7A4-4FDD-B451-C134E13D65EE}" v="899" dt="2024-03-29T21:58:05.4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2" autoAdjust="0"/>
    <p:restoredTop sz="94660"/>
  </p:normalViewPr>
  <p:slideViewPr>
    <p:cSldViewPr snapToGrid="0">
      <p:cViewPr varScale="1">
        <p:scale>
          <a:sx n="116" d="100"/>
          <a:sy n="116" d="100"/>
        </p:scale>
        <p:origin x="108"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FCB7-0FA1-417E-14CF-144E60C43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78FC854-918E-3ABF-B087-A9DA7AEDE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0454A208-0DF1-9EDD-249A-B017D86653F4}"/>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5" name="Footer Placeholder 4">
            <a:extLst>
              <a:ext uri="{FF2B5EF4-FFF2-40B4-BE49-F238E27FC236}">
                <a16:creationId xmlns:a16="http://schemas.microsoft.com/office/drawing/2014/main" id="{A9E83A3E-055B-0E32-BA17-5AA6ED6E6C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84A73E7-1923-B078-9D38-15FC3B232734}"/>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28694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E2A64-ED3E-9845-9923-E8A3105642A6}"/>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70608A0-413F-175F-555C-1AA46C020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BEFF05-6A99-EAB7-79B8-9AD0D6B5DB89}"/>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5" name="Footer Placeholder 4">
            <a:extLst>
              <a:ext uri="{FF2B5EF4-FFF2-40B4-BE49-F238E27FC236}">
                <a16:creationId xmlns:a16="http://schemas.microsoft.com/office/drawing/2014/main" id="{B13CAEAA-AD5C-DC8F-ECD7-836B050E7CF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76B78CC-B04B-0E5E-DA43-46460BC4C1EF}"/>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69270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C7BAA-85B4-ED57-D34D-D3FF00839E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37BA884-2C59-B4E0-1A08-2CC774AF92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06D232D-D1FC-55C3-78A0-3427013F9E9E}"/>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5" name="Footer Placeholder 4">
            <a:extLst>
              <a:ext uri="{FF2B5EF4-FFF2-40B4-BE49-F238E27FC236}">
                <a16:creationId xmlns:a16="http://schemas.microsoft.com/office/drawing/2014/main" id="{A103CE34-F8C9-24F5-1E44-B6B810F048B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1EB7A7-0F19-032A-6C28-9B43A370958D}"/>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80338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49B4-DC2A-1773-06C4-3FF7053CF38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5B365E4-A5D0-0A13-DFD4-34F857CFCF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ADC0F9-64FF-6F6B-8E1C-47C81944A621}"/>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5" name="Footer Placeholder 4">
            <a:extLst>
              <a:ext uri="{FF2B5EF4-FFF2-40B4-BE49-F238E27FC236}">
                <a16:creationId xmlns:a16="http://schemas.microsoft.com/office/drawing/2014/main" id="{2B3B4647-3315-9AA8-110B-21B91411214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50B05ED-BB58-0C7D-5135-7E773671136C}"/>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217460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672-BA96-5856-961A-76AD782B6D5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29B37F8D-43D3-68A0-BC71-609306E7D7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F42C27-6E2B-36C8-124F-15632E77DD0A}"/>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5" name="Footer Placeholder 4">
            <a:extLst>
              <a:ext uri="{FF2B5EF4-FFF2-40B4-BE49-F238E27FC236}">
                <a16:creationId xmlns:a16="http://schemas.microsoft.com/office/drawing/2014/main" id="{0A7F3875-2BAE-970C-7A9A-8AC71835B02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1FB5D6B-B9FC-D52E-D27E-7668EF85F78A}"/>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209834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BAA9-6D5A-D759-C28C-6726DAC30CB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8CAD18A-84F6-D668-78D5-661437ACD6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E99B7B5-2848-0C71-21B1-7013273E46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9194918-EBCA-9CD8-5E7F-B80961A88245}"/>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6" name="Footer Placeholder 5">
            <a:extLst>
              <a:ext uri="{FF2B5EF4-FFF2-40B4-BE49-F238E27FC236}">
                <a16:creationId xmlns:a16="http://schemas.microsoft.com/office/drawing/2014/main" id="{2864667D-BF92-576F-D6A1-6D932812610E}"/>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8510EAC-402F-CFF6-1BA9-9E737D33C3B6}"/>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108716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069A-EEB8-B0AF-8579-6FB59EA9AF5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7F21867-FFA2-F7EF-C67C-39794E22C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782A1B-71CB-B583-01B0-C4D7D0A7AD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C10494-53D4-E850-D514-E6D131EB0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180A45-DB39-4DDB-C2A8-AF4F012D5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C0EE0796-697C-18EA-42B1-B45DB6FC0D67}"/>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8" name="Footer Placeholder 7">
            <a:extLst>
              <a:ext uri="{FF2B5EF4-FFF2-40B4-BE49-F238E27FC236}">
                <a16:creationId xmlns:a16="http://schemas.microsoft.com/office/drawing/2014/main" id="{5A6B418E-3708-C1DD-E7EB-569C2C6602B8}"/>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025E543-67D8-93FF-AB4E-82CE5C9912C0}"/>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326606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A9143-2F2D-E1BC-874A-C07CDAFF1B1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6BD2B76A-7BB2-9FD6-C3C4-F6E800C81476}"/>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4" name="Footer Placeholder 3">
            <a:extLst>
              <a:ext uri="{FF2B5EF4-FFF2-40B4-BE49-F238E27FC236}">
                <a16:creationId xmlns:a16="http://schemas.microsoft.com/office/drawing/2014/main" id="{F4A56C69-1B07-4285-4991-386C3370D33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EE3AB6D-7F8E-870B-FD92-7501BC81C5C6}"/>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411238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908C1-4AD5-08B3-F7FA-E8420FAD63A5}"/>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3" name="Footer Placeholder 2">
            <a:extLst>
              <a:ext uri="{FF2B5EF4-FFF2-40B4-BE49-F238E27FC236}">
                <a16:creationId xmlns:a16="http://schemas.microsoft.com/office/drawing/2014/main" id="{BF1562A4-EE8D-7376-4DB6-8B77C975360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3A2096E-4D04-10B3-1A53-49A4846ABB24}"/>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04191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787C-D8EB-44C7-52E7-1CBFD013D1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F8323019-CEE7-5672-1FC2-539B8CA58D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C8DC255-8388-268C-3E13-FE1B42742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27EE1-EE67-F559-018D-84A11AEAD15A}"/>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6" name="Footer Placeholder 5">
            <a:extLst>
              <a:ext uri="{FF2B5EF4-FFF2-40B4-BE49-F238E27FC236}">
                <a16:creationId xmlns:a16="http://schemas.microsoft.com/office/drawing/2014/main" id="{E2D334C8-7875-0430-F96F-8F6F027C885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FDCD0C2-8814-883B-28A6-6D7591C1337A}"/>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24836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35F5-52BD-F9BD-6D3F-2DD3A6C65F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5A0C87B9-F1E8-4042-89CE-242550EDE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A0E76AFD-D1E4-C40E-C79C-0FA77F1077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EE06A-E51E-F518-3637-EF309EBAAEED}"/>
              </a:ext>
            </a:extLst>
          </p:cNvPr>
          <p:cNvSpPr>
            <a:spLocks noGrp="1"/>
          </p:cNvSpPr>
          <p:nvPr>
            <p:ph type="dt" sz="half" idx="10"/>
          </p:nvPr>
        </p:nvSpPr>
        <p:spPr/>
        <p:txBody>
          <a:bodyPr/>
          <a:lstStyle/>
          <a:p>
            <a:fld id="{C66EAAB6-7B8B-4F47-80A5-1D3FF0A4FBBF}" type="datetimeFigureOut">
              <a:rPr lang="en-AU" smtClean="0"/>
              <a:t>30/03/2024</a:t>
            </a:fld>
            <a:endParaRPr lang="en-AU"/>
          </a:p>
        </p:txBody>
      </p:sp>
      <p:sp>
        <p:nvSpPr>
          <p:cNvPr id="6" name="Footer Placeholder 5">
            <a:extLst>
              <a:ext uri="{FF2B5EF4-FFF2-40B4-BE49-F238E27FC236}">
                <a16:creationId xmlns:a16="http://schemas.microsoft.com/office/drawing/2014/main" id="{CCD62F0A-ADFE-18ED-76A2-0D4DC18C3569}"/>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C6E5F50-B5C5-0726-44AB-F16C2B0079D9}"/>
              </a:ext>
            </a:extLst>
          </p:cNvPr>
          <p:cNvSpPr>
            <a:spLocks noGrp="1"/>
          </p:cNvSpPr>
          <p:nvPr>
            <p:ph type="sldNum" sz="quarter" idx="12"/>
          </p:nvPr>
        </p:nvSpPr>
        <p:spPr/>
        <p:txBody>
          <a:bodyPr/>
          <a:lstStyle/>
          <a:p>
            <a:fld id="{BF488146-81F6-4CF8-B58E-FE9F6D0B8F02}" type="slidenum">
              <a:rPr lang="en-AU" smtClean="0"/>
              <a:t>‹#›</a:t>
            </a:fld>
            <a:endParaRPr lang="en-AU"/>
          </a:p>
        </p:txBody>
      </p:sp>
    </p:spTree>
    <p:extLst>
      <p:ext uri="{BB962C8B-B14F-4D97-AF65-F5344CB8AC3E}">
        <p14:creationId xmlns:p14="http://schemas.microsoft.com/office/powerpoint/2010/main" val="176783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otDmnd">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26BB5-4553-E0E2-9676-DC7D7EAB10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C3CF4CC-39AC-B130-22A9-9CBC8720CD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17760B8-4545-D10E-F3DC-4E133D0F50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EAAB6-7B8B-4F47-80A5-1D3FF0A4FBBF}" type="datetimeFigureOut">
              <a:rPr lang="en-AU" smtClean="0"/>
              <a:t>30/03/2024</a:t>
            </a:fld>
            <a:endParaRPr lang="en-AU"/>
          </a:p>
        </p:txBody>
      </p:sp>
      <p:sp>
        <p:nvSpPr>
          <p:cNvPr id="5" name="Footer Placeholder 4">
            <a:extLst>
              <a:ext uri="{FF2B5EF4-FFF2-40B4-BE49-F238E27FC236}">
                <a16:creationId xmlns:a16="http://schemas.microsoft.com/office/drawing/2014/main" id="{B856C96E-1F62-F713-A9D4-6909CC39B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06103215-EFDF-A3CC-4A17-0E7C79ADF2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488146-81F6-4CF8-B58E-FE9F6D0B8F02}" type="slidenum">
              <a:rPr lang="en-AU" smtClean="0"/>
              <a:t>‹#›</a:t>
            </a:fld>
            <a:endParaRPr lang="en-AU"/>
          </a:p>
        </p:txBody>
      </p:sp>
    </p:spTree>
    <p:extLst>
      <p:ext uri="{BB962C8B-B14F-4D97-AF65-F5344CB8AC3E}">
        <p14:creationId xmlns:p14="http://schemas.microsoft.com/office/powerpoint/2010/main" val="3129861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g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od Cooking Sticker for iOS &amp; Android | GIPHY">
            <a:extLst>
              <a:ext uri="{FF2B5EF4-FFF2-40B4-BE49-F238E27FC236}">
                <a16:creationId xmlns:a16="http://schemas.microsoft.com/office/drawing/2014/main" id="{35344366-3B2F-B609-6D18-F068F7DF3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4104" y="2150662"/>
            <a:ext cx="3304287" cy="3710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201CC7B-43C9-BC6D-50BC-F7F8C44B606B}"/>
              </a:ext>
            </a:extLst>
          </p:cNvPr>
          <p:cNvSpPr txBox="1">
            <a:spLocks/>
          </p:cNvSpPr>
          <p:nvPr/>
        </p:nvSpPr>
        <p:spPr>
          <a:xfrm>
            <a:off x="2253049" y="3190081"/>
            <a:ext cx="3842951"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latin typeface="Viner Hand ITC" panose="03070502030502020203" pitchFamily="66" charset="0"/>
              </a:rPr>
              <a:t>Food Quiz</a:t>
            </a:r>
            <a:endParaRPr lang="en-AU" b="1" dirty="0">
              <a:latin typeface="Viner Hand ITC" panose="03070502030502020203" pitchFamily="66" charset="0"/>
            </a:endParaRPr>
          </a:p>
        </p:txBody>
      </p:sp>
      <p:sp>
        <p:nvSpPr>
          <p:cNvPr id="3" name="TextBox 2">
            <a:extLst>
              <a:ext uri="{FF2B5EF4-FFF2-40B4-BE49-F238E27FC236}">
                <a16:creationId xmlns:a16="http://schemas.microsoft.com/office/drawing/2014/main" id="{559312FE-C976-1A2E-4360-F7EBD2CD216D}"/>
              </a:ext>
            </a:extLst>
          </p:cNvPr>
          <p:cNvSpPr txBox="1"/>
          <p:nvPr/>
        </p:nvSpPr>
        <p:spPr>
          <a:xfrm>
            <a:off x="2531861" y="4572000"/>
            <a:ext cx="2980303" cy="923330"/>
          </a:xfrm>
          <a:prstGeom prst="rect">
            <a:avLst/>
          </a:prstGeom>
          <a:noFill/>
        </p:spPr>
        <p:txBody>
          <a:bodyPr wrap="none" rtlCol="0">
            <a:spAutoFit/>
          </a:bodyPr>
          <a:lstStyle/>
          <a:p>
            <a:r>
              <a:rPr lang="en-US" sz="5400" dirty="0">
                <a:solidFill>
                  <a:srgbClr val="FF0000"/>
                </a:solidFill>
              </a:rPr>
              <a:t>Let’s Start</a:t>
            </a:r>
            <a:endParaRPr lang="en-AU" sz="5400" dirty="0">
              <a:solidFill>
                <a:srgbClr val="FF0000"/>
              </a:solidFill>
            </a:endParaRPr>
          </a:p>
        </p:txBody>
      </p:sp>
    </p:spTree>
    <p:extLst>
      <p:ext uri="{BB962C8B-B14F-4D97-AF65-F5344CB8AC3E}">
        <p14:creationId xmlns:p14="http://schemas.microsoft.com/office/powerpoint/2010/main" val="41684794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3000">
        <p15:prstTrans prst="drap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525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749643" y="1975187"/>
            <a:ext cx="5451785" cy="1754326"/>
          </a:xfrm>
          <a:prstGeom prst="rect">
            <a:avLst/>
          </a:prstGeom>
          <a:noFill/>
        </p:spPr>
        <p:txBody>
          <a:bodyPr wrap="square" rtlCol="0">
            <a:spAutoFit/>
          </a:bodyPr>
          <a:lstStyle/>
          <a:p>
            <a:pPr algn="l" fontAlgn="base"/>
            <a:r>
              <a:rPr lang="en-US" sz="3600" b="1" i="0" dirty="0">
                <a:solidFill>
                  <a:srgbClr val="4C4C4C"/>
                </a:solidFill>
                <a:effectLst/>
                <a:latin typeface="Open Sans" panose="020B0606030504020204" pitchFamily="34" charset="0"/>
              </a:rPr>
              <a:t>What Additives Consist Of The Skin And Bones Of Animals?</a:t>
            </a:r>
          </a:p>
        </p:txBody>
      </p:sp>
      <p:sp>
        <p:nvSpPr>
          <p:cNvPr id="6" name="TextBox 5">
            <a:extLst>
              <a:ext uri="{FF2B5EF4-FFF2-40B4-BE49-F238E27FC236}">
                <a16:creationId xmlns:a16="http://schemas.microsoft.com/office/drawing/2014/main" id="{C2B71E2E-F877-61E7-FAF1-9EB8ACBA3973}"/>
              </a:ext>
            </a:extLst>
          </p:cNvPr>
          <p:cNvSpPr txBox="1"/>
          <p:nvPr/>
        </p:nvSpPr>
        <p:spPr>
          <a:xfrm>
            <a:off x="2718043" y="4035579"/>
            <a:ext cx="2721992" cy="646331"/>
          </a:xfrm>
          <a:prstGeom prst="rect">
            <a:avLst/>
          </a:prstGeom>
          <a:noFill/>
        </p:spPr>
        <p:txBody>
          <a:bodyPr wrap="square" rtlCol="0">
            <a:spAutoFit/>
          </a:bodyPr>
          <a:lstStyle/>
          <a:p>
            <a:r>
              <a:rPr lang="en-US" sz="3600" b="1" dirty="0">
                <a:solidFill>
                  <a:srgbClr val="FF0000"/>
                </a:solidFill>
              </a:rPr>
              <a:t>Gelatin</a:t>
            </a:r>
          </a:p>
        </p:txBody>
      </p:sp>
      <p:sp>
        <p:nvSpPr>
          <p:cNvPr id="9" name="TextBox 8">
            <a:extLst>
              <a:ext uri="{FF2B5EF4-FFF2-40B4-BE49-F238E27FC236}">
                <a16:creationId xmlns:a16="http://schemas.microsoft.com/office/drawing/2014/main" id="{C26D327F-F68C-43A9-1F02-67B1D9B83C98}"/>
              </a:ext>
            </a:extLst>
          </p:cNvPr>
          <p:cNvSpPr txBox="1"/>
          <p:nvPr/>
        </p:nvSpPr>
        <p:spPr>
          <a:xfrm>
            <a:off x="1351005" y="4987977"/>
            <a:ext cx="8814487" cy="1077218"/>
          </a:xfrm>
          <a:prstGeom prst="rect">
            <a:avLst/>
          </a:prstGeom>
          <a:noFill/>
        </p:spPr>
        <p:txBody>
          <a:bodyPr wrap="square" rtlCol="0">
            <a:spAutoFit/>
          </a:bodyPr>
          <a:lstStyle/>
          <a:p>
            <a:r>
              <a:rPr lang="en-US" sz="3200" dirty="0"/>
              <a:t>The collagen in gelatin is extracted from the skin and bones of animals such as chicken and pigs.</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ooking GIF - Cooking GIFs">
            <a:extLst>
              <a:ext uri="{FF2B5EF4-FFF2-40B4-BE49-F238E27FC236}">
                <a16:creationId xmlns:a16="http://schemas.microsoft.com/office/drawing/2014/main" id="{122FDCDA-A0F3-A4FA-E901-F1A6A9BB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73502"/>
            <a:ext cx="1487791" cy="14877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ilip y Felipe: Back Home">
            <a:extLst>
              <a:ext uri="{FF2B5EF4-FFF2-40B4-BE49-F238E27FC236}">
                <a16:creationId xmlns:a16="http://schemas.microsoft.com/office/drawing/2014/main" id="{BE59AF92-C57E-CC52-140D-A0C8B2D34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7443" y="1086551"/>
            <a:ext cx="5278194" cy="33335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430105"/>
      </p:ext>
    </p:extLst>
  </p:cSld>
  <p:clrMapOvr>
    <a:masterClrMapping/>
  </p:clrMapOvr>
  <mc:AlternateContent xmlns:mc="http://schemas.openxmlformats.org/markup-compatibility/2006" xmlns:p14="http://schemas.microsoft.com/office/powerpoint/2010/main">
    <mc:Choice Requires="p14">
      <p:transition spd="slow" p14:dur="1500" advClick="0" advTm="17000">
        <p:split orient="vert"/>
      </p:transition>
    </mc:Choice>
    <mc:Fallback xmlns="">
      <p:transition spd="slow" advClick="0" advTm="1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0" fill="hold"/>
                                        <p:tgtEl>
                                          <p:spTgt spid="2"/>
                                        </p:tgtEl>
                                        <p:attrNameLst>
                                          <p:attrName>ppt_x</p:attrName>
                                        </p:attrNameLst>
                                      </p:cBhvr>
                                      <p:tavLst>
                                        <p:tav tm="0">
                                          <p:val>
                                            <p:strVal val="0-#ppt_w/2"/>
                                          </p:val>
                                        </p:tav>
                                        <p:tav tm="100000">
                                          <p:val>
                                            <p:strVal val="#ppt_x"/>
                                          </p:val>
                                        </p:tav>
                                      </p:tavLst>
                                    </p:anim>
                                    <p:anim calcmode="lin" valueType="num">
                                      <p:cBhvr additive="base">
                                        <p:cTn id="8" dur="8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9000"/>
                            </p:stCondLst>
                            <p:childTnLst>
                              <p:par>
                                <p:cTn id="10" presetID="26" presetClass="entr" presetSubtype="0" fill="hold" grpId="0" nodeType="after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11750"/>
                            </p:stCondLst>
                            <p:childTnLst>
                              <p:par>
                                <p:cTn id="27" presetID="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585609" y="1975187"/>
            <a:ext cx="4615819" cy="1200329"/>
          </a:xfrm>
          <a:prstGeom prst="rect">
            <a:avLst/>
          </a:prstGeom>
          <a:noFill/>
        </p:spPr>
        <p:txBody>
          <a:bodyPr wrap="square" rtlCol="0">
            <a:spAutoFit/>
          </a:bodyPr>
          <a:lstStyle/>
          <a:p>
            <a:pPr algn="l"/>
            <a:r>
              <a:rPr lang="en-US" sz="3600" b="1" i="0" dirty="0">
                <a:solidFill>
                  <a:srgbClr val="3A3A3A"/>
                </a:solidFill>
                <a:effectLst/>
                <a:latin typeface="roboto" panose="02000000000000000000" pitchFamily="2" charset="0"/>
              </a:rPr>
              <a:t>What is the main </a:t>
            </a:r>
            <a:r>
              <a:rPr lang="en-US" sz="3600" b="1" i="0" dirty="0" err="1">
                <a:solidFill>
                  <a:srgbClr val="3A3A3A"/>
                </a:solidFill>
                <a:effectLst/>
                <a:latin typeface="roboto" panose="02000000000000000000" pitchFamily="2" charset="0"/>
              </a:rPr>
              <a:t>flavour</a:t>
            </a:r>
            <a:r>
              <a:rPr lang="en-US" sz="3600" b="1" i="0" dirty="0">
                <a:solidFill>
                  <a:srgbClr val="3A3A3A"/>
                </a:solidFill>
                <a:effectLst/>
                <a:latin typeface="roboto" panose="02000000000000000000" pitchFamily="2" charset="0"/>
              </a:rPr>
              <a:t> of </a:t>
            </a:r>
            <a:r>
              <a:rPr lang="en-US" sz="3600" b="1" i="0" dirty="0">
                <a:solidFill>
                  <a:srgbClr val="FF0000"/>
                </a:solidFill>
                <a:effectLst/>
                <a:latin typeface="roboto" panose="02000000000000000000" pitchFamily="2" charset="0"/>
              </a:rPr>
              <a:t>aioli?</a:t>
            </a:r>
          </a:p>
        </p:txBody>
      </p:sp>
      <p:sp>
        <p:nvSpPr>
          <p:cNvPr id="6" name="TextBox 5">
            <a:extLst>
              <a:ext uri="{FF2B5EF4-FFF2-40B4-BE49-F238E27FC236}">
                <a16:creationId xmlns:a16="http://schemas.microsoft.com/office/drawing/2014/main" id="{C2B71E2E-F877-61E7-FAF1-9EB8ACBA3973}"/>
              </a:ext>
            </a:extLst>
          </p:cNvPr>
          <p:cNvSpPr txBox="1"/>
          <p:nvPr/>
        </p:nvSpPr>
        <p:spPr>
          <a:xfrm>
            <a:off x="2800421" y="3504727"/>
            <a:ext cx="2721992" cy="646331"/>
          </a:xfrm>
          <a:prstGeom prst="rect">
            <a:avLst/>
          </a:prstGeom>
          <a:noFill/>
        </p:spPr>
        <p:txBody>
          <a:bodyPr wrap="square" rtlCol="0">
            <a:spAutoFit/>
          </a:bodyPr>
          <a:lstStyle/>
          <a:p>
            <a:r>
              <a:rPr lang="en-US" sz="3600" b="1" dirty="0">
                <a:solidFill>
                  <a:srgbClr val="FF0000"/>
                </a:solidFill>
              </a:rPr>
              <a:t>Garlick</a:t>
            </a:r>
          </a:p>
        </p:txBody>
      </p:sp>
      <p:sp>
        <p:nvSpPr>
          <p:cNvPr id="9" name="TextBox 8">
            <a:extLst>
              <a:ext uri="{FF2B5EF4-FFF2-40B4-BE49-F238E27FC236}">
                <a16:creationId xmlns:a16="http://schemas.microsoft.com/office/drawing/2014/main" id="{C26D327F-F68C-43A9-1F02-67B1D9B83C98}"/>
              </a:ext>
            </a:extLst>
          </p:cNvPr>
          <p:cNvSpPr txBox="1"/>
          <p:nvPr/>
        </p:nvSpPr>
        <p:spPr>
          <a:xfrm>
            <a:off x="1201079" y="4345139"/>
            <a:ext cx="9392782" cy="2062103"/>
          </a:xfrm>
          <a:prstGeom prst="rect">
            <a:avLst/>
          </a:prstGeom>
          <a:noFill/>
        </p:spPr>
        <p:txBody>
          <a:bodyPr wrap="square" rtlCol="0">
            <a:spAutoFit/>
          </a:bodyPr>
          <a:lstStyle/>
          <a:p>
            <a:r>
              <a:rPr lang="en-US" sz="3200" dirty="0"/>
              <a:t>Aioli, </a:t>
            </a:r>
            <a:r>
              <a:rPr lang="en-US" sz="3200" dirty="0" err="1"/>
              <a:t>allioli</a:t>
            </a:r>
            <a:r>
              <a:rPr lang="en-US" sz="3200" dirty="0"/>
              <a:t> or </a:t>
            </a:r>
            <a:r>
              <a:rPr lang="en-US" sz="3200" dirty="0" err="1"/>
              <a:t>aïoli</a:t>
            </a:r>
            <a:r>
              <a:rPr lang="en-US" sz="3200" dirty="0"/>
              <a:t> is a cold sauce consisting of an emulsion of garlic and olive oil; it is found in the cuisines of the northwest Mediterranean. The names mean "garlic and oil" in Catalan and Provençal.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Food Cooking Sticker for iOS &amp; Android | GIPHY">
            <a:extLst>
              <a:ext uri="{FF2B5EF4-FFF2-40B4-BE49-F238E27FC236}">
                <a16:creationId xmlns:a16="http://schemas.microsoft.com/office/drawing/2014/main" id="{FF3BAAF4-2EA5-6834-54C3-29C2EF78F5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43" y="151199"/>
            <a:ext cx="1013573" cy="11381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IOLI PROVENCAL">
            <a:extLst>
              <a:ext uri="{FF2B5EF4-FFF2-40B4-BE49-F238E27FC236}">
                <a16:creationId xmlns:a16="http://schemas.microsoft.com/office/drawing/2014/main" id="{7E043020-F180-627D-F035-D8D879A00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705" y="173159"/>
            <a:ext cx="4959436" cy="410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324212"/>
      </p:ext>
    </p:extLst>
  </p:cSld>
  <p:clrMapOvr>
    <a:masterClrMapping/>
  </p:clrMapOvr>
  <mc:AlternateContent xmlns:mc="http://schemas.openxmlformats.org/markup-compatibility/2006" xmlns:p14="http://schemas.microsoft.com/office/powerpoint/2010/main">
    <mc:Choice Requires="p14">
      <p:transition spd="slow" p14:dur="1500" advClick="0" advTm="17000">
        <p:split orient="vert"/>
      </p:transition>
    </mc:Choice>
    <mc:Fallback xmlns="">
      <p:transition spd="slow" advClick="0" advTm="17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0" fill="hold"/>
                                        <p:tgtEl>
                                          <p:spTgt spid="2"/>
                                        </p:tgtEl>
                                        <p:attrNameLst>
                                          <p:attrName>ppt_x</p:attrName>
                                        </p:attrNameLst>
                                      </p:cBhvr>
                                      <p:tavLst>
                                        <p:tav tm="0">
                                          <p:val>
                                            <p:strVal val="0-#ppt_w/2"/>
                                          </p:val>
                                        </p:tav>
                                        <p:tav tm="100000">
                                          <p:val>
                                            <p:strVal val="#ppt_x"/>
                                          </p:val>
                                        </p:tav>
                                      </p:tavLst>
                                    </p:anim>
                                    <p:anim calcmode="lin" valueType="num">
                                      <p:cBhvr additive="base">
                                        <p:cTn id="8" dur="7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8500"/>
                            </p:stCondLst>
                            <p:childTnLst>
                              <p:par>
                                <p:cTn id="10" presetID="14" presetClass="entr" presetSubtype="1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90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130773" y="1753914"/>
            <a:ext cx="5480793" cy="1754326"/>
          </a:xfrm>
          <a:prstGeom prst="rect">
            <a:avLst/>
          </a:prstGeom>
          <a:noFill/>
        </p:spPr>
        <p:txBody>
          <a:bodyPr wrap="square" rtlCol="0">
            <a:spAutoFit/>
          </a:bodyPr>
          <a:lstStyle/>
          <a:p>
            <a:pPr algn="l"/>
            <a:r>
              <a:rPr lang="en-US" sz="3600" b="1" i="0" dirty="0">
                <a:solidFill>
                  <a:srgbClr val="000000"/>
                </a:solidFill>
                <a:effectLst/>
              </a:rPr>
              <a:t>What famous (and expensive) French delicacy is made of duck liver?</a:t>
            </a:r>
          </a:p>
        </p:txBody>
      </p:sp>
      <p:sp>
        <p:nvSpPr>
          <p:cNvPr id="6" name="TextBox 5">
            <a:extLst>
              <a:ext uri="{FF2B5EF4-FFF2-40B4-BE49-F238E27FC236}">
                <a16:creationId xmlns:a16="http://schemas.microsoft.com/office/drawing/2014/main" id="{C2B71E2E-F877-61E7-FAF1-9EB8ACBA3973}"/>
              </a:ext>
            </a:extLst>
          </p:cNvPr>
          <p:cNvSpPr txBox="1"/>
          <p:nvPr/>
        </p:nvSpPr>
        <p:spPr>
          <a:xfrm>
            <a:off x="4979859" y="3555864"/>
            <a:ext cx="2721992" cy="646331"/>
          </a:xfrm>
          <a:prstGeom prst="rect">
            <a:avLst/>
          </a:prstGeom>
          <a:noFill/>
        </p:spPr>
        <p:txBody>
          <a:bodyPr wrap="square" rtlCol="0">
            <a:spAutoFit/>
          </a:bodyPr>
          <a:lstStyle/>
          <a:p>
            <a:r>
              <a:rPr lang="en-AU" sz="3600" b="1" dirty="0">
                <a:solidFill>
                  <a:srgbClr val="FF0000"/>
                </a:solidFill>
              </a:rPr>
              <a:t>Foie Gras</a:t>
            </a:r>
            <a:endParaRPr lang="en-US" sz="3600" b="1" dirty="0">
              <a:solidFill>
                <a:srgbClr val="FF0000"/>
              </a:solidFill>
            </a:endParaRPr>
          </a:p>
        </p:txBody>
      </p:sp>
      <p:sp>
        <p:nvSpPr>
          <p:cNvPr id="9" name="TextBox 8">
            <a:extLst>
              <a:ext uri="{FF2B5EF4-FFF2-40B4-BE49-F238E27FC236}">
                <a16:creationId xmlns:a16="http://schemas.microsoft.com/office/drawing/2014/main" id="{C26D327F-F68C-43A9-1F02-67B1D9B83C98}"/>
              </a:ext>
            </a:extLst>
          </p:cNvPr>
          <p:cNvSpPr txBox="1"/>
          <p:nvPr/>
        </p:nvSpPr>
        <p:spPr>
          <a:xfrm>
            <a:off x="175097" y="4054491"/>
            <a:ext cx="11919085" cy="2554545"/>
          </a:xfrm>
          <a:prstGeom prst="rect">
            <a:avLst/>
          </a:prstGeom>
          <a:noFill/>
        </p:spPr>
        <p:txBody>
          <a:bodyPr wrap="square" rtlCol="0">
            <a:spAutoFit/>
          </a:bodyPr>
          <a:lstStyle/>
          <a:p>
            <a:r>
              <a:rPr lang="en-US" sz="3200" dirty="0"/>
              <a:t>According to French law, foie gras is defined as the liver of a duck or goose fattened by gavage. Foie gras is a popular and well-known delicacy in French cuisine. Its </a:t>
            </a:r>
            <a:r>
              <a:rPr lang="en-US" sz="3200" dirty="0" err="1"/>
              <a:t>flavour</a:t>
            </a:r>
            <a:r>
              <a:rPr lang="en-US" sz="3200" dirty="0"/>
              <a:t> is rich, buttery, and delicate, unlike an ordinary duck or goose liver.   Gavage means force-feeding - the practice of feeding a human or animal against their will.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Cooking Hype Sticker - Cooking Hype Chef Stickers">
            <a:extLst>
              <a:ext uri="{FF2B5EF4-FFF2-40B4-BE49-F238E27FC236}">
                <a16:creationId xmlns:a16="http://schemas.microsoft.com/office/drawing/2014/main" id="{3AE79EF5-ECBC-C63A-EDE8-E16EA612EC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97" y="133081"/>
            <a:ext cx="1327277" cy="132727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foie gras au thermomix : Recette de foie gras au thermomix - Marmiton">
            <a:extLst>
              <a:ext uri="{FF2B5EF4-FFF2-40B4-BE49-F238E27FC236}">
                <a16:creationId xmlns:a16="http://schemas.microsoft.com/office/drawing/2014/main" id="{3856FFC0-9C56-80BD-D9F6-2DCB319682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645" y="248964"/>
            <a:ext cx="5345557" cy="34058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44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7000">
        <p15:prstTrans prst="drape"/>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435">
                                          <p:stCondLst>
                                            <p:cond delay="0"/>
                                          </p:stCondLst>
                                        </p:cTn>
                                        <p:tgtEl>
                                          <p:spTgt spid="6"/>
                                        </p:tgtEl>
                                      </p:cBhvr>
                                    </p:animEffect>
                                    <p:anim calcmode="lin" valueType="num">
                                      <p:cBhvr>
                                        <p:cTn id="13" dur="1366"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498"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498" tmFilter="0, 0; 0.125,0.2665; 0.25,0.4; 0.375,0.465; 0.5,0.5;  0.625,0.535; 0.75,0.6; 0.875,0.7335; 1,1">
                                          <p:stCondLst>
                                            <p:cond delay="498"/>
                                          </p:stCondLst>
                                        </p:cTn>
                                        <p:tgtEl>
                                          <p:spTgt spid="6"/>
                                        </p:tgtEl>
                                        <p:attrNameLst>
                                          <p:attrName>ppt_y</p:attrName>
                                        </p:attrNameLst>
                                      </p:cBhvr>
                                      <p:tavLst>
                                        <p:tav tm="0" fmla="#ppt_y-sin(pi*$)/9">
                                          <p:val>
                                            <p:fltVal val="0"/>
                                          </p:val>
                                        </p:tav>
                                        <p:tav tm="100000">
                                          <p:val>
                                            <p:fltVal val="1"/>
                                          </p:val>
                                        </p:tav>
                                      </p:tavLst>
                                    </p:anim>
                                    <p:anim calcmode="lin" valueType="num">
                                      <p:cBhvr>
                                        <p:cTn id="16" dur="249" tmFilter="0, 0; 0.125,0.2665; 0.25,0.4; 0.375,0.465; 0.5,0.5;  0.625,0.535; 0.75,0.6; 0.875,0.7335; 1,1">
                                          <p:stCondLst>
                                            <p:cond delay="993"/>
                                          </p:stCondLst>
                                        </p:cTn>
                                        <p:tgtEl>
                                          <p:spTgt spid="6"/>
                                        </p:tgtEl>
                                        <p:attrNameLst>
                                          <p:attrName>ppt_y</p:attrName>
                                        </p:attrNameLst>
                                      </p:cBhvr>
                                      <p:tavLst>
                                        <p:tav tm="0" fmla="#ppt_y-sin(pi*$)/27">
                                          <p:val>
                                            <p:fltVal val="0"/>
                                          </p:val>
                                        </p:tav>
                                        <p:tav tm="100000">
                                          <p:val>
                                            <p:fltVal val="1"/>
                                          </p:val>
                                        </p:tav>
                                      </p:tavLst>
                                    </p:anim>
                                    <p:anim calcmode="lin" valueType="num">
                                      <p:cBhvr>
                                        <p:cTn id="17" dur="123" tmFilter="0, 0; 0.125,0.2665; 0.25,0.4; 0.375,0.465; 0.5,0.5;  0.625,0.535; 0.75,0.6; 0.875,0.7335; 1,1">
                                          <p:stCondLst>
                                            <p:cond delay="1242"/>
                                          </p:stCondLst>
                                        </p:cTn>
                                        <p:tgtEl>
                                          <p:spTgt spid="6"/>
                                        </p:tgtEl>
                                        <p:attrNameLst>
                                          <p:attrName>ppt_y</p:attrName>
                                        </p:attrNameLst>
                                      </p:cBhvr>
                                      <p:tavLst>
                                        <p:tav tm="0" fmla="#ppt_y-sin(pi*$)/81">
                                          <p:val>
                                            <p:fltVal val="0"/>
                                          </p:val>
                                        </p:tav>
                                        <p:tav tm="100000">
                                          <p:val>
                                            <p:fltVal val="1"/>
                                          </p:val>
                                        </p:tav>
                                      </p:tavLst>
                                    </p:anim>
                                    <p:animScale>
                                      <p:cBhvr>
                                        <p:cTn id="18" dur="19">
                                          <p:stCondLst>
                                            <p:cond delay="487"/>
                                          </p:stCondLst>
                                        </p:cTn>
                                        <p:tgtEl>
                                          <p:spTgt spid="6"/>
                                        </p:tgtEl>
                                      </p:cBhvr>
                                      <p:to x="100000" y="60000"/>
                                    </p:animScale>
                                    <p:animScale>
                                      <p:cBhvr>
                                        <p:cTn id="19" dur="124" decel="50000">
                                          <p:stCondLst>
                                            <p:cond delay="507"/>
                                          </p:stCondLst>
                                        </p:cTn>
                                        <p:tgtEl>
                                          <p:spTgt spid="6"/>
                                        </p:tgtEl>
                                      </p:cBhvr>
                                      <p:to x="100000" y="100000"/>
                                    </p:animScale>
                                    <p:animScale>
                                      <p:cBhvr>
                                        <p:cTn id="20" dur="19">
                                          <p:stCondLst>
                                            <p:cond delay="984"/>
                                          </p:stCondLst>
                                        </p:cTn>
                                        <p:tgtEl>
                                          <p:spTgt spid="6"/>
                                        </p:tgtEl>
                                      </p:cBhvr>
                                      <p:to x="100000" y="80000"/>
                                    </p:animScale>
                                    <p:animScale>
                                      <p:cBhvr>
                                        <p:cTn id="21" dur="124" decel="50000">
                                          <p:stCondLst>
                                            <p:cond delay="1003"/>
                                          </p:stCondLst>
                                        </p:cTn>
                                        <p:tgtEl>
                                          <p:spTgt spid="6"/>
                                        </p:tgtEl>
                                      </p:cBhvr>
                                      <p:to x="100000" y="100000"/>
                                    </p:animScale>
                                    <p:animScale>
                                      <p:cBhvr>
                                        <p:cTn id="22" dur="19">
                                          <p:stCondLst>
                                            <p:cond delay="1231"/>
                                          </p:stCondLst>
                                        </p:cTn>
                                        <p:tgtEl>
                                          <p:spTgt spid="6"/>
                                        </p:tgtEl>
                                      </p:cBhvr>
                                      <p:to x="100000" y="90000"/>
                                    </p:animScale>
                                    <p:animScale>
                                      <p:cBhvr>
                                        <p:cTn id="23" dur="124" decel="50000">
                                          <p:stCondLst>
                                            <p:cond delay="1251"/>
                                          </p:stCondLst>
                                        </p:cTn>
                                        <p:tgtEl>
                                          <p:spTgt spid="6"/>
                                        </p:tgtEl>
                                      </p:cBhvr>
                                      <p:to x="100000" y="100000"/>
                                    </p:animScale>
                                    <p:animScale>
                                      <p:cBhvr>
                                        <p:cTn id="24" dur="19">
                                          <p:stCondLst>
                                            <p:cond delay="1356"/>
                                          </p:stCondLst>
                                        </p:cTn>
                                        <p:tgtEl>
                                          <p:spTgt spid="6"/>
                                        </p:tgtEl>
                                      </p:cBhvr>
                                      <p:to x="100000" y="95000"/>
                                    </p:animScale>
                                    <p:animScale>
                                      <p:cBhvr>
                                        <p:cTn id="25" dur="124" decel="50000">
                                          <p:stCondLst>
                                            <p:cond delay="1376"/>
                                          </p:stCondLst>
                                        </p:cTn>
                                        <p:tgtEl>
                                          <p:spTgt spid="6"/>
                                        </p:tgtEl>
                                      </p:cBhvr>
                                      <p:to x="100000" y="100000"/>
                                    </p:animScale>
                                  </p:childTnLst>
                                </p:cTn>
                              </p:par>
                            </p:childTnLst>
                          </p:cTn>
                        </p:par>
                        <p:par>
                          <p:cTn id="26" fill="hold">
                            <p:stCondLst>
                              <p:cond delay="85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062404" y="1734560"/>
            <a:ext cx="4242763" cy="1200329"/>
          </a:xfrm>
          <a:prstGeom prst="rect">
            <a:avLst/>
          </a:prstGeom>
          <a:noFill/>
        </p:spPr>
        <p:txBody>
          <a:bodyPr wrap="square" rtlCol="0">
            <a:spAutoFit/>
          </a:bodyPr>
          <a:lstStyle/>
          <a:p>
            <a:pPr algn="l"/>
            <a:r>
              <a:rPr lang="en-US" sz="3600" b="1" i="0" dirty="0">
                <a:solidFill>
                  <a:srgbClr val="3A3A3A"/>
                </a:solidFill>
                <a:effectLst/>
              </a:rPr>
              <a:t>How does </a:t>
            </a:r>
            <a:r>
              <a:rPr lang="en-US" sz="3600" b="1" i="0" dirty="0">
                <a:solidFill>
                  <a:srgbClr val="FF0000"/>
                </a:solidFill>
                <a:effectLst/>
              </a:rPr>
              <a:t>paella</a:t>
            </a:r>
            <a:r>
              <a:rPr lang="en-US" sz="3600" b="1" i="0" dirty="0">
                <a:solidFill>
                  <a:srgbClr val="3A3A3A"/>
                </a:solidFill>
                <a:effectLst/>
              </a:rPr>
              <a:t> get its name?</a:t>
            </a:r>
          </a:p>
        </p:txBody>
      </p:sp>
      <p:sp>
        <p:nvSpPr>
          <p:cNvPr id="6" name="TextBox 5">
            <a:extLst>
              <a:ext uri="{FF2B5EF4-FFF2-40B4-BE49-F238E27FC236}">
                <a16:creationId xmlns:a16="http://schemas.microsoft.com/office/drawing/2014/main" id="{C2B71E2E-F877-61E7-FAF1-9EB8ACBA3973}"/>
              </a:ext>
            </a:extLst>
          </p:cNvPr>
          <p:cNvSpPr txBox="1"/>
          <p:nvPr/>
        </p:nvSpPr>
        <p:spPr>
          <a:xfrm>
            <a:off x="1767192" y="3192378"/>
            <a:ext cx="4046055" cy="1200329"/>
          </a:xfrm>
          <a:prstGeom prst="rect">
            <a:avLst/>
          </a:prstGeom>
          <a:noFill/>
        </p:spPr>
        <p:txBody>
          <a:bodyPr wrap="square" rtlCol="0">
            <a:spAutoFit/>
          </a:bodyPr>
          <a:lstStyle/>
          <a:p>
            <a:r>
              <a:rPr lang="en-US" sz="3600" b="1" dirty="0">
                <a:solidFill>
                  <a:srgbClr val="FF0000"/>
                </a:solidFill>
              </a:rPr>
              <a:t>From the pan that it’s cooked in</a:t>
            </a:r>
          </a:p>
        </p:txBody>
      </p:sp>
      <p:sp>
        <p:nvSpPr>
          <p:cNvPr id="9" name="TextBox 8">
            <a:extLst>
              <a:ext uri="{FF2B5EF4-FFF2-40B4-BE49-F238E27FC236}">
                <a16:creationId xmlns:a16="http://schemas.microsoft.com/office/drawing/2014/main" id="{C26D327F-F68C-43A9-1F02-67B1D9B83C98}"/>
              </a:ext>
            </a:extLst>
          </p:cNvPr>
          <p:cNvSpPr txBox="1"/>
          <p:nvPr/>
        </p:nvSpPr>
        <p:spPr>
          <a:xfrm>
            <a:off x="557170" y="4528313"/>
            <a:ext cx="11346506" cy="2062103"/>
          </a:xfrm>
          <a:prstGeom prst="rect">
            <a:avLst/>
          </a:prstGeom>
          <a:noFill/>
        </p:spPr>
        <p:txBody>
          <a:bodyPr wrap="square" rtlCol="0">
            <a:spAutoFit/>
          </a:bodyPr>
          <a:lstStyle/>
          <a:p>
            <a:r>
              <a:rPr lang="en-US" sz="3200" dirty="0"/>
              <a:t>Paella is a rice dish originally from the Valencian Community. Paella is regarded as one of the community's identifying symbols. It is one of the best-known dishes in Spanish cuisine. Paella being the word for a frying pan in Valencian/Catalan language.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ooking GIF - Cooking GIFs">
            <a:extLst>
              <a:ext uri="{FF2B5EF4-FFF2-40B4-BE49-F238E27FC236}">
                <a16:creationId xmlns:a16="http://schemas.microsoft.com/office/drawing/2014/main" id="{122FDCDA-A0F3-A4FA-E901-F1A6A9BB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73502"/>
            <a:ext cx="1487791" cy="14877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fogato, How to Make an Affogato">
            <a:extLst>
              <a:ext uri="{FF2B5EF4-FFF2-40B4-BE49-F238E27FC236}">
                <a16:creationId xmlns:a16="http://schemas.microsoft.com/office/drawing/2014/main" id="{9AB23AE3-A516-E820-1450-0AC35E40D1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6" name="Picture 2" descr="Seafood Paella with Shrimp, Clams and Chorizo - This Is How I Cook">
            <a:extLst>
              <a:ext uri="{FF2B5EF4-FFF2-40B4-BE49-F238E27FC236}">
                <a16:creationId xmlns:a16="http://schemas.microsoft.com/office/drawing/2014/main" id="{A6E8851B-EF76-0FA4-7A53-AD8684001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9898" y="333328"/>
            <a:ext cx="4627258" cy="39927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37357437"/>
      </p:ext>
    </p:extLst>
  </p:cSld>
  <p:clrMapOvr>
    <a:masterClrMapping/>
  </p:clrMapOvr>
  <p:transition spd="slow" advClick="0" advTm="18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250" fill="hold"/>
                                        <p:tgtEl>
                                          <p:spTgt spid="2"/>
                                        </p:tgtEl>
                                        <p:attrNameLst>
                                          <p:attrName>ppt_x</p:attrName>
                                        </p:attrNameLst>
                                      </p:cBhvr>
                                      <p:tavLst>
                                        <p:tav tm="0">
                                          <p:val>
                                            <p:strVal val="0-#ppt_w/2"/>
                                          </p:val>
                                        </p:tav>
                                        <p:tav tm="100000">
                                          <p:val>
                                            <p:strVal val="#ppt_x"/>
                                          </p:val>
                                        </p:tav>
                                      </p:tavLst>
                                    </p:anim>
                                    <p:anim calcmode="lin" valueType="num">
                                      <p:cBhvr additive="base">
                                        <p:cTn id="8" dur="6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250"/>
                            </p:stCondLst>
                            <p:childTnLst>
                              <p:par>
                                <p:cTn id="10" presetID="26" presetClass="entr" presetSubtype="0" fill="hold" grpId="0" nodeType="after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9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470088" y="1700623"/>
            <a:ext cx="5299985" cy="1200329"/>
          </a:xfrm>
          <a:prstGeom prst="rect">
            <a:avLst/>
          </a:prstGeom>
          <a:noFill/>
        </p:spPr>
        <p:txBody>
          <a:bodyPr wrap="square" rtlCol="0">
            <a:spAutoFit/>
          </a:bodyPr>
          <a:lstStyle/>
          <a:p>
            <a:pPr algn="l"/>
            <a:r>
              <a:rPr lang="en-US" sz="3600" b="1" i="0" dirty="0">
                <a:solidFill>
                  <a:srgbClr val="000000"/>
                </a:solidFill>
                <a:effectLst/>
              </a:rPr>
              <a:t>Which drink is nicknamed “</a:t>
            </a:r>
            <a:r>
              <a:rPr lang="en-US" sz="3600" b="1" i="0" dirty="0">
                <a:solidFill>
                  <a:srgbClr val="FF0000"/>
                </a:solidFill>
                <a:effectLst/>
              </a:rPr>
              <a:t>the green fairy</a:t>
            </a:r>
            <a:r>
              <a:rPr lang="en-US" sz="3600" b="1" i="0" dirty="0">
                <a:solidFill>
                  <a:srgbClr val="000000"/>
                </a:solidFill>
                <a:effectLst/>
              </a:rPr>
              <a:t>”? </a:t>
            </a:r>
            <a:endParaRPr lang="en-US" sz="3600" b="1" i="0" dirty="0">
              <a:solidFill>
                <a:srgbClr val="2A3439"/>
              </a:solidFill>
              <a:effectLst/>
            </a:endParaRPr>
          </a:p>
        </p:txBody>
      </p:sp>
      <p:sp>
        <p:nvSpPr>
          <p:cNvPr id="9" name="TextBox 8">
            <a:extLst>
              <a:ext uri="{FF2B5EF4-FFF2-40B4-BE49-F238E27FC236}">
                <a16:creationId xmlns:a16="http://schemas.microsoft.com/office/drawing/2014/main" id="{C26D327F-F68C-43A9-1F02-67B1D9B83C98}"/>
              </a:ext>
            </a:extLst>
          </p:cNvPr>
          <p:cNvSpPr txBox="1"/>
          <p:nvPr/>
        </p:nvSpPr>
        <p:spPr>
          <a:xfrm>
            <a:off x="783953" y="4334232"/>
            <a:ext cx="10442223" cy="2062103"/>
          </a:xfrm>
          <a:prstGeom prst="rect">
            <a:avLst/>
          </a:prstGeom>
          <a:noFill/>
        </p:spPr>
        <p:txBody>
          <a:bodyPr wrap="square" rtlCol="0">
            <a:spAutoFit/>
          </a:bodyPr>
          <a:lstStyle/>
          <a:p>
            <a:r>
              <a:rPr lang="en-US" sz="3200" dirty="0"/>
              <a:t>Absinthe is an anise-flavored spirit derived from several plants, including the flowers and leaves of Artemisia absinthium, together with green anise, sweet fennel, and other medicinal and culinary herbs.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ooking Chef GIF - Cooking Chef Cute GIFs">
            <a:extLst>
              <a:ext uri="{FF2B5EF4-FFF2-40B4-BE49-F238E27FC236}">
                <a16:creationId xmlns:a16="http://schemas.microsoft.com/office/drawing/2014/main" id="{287A574F-9F18-2F1C-F9C0-F3DEDFE97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88093"/>
            <a:ext cx="1372270" cy="137227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bsinthe Suissesse drink recipe | Recipe | Absinthe, Recipe mix ...">
            <a:extLst>
              <a:ext uri="{FF2B5EF4-FFF2-40B4-BE49-F238E27FC236}">
                <a16:creationId xmlns:a16="http://schemas.microsoft.com/office/drawing/2014/main" id="{3889E3AE-53E3-E5E6-0881-8D3D57C09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968" y="88093"/>
            <a:ext cx="2994301" cy="449145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8E4FEC-84C7-2504-4494-2573E2270C02}"/>
              </a:ext>
            </a:extLst>
          </p:cNvPr>
          <p:cNvSpPr txBox="1"/>
          <p:nvPr/>
        </p:nvSpPr>
        <p:spPr>
          <a:xfrm>
            <a:off x="3163091" y="3289114"/>
            <a:ext cx="1894942" cy="646331"/>
          </a:xfrm>
          <a:prstGeom prst="rect">
            <a:avLst/>
          </a:prstGeom>
          <a:noFill/>
        </p:spPr>
        <p:txBody>
          <a:bodyPr wrap="none" rtlCol="0">
            <a:spAutoFit/>
          </a:bodyPr>
          <a:lstStyle/>
          <a:p>
            <a:r>
              <a:rPr lang="en-AU" sz="3600" b="1" dirty="0">
                <a:solidFill>
                  <a:srgbClr val="FF0000"/>
                </a:solidFill>
              </a:rPr>
              <a:t>Absinthe</a:t>
            </a:r>
            <a:endParaRPr lang="en-US" sz="3600" b="1" dirty="0">
              <a:solidFill>
                <a:srgbClr val="FF0000"/>
              </a:solidFill>
            </a:endParaRPr>
          </a:p>
        </p:txBody>
      </p:sp>
    </p:spTree>
    <p:extLst>
      <p:ext uri="{BB962C8B-B14F-4D97-AF65-F5344CB8AC3E}">
        <p14:creationId xmlns:p14="http://schemas.microsoft.com/office/powerpoint/2010/main" val="80344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drape"/>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6000"/>
                            </p:stCondLst>
                            <p:childTnLst>
                              <p:par>
                                <p:cTn id="10" presetID="21"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1250"/>
                                        <p:tgtEl>
                                          <p:spTgt spid="3"/>
                                        </p:tgtEl>
                                      </p:cBhvr>
                                    </p:animEffect>
                                  </p:childTnLst>
                                </p:cTn>
                              </p:par>
                            </p:childTnLst>
                          </p:cTn>
                        </p:par>
                        <p:par>
                          <p:cTn id="13" fill="hold">
                            <p:stCondLst>
                              <p:cond delay="725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158905" y="1699481"/>
            <a:ext cx="4615819" cy="1754326"/>
          </a:xfrm>
          <a:prstGeom prst="rect">
            <a:avLst/>
          </a:prstGeom>
          <a:noFill/>
        </p:spPr>
        <p:txBody>
          <a:bodyPr wrap="square" rtlCol="0">
            <a:spAutoFit/>
          </a:bodyPr>
          <a:lstStyle/>
          <a:p>
            <a:r>
              <a:rPr lang="en-US" sz="3600" b="1" i="0" dirty="0">
                <a:solidFill>
                  <a:srgbClr val="000000"/>
                </a:solidFill>
                <a:effectLst/>
              </a:rPr>
              <a:t>What type of drink is </a:t>
            </a:r>
            <a:r>
              <a:rPr lang="en-US" sz="3600" b="1" i="0" dirty="0">
                <a:solidFill>
                  <a:srgbClr val="FF0000"/>
                </a:solidFill>
                <a:effectLst/>
              </a:rPr>
              <a:t>Perrier</a:t>
            </a:r>
            <a:r>
              <a:rPr lang="en-US" sz="3600" b="1" i="0" dirty="0">
                <a:solidFill>
                  <a:srgbClr val="000000"/>
                </a:solidFill>
                <a:effectLst/>
              </a:rPr>
              <a:t>? </a:t>
            </a:r>
          </a:p>
          <a:p>
            <a:pPr algn="l"/>
            <a:endParaRPr lang="en-US" sz="3600" b="1" i="0" dirty="0">
              <a:solidFill>
                <a:srgbClr val="2A3439"/>
              </a:solidFill>
              <a:effectLst/>
            </a:endParaRPr>
          </a:p>
        </p:txBody>
      </p:sp>
      <p:sp>
        <p:nvSpPr>
          <p:cNvPr id="6" name="TextBox 5">
            <a:extLst>
              <a:ext uri="{FF2B5EF4-FFF2-40B4-BE49-F238E27FC236}">
                <a16:creationId xmlns:a16="http://schemas.microsoft.com/office/drawing/2014/main" id="{C2B71E2E-F877-61E7-FAF1-9EB8ACBA3973}"/>
              </a:ext>
            </a:extLst>
          </p:cNvPr>
          <p:cNvSpPr txBox="1"/>
          <p:nvPr/>
        </p:nvSpPr>
        <p:spPr>
          <a:xfrm>
            <a:off x="2130093" y="3151064"/>
            <a:ext cx="3644631" cy="646331"/>
          </a:xfrm>
          <a:prstGeom prst="rect">
            <a:avLst/>
          </a:prstGeom>
          <a:noFill/>
        </p:spPr>
        <p:txBody>
          <a:bodyPr wrap="square" rtlCol="0">
            <a:spAutoFit/>
          </a:bodyPr>
          <a:lstStyle/>
          <a:p>
            <a:r>
              <a:rPr lang="en-US" sz="3600" b="1" dirty="0">
                <a:solidFill>
                  <a:srgbClr val="FF0000"/>
                </a:solidFill>
              </a:rPr>
              <a:t>Sparkling water</a:t>
            </a:r>
          </a:p>
        </p:txBody>
      </p:sp>
      <p:sp>
        <p:nvSpPr>
          <p:cNvPr id="9" name="TextBox 8">
            <a:extLst>
              <a:ext uri="{FF2B5EF4-FFF2-40B4-BE49-F238E27FC236}">
                <a16:creationId xmlns:a16="http://schemas.microsoft.com/office/drawing/2014/main" id="{C26D327F-F68C-43A9-1F02-67B1D9B83C98}"/>
              </a:ext>
            </a:extLst>
          </p:cNvPr>
          <p:cNvSpPr txBox="1"/>
          <p:nvPr/>
        </p:nvSpPr>
        <p:spPr>
          <a:xfrm>
            <a:off x="411893" y="4156334"/>
            <a:ext cx="11084098" cy="2062103"/>
          </a:xfrm>
          <a:prstGeom prst="rect">
            <a:avLst/>
          </a:prstGeom>
          <a:noFill/>
        </p:spPr>
        <p:txBody>
          <a:bodyPr wrap="square" rtlCol="0">
            <a:spAutoFit/>
          </a:bodyPr>
          <a:lstStyle/>
          <a:p>
            <a:r>
              <a:rPr lang="en-US" sz="3200" dirty="0"/>
              <a:t>Perrier is a French brand of natural bottled mineral water obtained at its source in </a:t>
            </a:r>
            <a:r>
              <a:rPr lang="en-US" sz="3200" dirty="0" err="1"/>
              <a:t>Vergèze</a:t>
            </a:r>
            <a:r>
              <a:rPr lang="en-US" sz="3200" dirty="0"/>
              <a:t>, located in the Gard </a:t>
            </a:r>
            <a:r>
              <a:rPr lang="en-US" sz="3200" dirty="0" err="1"/>
              <a:t>département</a:t>
            </a:r>
            <a:r>
              <a:rPr lang="en-US" sz="3200" dirty="0"/>
              <a:t>. Perrier is known for its carbonation and its distinctive green bottle.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ried Rice Cooking GIF - Fried Rice Cooking Cute GIFs">
            <a:extLst>
              <a:ext uri="{FF2B5EF4-FFF2-40B4-BE49-F238E27FC236}">
                <a16:creationId xmlns:a16="http://schemas.microsoft.com/office/drawing/2014/main" id="{250A5E9D-188E-D347-E1A0-A31DD1537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9" y="93122"/>
            <a:ext cx="1147322" cy="11473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errier - Sparkling Mineral Water -16.9 Fl.Oz/Plastic Bottles - Pack of 6 - Picture 1 of 1">
            <a:extLst>
              <a:ext uri="{FF2B5EF4-FFF2-40B4-BE49-F238E27FC236}">
                <a16:creationId xmlns:a16="http://schemas.microsoft.com/office/drawing/2014/main" id="{F869A527-5321-F983-65EB-EDE82C2EF5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174" y="517613"/>
            <a:ext cx="3494858" cy="349485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06119"/>
      </p:ext>
    </p:extLst>
  </p:cSld>
  <p:clrMapOvr>
    <a:masterClrMapping/>
  </p:clrMapOvr>
  <mc:AlternateContent xmlns:mc="http://schemas.openxmlformats.org/markup-compatibility/2006" xmlns:p14="http://schemas.microsoft.com/office/powerpoint/2010/main">
    <mc:Choice Requires="p14">
      <p:transition spd="slow" p14:dur="1500" advClick="0" advTm="18000">
        <p14:window dir="vert"/>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8000"/>
                            </p:stCondLst>
                            <p:childTnLst>
                              <p:par>
                                <p:cTn id="16" presetID="1" presetClass="entr" presetSubtype="0" fill="hold" grpId="0" nodeType="afterEffect">
                                  <p:stCondLst>
                                    <p:cond delay="50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411893" y="1525991"/>
            <a:ext cx="5988908" cy="1754326"/>
          </a:xfrm>
          <a:prstGeom prst="rect">
            <a:avLst/>
          </a:prstGeom>
          <a:noFill/>
        </p:spPr>
        <p:txBody>
          <a:bodyPr wrap="square" rtlCol="0">
            <a:spAutoFit/>
          </a:bodyPr>
          <a:lstStyle/>
          <a:p>
            <a:pPr algn="l" fontAlgn="base"/>
            <a:r>
              <a:rPr lang="en-US" sz="3600" b="1" dirty="0"/>
              <a:t>What is the primary ingredient in the Middle Eastern dip baba ghanoush?</a:t>
            </a:r>
          </a:p>
        </p:txBody>
      </p:sp>
      <p:sp>
        <p:nvSpPr>
          <p:cNvPr id="6" name="TextBox 5">
            <a:extLst>
              <a:ext uri="{FF2B5EF4-FFF2-40B4-BE49-F238E27FC236}">
                <a16:creationId xmlns:a16="http://schemas.microsoft.com/office/drawing/2014/main" id="{C2B71E2E-F877-61E7-FAF1-9EB8ACBA3973}"/>
              </a:ext>
            </a:extLst>
          </p:cNvPr>
          <p:cNvSpPr txBox="1"/>
          <p:nvPr/>
        </p:nvSpPr>
        <p:spPr>
          <a:xfrm>
            <a:off x="1647568" y="3478709"/>
            <a:ext cx="4118919" cy="646331"/>
          </a:xfrm>
          <a:prstGeom prst="rect">
            <a:avLst/>
          </a:prstGeom>
          <a:noFill/>
        </p:spPr>
        <p:txBody>
          <a:bodyPr wrap="square" rtlCol="0">
            <a:spAutoFit/>
          </a:bodyPr>
          <a:lstStyle/>
          <a:p>
            <a:pPr fontAlgn="base"/>
            <a:r>
              <a:rPr lang="en-AU" sz="3600" b="1" dirty="0">
                <a:solidFill>
                  <a:srgbClr val="FF0000"/>
                </a:solidFill>
              </a:rPr>
              <a:t>Eggplant/Aubergine</a:t>
            </a:r>
          </a:p>
        </p:txBody>
      </p:sp>
      <p:sp>
        <p:nvSpPr>
          <p:cNvPr id="9" name="TextBox 8">
            <a:extLst>
              <a:ext uri="{FF2B5EF4-FFF2-40B4-BE49-F238E27FC236}">
                <a16:creationId xmlns:a16="http://schemas.microsoft.com/office/drawing/2014/main" id="{C26D327F-F68C-43A9-1F02-67B1D9B83C98}"/>
              </a:ext>
            </a:extLst>
          </p:cNvPr>
          <p:cNvSpPr txBox="1"/>
          <p:nvPr/>
        </p:nvSpPr>
        <p:spPr>
          <a:xfrm>
            <a:off x="373325" y="4437735"/>
            <a:ext cx="11302312" cy="2062103"/>
          </a:xfrm>
          <a:prstGeom prst="rect">
            <a:avLst/>
          </a:prstGeom>
          <a:noFill/>
        </p:spPr>
        <p:txBody>
          <a:bodyPr wrap="square" rtlCol="0">
            <a:spAutoFit/>
          </a:bodyPr>
          <a:lstStyle/>
          <a:p>
            <a:r>
              <a:rPr lang="en-US" sz="3200" dirty="0"/>
              <a:t>A Levantine appetizer consisting of finely chopped roasted eggplant, olive oil, lemon juice, various seasonings, and tahini. The eggplant is traditionally baked or broiled over an open flame before peeling, so that the pulp is soft and has a smoky taste.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Baba Ghanoush - The Spice House">
            <a:extLst>
              <a:ext uri="{FF2B5EF4-FFF2-40B4-BE49-F238E27FC236}">
                <a16:creationId xmlns:a16="http://schemas.microsoft.com/office/drawing/2014/main" id="{99147F63-3A3F-4A59-D892-B81988B194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78731"/>
            <a:ext cx="5579637" cy="372161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Food Cooking Sticker for iOS &amp; Android | GIPHY">
            <a:extLst>
              <a:ext uri="{FF2B5EF4-FFF2-40B4-BE49-F238E27FC236}">
                <a16:creationId xmlns:a16="http://schemas.microsoft.com/office/drawing/2014/main" id="{65FC412A-6274-5E25-8610-56CD962CE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43" y="151199"/>
            <a:ext cx="1013573" cy="1138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209791"/>
      </p:ext>
    </p:extLst>
  </p:cSld>
  <p:clrMapOvr>
    <a:masterClrMapping/>
  </p:clrMapOvr>
  <mc:AlternateContent xmlns:mc="http://schemas.openxmlformats.org/markup-compatibility/2006" xmlns:p14="http://schemas.microsoft.com/office/powerpoint/2010/main">
    <mc:Choice Requires="p14">
      <p:transition spd="slow" p14:dur="1500" advClick="0" advTm="18000">
        <p14:window dir="vert"/>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90">
                                          <p:stCondLst>
                                            <p:cond delay="0"/>
                                          </p:stCondLst>
                                        </p:cTn>
                                        <p:tgtEl>
                                          <p:spTgt spid="6"/>
                                        </p:tgtEl>
                                      </p:cBhvr>
                                    </p:animEffect>
                                    <p:anim calcmode="lin" valueType="num">
                                      <p:cBhvr>
                                        <p:cTn id="13"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8" dur="13">
                                          <p:stCondLst>
                                            <p:cond delay="325"/>
                                          </p:stCondLst>
                                        </p:cTn>
                                        <p:tgtEl>
                                          <p:spTgt spid="6"/>
                                        </p:tgtEl>
                                      </p:cBhvr>
                                      <p:to x="100000" y="60000"/>
                                    </p:animScale>
                                    <p:animScale>
                                      <p:cBhvr>
                                        <p:cTn id="19" dur="83" decel="50000">
                                          <p:stCondLst>
                                            <p:cond delay="338"/>
                                          </p:stCondLst>
                                        </p:cTn>
                                        <p:tgtEl>
                                          <p:spTgt spid="6"/>
                                        </p:tgtEl>
                                      </p:cBhvr>
                                      <p:to x="100000" y="100000"/>
                                    </p:animScale>
                                    <p:animScale>
                                      <p:cBhvr>
                                        <p:cTn id="20" dur="13">
                                          <p:stCondLst>
                                            <p:cond delay="656"/>
                                          </p:stCondLst>
                                        </p:cTn>
                                        <p:tgtEl>
                                          <p:spTgt spid="6"/>
                                        </p:tgtEl>
                                      </p:cBhvr>
                                      <p:to x="100000" y="80000"/>
                                    </p:animScale>
                                    <p:animScale>
                                      <p:cBhvr>
                                        <p:cTn id="21" dur="83" decel="50000">
                                          <p:stCondLst>
                                            <p:cond delay="669"/>
                                          </p:stCondLst>
                                        </p:cTn>
                                        <p:tgtEl>
                                          <p:spTgt spid="6"/>
                                        </p:tgtEl>
                                      </p:cBhvr>
                                      <p:to x="100000" y="100000"/>
                                    </p:animScale>
                                    <p:animScale>
                                      <p:cBhvr>
                                        <p:cTn id="22" dur="13">
                                          <p:stCondLst>
                                            <p:cond delay="821"/>
                                          </p:stCondLst>
                                        </p:cTn>
                                        <p:tgtEl>
                                          <p:spTgt spid="6"/>
                                        </p:tgtEl>
                                      </p:cBhvr>
                                      <p:to x="100000" y="90000"/>
                                    </p:animScale>
                                    <p:animScale>
                                      <p:cBhvr>
                                        <p:cTn id="23" dur="83" decel="50000">
                                          <p:stCondLst>
                                            <p:cond delay="834"/>
                                          </p:stCondLst>
                                        </p:cTn>
                                        <p:tgtEl>
                                          <p:spTgt spid="6"/>
                                        </p:tgtEl>
                                      </p:cBhvr>
                                      <p:to x="100000" y="100000"/>
                                    </p:animScale>
                                    <p:animScale>
                                      <p:cBhvr>
                                        <p:cTn id="24" dur="13">
                                          <p:stCondLst>
                                            <p:cond delay="904"/>
                                          </p:stCondLst>
                                        </p:cTn>
                                        <p:tgtEl>
                                          <p:spTgt spid="6"/>
                                        </p:tgtEl>
                                      </p:cBhvr>
                                      <p:to x="100000" y="95000"/>
                                    </p:animScale>
                                    <p:animScale>
                                      <p:cBhvr>
                                        <p:cTn id="25" dur="83" decel="50000">
                                          <p:stCondLst>
                                            <p:cond delay="917"/>
                                          </p:stCondLst>
                                        </p:cTn>
                                        <p:tgtEl>
                                          <p:spTgt spid="6"/>
                                        </p:tgtEl>
                                      </p:cBhvr>
                                      <p:to x="100000" y="100000"/>
                                    </p:animScale>
                                  </p:childTnLst>
                                </p:cTn>
                              </p:par>
                            </p:childTnLst>
                          </p:cTn>
                        </p:par>
                        <p:par>
                          <p:cTn id="26" fill="hold">
                            <p:stCondLst>
                              <p:cond delay="8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27223" y="1525991"/>
            <a:ext cx="5980669" cy="1754326"/>
          </a:xfrm>
          <a:prstGeom prst="rect">
            <a:avLst/>
          </a:prstGeom>
          <a:noFill/>
        </p:spPr>
        <p:txBody>
          <a:bodyPr wrap="square" rtlCol="0">
            <a:spAutoFit/>
          </a:bodyPr>
          <a:lstStyle/>
          <a:p>
            <a:pPr algn="l" fontAlgn="base"/>
            <a:r>
              <a:rPr lang="en-US" sz="3600" b="1" dirty="0"/>
              <a:t>What is the name of the sweet, tangy fruit used to </a:t>
            </a:r>
            <a:r>
              <a:rPr lang="en-US" sz="3600" b="1" dirty="0" err="1"/>
              <a:t>flavour</a:t>
            </a:r>
            <a:r>
              <a:rPr lang="en-US" sz="3600" b="1" dirty="0"/>
              <a:t> Worcestershire sauce?</a:t>
            </a:r>
          </a:p>
        </p:txBody>
      </p:sp>
      <p:sp>
        <p:nvSpPr>
          <p:cNvPr id="6" name="TextBox 5">
            <a:extLst>
              <a:ext uri="{FF2B5EF4-FFF2-40B4-BE49-F238E27FC236}">
                <a16:creationId xmlns:a16="http://schemas.microsoft.com/office/drawing/2014/main" id="{C2B71E2E-F877-61E7-FAF1-9EB8ACBA3973}"/>
              </a:ext>
            </a:extLst>
          </p:cNvPr>
          <p:cNvSpPr txBox="1"/>
          <p:nvPr/>
        </p:nvSpPr>
        <p:spPr>
          <a:xfrm>
            <a:off x="2105379" y="3438071"/>
            <a:ext cx="3644631" cy="646331"/>
          </a:xfrm>
          <a:prstGeom prst="rect">
            <a:avLst/>
          </a:prstGeom>
          <a:noFill/>
        </p:spPr>
        <p:txBody>
          <a:bodyPr wrap="square" rtlCol="0">
            <a:spAutoFit/>
          </a:bodyPr>
          <a:lstStyle/>
          <a:p>
            <a:pPr fontAlgn="base"/>
            <a:r>
              <a:rPr lang="en-AU" sz="3600" b="1" dirty="0">
                <a:solidFill>
                  <a:srgbClr val="FF0000"/>
                </a:solidFill>
              </a:rPr>
              <a:t>Tamarind</a:t>
            </a:r>
          </a:p>
        </p:txBody>
      </p:sp>
      <p:sp>
        <p:nvSpPr>
          <p:cNvPr id="9" name="TextBox 8">
            <a:extLst>
              <a:ext uri="{FF2B5EF4-FFF2-40B4-BE49-F238E27FC236}">
                <a16:creationId xmlns:a16="http://schemas.microsoft.com/office/drawing/2014/main" id="{C26D327F-F68C-43A9-1F02-67B1D9B83C98}"/>
              </a:ext>
            </a:extLst>
          </p:cNvPr>
          <p:cNvSpPr txBox="1"/>
          <p:nvPr/>
        </p:nvSpPr>
        <p:spPr>
          <a:xfrm>
            <a:off x="411893" y="4329824"/>
            <a:ext cx="11084098" cy="2062103"/>
          </a:xfrm>
          <a:prstGeom prst="rect">
            <a:avLst/>
          </a:prstGeom>
          <a:noFill/>
        </p:spPr>
        <p:txBody>
          <a:bodyPr wrap="square" rtlCol="0">
            <a:spAutoFit/>
          </a:bodyPr>
          <a:lstStyle/>
          <a:p>
            <a:r>
              <a:rPr lang="en-US" sz="3200" dirty="0"/>
              <a:t>Worcestershire sauce or Worcester sauce is a fermented liquid condiment invented by the pharmacists John </a:t>
            </a:r>
            <a:r>
              <a:rPr lang="en-US" sz="3200" dirty="0" err="1"/>
              <a:t>Wheeley</a:t>
            </a:r>
            <a:r>
              <a:rPr lang="en-US" sz="3200" dirty="0"/>
              <a:t> Lea and William Henry Perrins in the city of Worcester in Worcestershire, England, during the first half of the 19th century.</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olbrooks Sauce Worcestershire 250ml | Woolworths">
            <a:extLst>
              <a:ext uri="{FF2B5EF4-FFF2-40B4-BE49-F238E27FC236}">
                <a16:creationId xmlns:a16="http://schemas.microsoft.com/office/drawing/2014/main" id="{F6FCEFA6-D4A5-5D97-48FD-0EA0BB022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382" r="23693"/>
          <a:stretch/>
        </p:blipFill>
        <p:spPr bwMode="auto">
          <a:xfrm>
            <a:off x="8336690" y="357729"/>
            <a:ext cx="1548715" cy="344734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3" name="Picture 2" descr="Cooking GIF - Cooking GIFs">
            <a:extLst>
              <a:ext uri="{FF2B5EF4-FFF2-40B4-BE49-F238E27FC236}">
                <a16:creationId xmlns:a16="http://schemas.microsoft.com/office/drawing/2014/main" id="{211C9994-3B8E-DFCF-2154-209D8149EC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9" y="73503"/>
            <a:ext cx="1319090" cy="1319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698997"/>
      </p:ext>
    </p:extLst>
  </p:cSld>
  <p:clrMapOvr>
    <a:masterClrMapping/>
  </p:clrMapOvr>
  <mc:AlternateContent xmlns:mc="http://schemas.openxmlformats.org/markup-compatibility/2006" xmlns:p14="http://schemas.microsoft.com/office/powerpoint/2010/main">
    <mc:Choice Requires="p14">
      <p:transition spd="slow" p14:dur="1500" advClick="0" advTm="18000">
        <p14:window dir="vert"/>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90">
                                          <p:stCondLst>
                                            <p:cond delay="0"/>
                                          </p:stCondLst>
                                        </p:cTn>
                                        <p:tgtEl>
                                          <p:spTgt spid="6"/>
                                        </p:tgtEl>
                                      </p:cBhvr>
                                    </p:animEffect>
                                    <p:anim calcmode="lin" valueType="num">
                                      <p:cBhvr>
                                        <p:cTn id="13"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8" dur="13">
                                          <p:stCondLst>
                                            <p:cond delay="325"/>
                                          </p:stCondLst>
                                        </p:cTn>
                                        <p:tgtEl>
                                          <p:spTgt spid="6"/>
                                        </p:tgtEl>
                                      </p:cBhvr>
                                      <p:to x="100000" y="60000"/>
                                    </p:animScale>
                                    <p:animScale>
                                      <p:cBhvr>
                                        <p:cTn id="19" dur="83" decel="50000">
                                          <p:stCondLst>
                                            <p:cond delay="338"/>
                                          </p:stCondLst>
                                        </p:cTn>
                                        <p:tgtEl>
                                          <p:spTgt spid="6"/>
                                        </p:tgtEl>
                                      </p:cBhvr>
                                      <p:to x="100000" y="100000"/>
                                    </p:animScale>
                                    <p:animScale>
                                      <p:cBhvr>
                                        <p:cTn id="20" dur="13">
                                          <p:stCondLst>
                                            <p:cond delay="656"/>
                                          </p:stCondLst>
                                        </p:cTn>
                                        <p:tgtEl>
                                          <p:spTgt spid="6"/>
                                        </p:tgtEl>
                                      </p:cBhvr>
                                      <p:to x="100000" y="80000"/>
                                    </p:animScale>
                                    <p:animScale>
                                      <p:cBhvr>
                                        <p:cTn id="21" dur="83" decel="50000">
                                          <p:stCondLst>
                                            <p:cond delay="669"/>
                                          </p:stCondLst>
                                        </p:cTn>
                                        <p:tgtEl>
                                          <p:spTgt spid="6"/>
                                        </p:tgtEl>
                                      </p:cBhvr>
                                      <p:to x="100000" y="100000"/>
                                    </p:animScale>
                                    <p:animScale>
                                      <p:cBhvr>
                                        <p:cTn id="22" dur="13">
                                          <p:stCondLst>
                                            <p:cond delay="821"/>
                                          </p:stCondLst>
                                        </p:cTn>
                                        <p:tgtEl>
                                          <p:spTgt spid="6"/>
                                        </p:tgtEl>
                                      </p:cBhvr>
                                      <p:to x="100000" y="90000"/>
                                    </p:animScale>
                                    <p:animScale>
                                      <p:cBhvr>
                                        <p:cTn id="23" dur="83" decel="50000">
                                          <p:stCondLst>
                                            <p:cond delay="834"/>
                                          </p:stCondLst>
                                        </p:cTn>
                                        <p:tgtEl>
                                          <p:spTgt spid="6"/>
                                        </p:tgtEl>
                                      </p:cBhvr>
                                      <p:to x="100000" y="100000"/>
                                    </p:animScale>
                                    <p:animScale>
                                      <p:cBhvr>
                                        <p:cTn id="24" dur="13">
                                          <p:stCondLst>
                                            <p:cond delay="904"/>
                                          </p:stCondLst>
                                        </p:cTn>
                                        <p:tgtEl>
                                          <p:spTgt spid="6"/>
                                        </p:tgtEl>
                                      </p:cBhvr>
                                      <p:to x="100000" y="95000"/>
                                    </p:animScale>
                                    <p:animScale>
                                      <p:cBhvr>
                                        <p:cTn id="25" dur="83" decel="50000">
                                          <p:stCondLst>
                                            <p:cond delay="917"/>
                                          </p:stCondLst>
                                        </p:cTn>
                                        <p:tgtEl>
                                          <p:spTgt spid="6"/>
                                        </p:tgtEl>
                                      </p:cBhvr>
                                      <p:to x="100000" y="100000"/>
                                    </p:animScale>
                                  </p:childTnLst>
                                </p:cTn>
                              </p:par>
                            </p:childTnLst>
                          </p:cTn>
                        </p:par>
                        <p:par>
                          <p:cTn id="26" fill="hold">
                            <p:stCondLst>
                              <p:cond delay="8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27223" y="1525991"/>
            <a:ext cx="7101015" cy="1754326"/>
          </a:xfrm>
          <a:prstGeom prst="rect">
            <a:avLst/>
          </a:prstGeom>
          <a:noFill/>
        </p:spPr>
        <p:txBody>
          <a:bodyPr wrap="square" rtlCol="0">
            <a:spAutoFit/>
          </a:bodyPr>
          <a:lstStyle/>
          <a:p>
            <a:pPr algn="l" fontAlgn="base"/>
            <a:r>
              <a:rPr lang="en-US" sz="3600" b="1" i="0" dirty="0">
                <a:solidFill>
                  <a:srgbClr val="333333"/>
                </a:solidFill>
                <a:effectLst/>
                <a:latin typeface="sofia-pro"/>
              </a:rPr>
              <a:t>In what country did Maria Ann Smith, the person behind the name ‘Granny Smith’ own an orchard?</a:t>
            </a:r>
          </a:p>
        </p:txBody>
      </p:sp>
      <p:sp>
        <p:nvSpPr>
          <p:cNvPr id="6" name="TextBox 5">
            <a:extLst>
              <a:ext uri="{FF2B5EF4-FFF2-40B4-BE49-F238E27FC236}">
                <a16:creationId xmlns:a16="http://schemas.microsoft.com/office/drawing/2014/main" id="{C2B71E2E-F877-61E7-FAF1-9EB8ACBA3973}"/>
              </a:ext>
            </a:extLst>
          </p:cNvPr>
          <p:cNvSpPr txBox="1"/>
          <p:nvPr/>
        </p:nvSpPr>
        <p:spPr>
          <a:xfrm>
            <a:off x="3336494" y="3447535"/>
            <a:ext cx="2170059" cy="646331"/>
          </a:xfrm>
          <a:prstGeom prst="rect">
            <a:avLst/>
          </a:prstGeom>
          <a:noFill/>
        </p:spPr>
        <p:txBody>
          <a:bodyPr wrap="square" rtlCol="0">
            <a:spAutoFit/>
          </a:bodyPr>
          <a:lstStyle/>
          <a:p>
            <a:pPr fontAlgn="base"/>
            <a:r>
              <a:rPr lang="en-AU" sz="3600" b="1" dirty="0">
                <a:solidFill>
                  <a:srgbClr val="FF0000"/>
                </a:solidFill>
              </a:rPr>
              <a:t>Australia</a:t>
            </a:r>
          </a:p>
        </p:txBody>
      </p:sp>
      <p:sp>
        <p:nvSpPr>
          <p:cNvPr id="9" name="TextBox 8">
            <a:extLst>
              <a:ext uri="{FF2B5EF4-FFF2-40B4-BE49-F238E27FC236}">
                <a16:creationId xmlns:a16="http://schemas.microsoft.com/office/drawing/2014/main" id="{C26D327F-F68C-43A9-1F02-67B1D9B83C98}"/>
              </a:ext>
            </a:extLst>
          </p:cNvPr>
          <p:cNvSpPr txBox="1"/>
          <p:nvPr/>
        </p:nvSpPr>
        <p:spPr>
          <a:xfrm>
            <a:off x="424419" y="4472564"/>
            <a:ext cx="11084098" cy="2062103"/>
          </a:xfrm>
          <a:prstGeom prst="rect">
            <a:avLst/>
          </a:prstGeom>
          <a:noFill/>
        </p:spPr>
        <p:txBody>
          <a:bodyPr wrap="square" rtlCol="0">
            <a:spAutoFit/>
          </a:bodyPr>
          <a:lstStyle/>
          <a:p>
            <a:r>
              <a:rPr lang="en-US" sz="3200" dirty="0"/>
              <a:t>The Granny Smith, also known as a green apple or sour apple, is an apple cultivar that originated in Australia in 1868. It is named after Maria Ann Smith, who propagated the cultivar from a chance seedling.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ried Rice Cooking GIF - Fried Rice Cooking Cute GIFs">
            <a:extLst>
              <a:ext uri="{FF2B5EF4-FFF2-40B4-BE49-F238E27FC236}">
                <a16:creationId xmlns:a16="http://schemas.microsoft.com/office/drawing/2014/main" id="{250A5E9D-188E-D347-E1A0-A31DD1537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9" y="93122"/>
            <a:ext cx="1147322" cy="114732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96AA2FA-C9F4-1292-7AC4-6986CB68B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8238" y="794362"/>
            <a:ext cx="4244350" cy="30444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710129"/>
      </p:ext>
    </p:extLst>
  </p:cSld>
  <p:clrMapOvr>
    <a:masterClrMapping/>
  </p:clrMapOvr>
  <mc:AlternateContent xmlns:mc="http://schemas.openxmlformats.org/markup-compatibility/2006" xmlns:p14="http://schemas.microsoft.com/office/powerpoint/2010/main">
    <mc:Choice Requires="p14">
      <p:transition spd="slow" p14:dur="1250" advClick="0" advTm="19000">
        <p14:window dir="vert"/>
      </p:transition>
    </mc:Choice>
    <mc:Fallback xmlns="">
      <p:transition spd="slow"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90">
                                          <p:stCondLst>
                                            <p:cond delay="0"/>
                                          </p:stCondLst>
                                        </p:cTn>
                                        <p:tgtEl>
                                          <p:spTgt spid="6"/>
                                        </p:tgtEl>
                                      </p:cBhvr>
                                    </p:animEffect>
                                    <p:anim calcmode="lin" valueType="num">
                                      <p:cBhvr>
                                        <p:cTn id="13"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8" dur="13">
                                          <p:stCondLst>
                                            <p:cond delay="325"/>
                                          </p:stCondLst>
                                        </p:cTn>
                                        <p:tgtEl>
                                          <p:spTgt spid="6"/>
                                        </p:tgtEl>
                                      </p:cBhvr>
                                      <p:to x="100000" y="60000"/>
                                    </p:animScale>
                                    <p:animScale>
                                      <p:cBhvr>
                                        <p:cTn id="19" dur="83" decel="50000">
                                          <p:stCondLst>
                                            <p:cond delay="338"/>
                                          </p:stCondLst>
                                        </p:cTn>
                                        <p:tgtEl>
                                          <p:spTgt spid="6"/>
                                        </p:tgtEl>
                                      </p:cBhvr>
                                      <p:to x="100000" y="100000"/>
                                    </p:animScale>
                                    <p:animScale>
                                      <p:cBhvr>
                                        <p:cTn id="20" dur="13">
                                          <p:stCondLst>
                                            <p:cond delay="656"/>
                                          </p:stCondLst>
                                        </p:cTn>
                                        <p:tgtEl>
                                          <p:spTgt spid="6"/>
                                        </p:tgtEl>
                                      </p:cBhvr>
                                      <p:to x="100000" y="80000"/>
                                    </p:animScale>
                                    <p:animScale>
                                      <p:cBhvr>
                                        <p:cTn id="21" dur="83" decel="50000">
                                          <p:stCondLst>
                                            <p:cond delay="669"/>
                                          </p:stCondLst>
                                        </p:cTn>
                                        <p:tgtEl>
                                          <p:spTgt spid="6"/>
                                        </p:tgtEl>
                                      </p:cBhvr>
                                      <p:to x="100000" y="100000"/>
                                    </p:animScale>
                                    <p:animScale>
                                      <p:cBhvr>
                                        <p:cTn id="22" dur="13">
                                          <p:stCondLst>
                                            <p:cond delay="821"/>
                                          </p:stCondLst>
                                        </p:cTn>
                                        <p:tgtEl>
                                          <p:spTgt spid="6"/>
                                        </p:tgtEl>
                                      </p:cBhvr>
                                      <p:to x="100000" y="90000"/>
                                    </p:animScale>
                                    <p:animScale>
                                      <p:cBhvr>
                                        <p:cTn id="23" dur="83" decel="50000">
                                          <p:stCondLst>
                                            <p:cond delay="834"/>
                                          </p:stCondLst>
                                        </p:cTn>
                                        <p:tgtEl>
                                          <p:spTgt spid="6"/>
                                        </p:tgtEl>
                                      </p:cBhvr>
                                      <p:to x="100000" y="100000"/>
                                    </p:animScale>
                                    <p:animScale>
                                      <p:cBhvr>
                                        <p:cTn id="24" dur="13">
                                          <p:stCondLst>
                                            <p:cond delay="904"/>
                                          </p:stCondLst>
                                        </p:cTn>
                                        <p:tgtEl>
                                          <p:spTgt spid="6"/>
                                        </p:tgtEl>
                                      </p:cBhvr>
                                      <p:to x="100000" y="95000"/>
                                    </p:animScale>
                                    <p:animScale>
                                      <p:cBhvr>
                                        <p:cTn id="25" dur="83" decel="50000">
                                          <p:stCondLst>
                                            <p:cond delay="917"/>
                                          </p:stCondLst>
                                        </p:cTn>
                                        <p:tgtEl>
                                          <p:spTgt spid="6"/>
                                        </p:tgtEl>
                                      </p:cBhvr>
                                      <p:to x="100000" y="100000"/>
                                    </p:animScale>
                                  </p:childTnLst>
                                </p:cTn>
                              </p:par>
                            </p:childTnLst>
                          </p:cTn>
                        </p:par>
                        <p:par>
                          <p:cTn id="26" fill="hold">
                            <p:stCondLst>
                              <p:cond delay="8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585609" y="1975187"/>
            <a:ext cx="4615819" cy="1200329"/>
          </a:xfrm>
          <a:prstGeom prst="rect">
            <a:avLst/>
          </a:prstGeom>
          <a:noFill/>
        </p:spPr>
        <p:txBody>
          <a:bodyPr wrap="square" rtlCol="0">
            <a:spAutoFit/>
          </a:bodyPr>
          <a:lstStyle/>
          <a:p>
            <a:pPr algn="ctr"/>
            <a:r>
              <a:rPr lang="en-US" sz="3600" b="1" i="0" dirty="0">
                <a:solidFill>
                  <a:srgbClr val="000000"/>
                </a:solidFill>
                <a:effectLst/>
              </a:rPr>
              <a:t>Which country is the drink </a:t>
            </a:r>
            <a:r>
              <a:rPr lang="en-US" sz="3600" b="1" i="0" dirty="0">
                <a:solidFill>
                  <a:srgbClr val="FF0000"/>
                </a:solidFill>
                <a:effectLst/>
              </a:rPr>
              <a:t>Ouzo</a:t>
            </a:r>
            <a:r>
              <a:rPr lang="en-US" sz="3600" b="1" i="0" dirty="0">
                <a:solidFill>
                  <a:srgbClr val="000000"/>
                </a:solidFill>
                <a:effectLst/>
              </a:rPr>
              <a:t> from?</a:t>
            </a:r>
          </a:p>
        </p:txBody>
      </p:sp>
      <p:sp>
        <p:nvSpPr>
          <p:cNvPr id="6" name="TextBox 5">
            <a:extLst>
              <a:ext uri="{FF2B5EF4-FFF2-40B4-BE49-F238E27FC236}">
                <a16:creationId xmlns:a16="http://schemas.microsoft.com/office/drawing/2014/main" id="{C2B71E2E-F877-61E7-FAF1-9EB8ACBA3973}"/>
              </a:ext>
            </a:extLst>
          </p:cNvPr>
          <p:cNvSpPr txBox="1"/>
          <p:nvPr/>
        </p:nvSpPr>
        <p:spPr>
          <a:xfrm>
            <a:off x="2718043" y="3639142"/>
            <a:ext cx="2721992" cy="646331"/>
          </a:xfrm>
          <a:prstGeom prst="rect">
            <a:avLst/>
          </a:prstGeom>
          <a:noFill/>
        </p:spPr>
        <p:txBody>
          <a:bodyPr wrap="square" rtlCol="0">
            <a:spAutoFit/>
          </a:bodyPr>
          <a:lstStyle/>
          <a:p>
            <a:r>
              <a:rPr lang="en-US" sz="3600" b="1" dirty="0">
                <a:solidFill>
                  <a:srgbClr val="FF0000"/>
                </a:solidFill>
              </a:rPr>
              <a:t>Greece</a:t>
            </a:r>
          </a:p>
        </p:txBody>
      </p:sp>
      <p:sp>
        <p:nvSpPr>
          <p:cNvPr id="9" name="TextBox 8">
            <a:extLst>
              <a:ext uri="{FF2B5EF4-FFF2-40B4-BE49-F238E27FC236}">
                <a16:creationId xmlns:a16="http://schemas.microsoft.com/office/drawing/2014/main" id="{C26D327F-F68C-43A9-1F02-67B1D9B83C98}"/>
              </a:ext>
            </a:extLst>
          </p:cNvPr>
          <p:cNvSpPr txBox="1"/>
          <p:nvPr/>
        </p:nvSpPr>
        <p:spPr>
          <a:xfrm>
            <a:off x="557170" y="4340306"/>
            <a:ext cx="10699923" cy="2062103"/>
          </a:xfrm>
          <a:prstGeom prst="rect">
            <a:avLst/>
          </a:prstGeom>
          <a:noFill/>
        </p:spPr>
        <p:txBody>
          <a:bodyPr wrap="square" rtlCol="0">
            <a:spAutoFit/>
          </a:bodyPr>
          <a:lstStyle/>
          <a:p>
            <a:r>
              <a:rPr lang="en-US" sz="3200" dirty="0"/>
              <a:t>Ouzo is a dry anise-flavored aperitif that is widely consumed in Greece. It is made from rectified spirits that have undergone a process of distillation and flavoring. Its taste is similar to other anise liquors like pastis, sambuca, </a:t>
            </a:r>
            <a:r>
              <a:rPr lang="en-US" sz="3200" dirty="0" err="1"/>
              <a:t>rakı</a:t>
            </a:r>
            <a:r>
              <a:rPr lang="en-US" sz="3200" dirty="0"/>
              <a:t> and arak.</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Food Cooking Sticker for iOS &amp; Android | GIPHY">
            <a:extLst>
              <a:ext uri="{FF2B5EF4-FFF2-40B4-BE49-F238E27FC236}">
                <a16:creationId xmlns:a16="http://schemas.microsoft.com/office/drawing/2014/main" id="{42CCAF84-5F2C-49DC-C29D-E7802DC93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86" y="247818"/>
            <a:ext cx="1001145" cy="11242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uzo 12 70cl | Drinks.ch">
            <a:extLst>
              <a:ext uri="{FF2B5EF4-FFF2-40B4-BE49-F238E27FC236}">
                <a16:creationId xmlns:a16="http://schemas.microsoft.com/office/drawing/2014/main" id="{E0B00904-D5E9-07D9-AABE-E5A220CF10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5428" y="586725"/>
            <a:ext cx="3234509" cy="323450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0998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8000">
        <p15:prstTrans prst="drape"/>
      </p:transition>
    </mc:Choice>
    <mc:Fallback xmlns="">
      <p:transition spd="slow" advClick="0" advTm="18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362">
                                          <p:stCondLst>
                                            <p:cond delay="0"/>
                                          </p:stCondLst>
                                        </p:cTn>
                                        <p:tgtEl>
                                          <p:spTgt spid="6"/>
                                        </p:tgtEl>
                                      </p:cBhvr>
                                    </p:animEffect>
                                    <p:anim calcmode="lin" valueType="num">
                                      <p:cBhvr>
                                        <p:cTn id="13"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6" dur="208" tmFilter="0, 0; 0.125,0.2665; 0.25,0.4; 0.375,0.465; 0.5,0.5;  0.625,0.535; 0.75,0.6; 0.875,0.7335; 1,1">
                                          <p:stCondLst>
                                            <p:cond delay="827"/>
                                          </p:stCondLst>
                                        </p:cTn>
                                        <p:tgtEl>
                                          <p:spTgt spid="6"/>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8" dur="16">
                                          <p:stCondLst>
                                            <p:cond delay="406"/>
                                          </p:stCondLst>
                                        </p:cTn>
                                        <p:tgtEl>
                                          <p:spTgt spid="6"/>
                                        </p:tgtEl>
                                      </p:cBhvr>
                                      <p:to x="100000" y="60000"/>
                                    </p:animScale>
                                    <p:animScale>
                                      <p:cBhvr>
                                        <p:cTn id="19" dur="104" decel="50000">
                                          <p:stCondLst>
                                            <p:cond delay="422"/>
                                          </p:stCondLst>
                                        </p:cTn>
                                        <p:tgtEl>
                                          <p:spTgt spid="6"/>
                                        </p:tgtEl>
                                      </p:cBhvr>
                                      <p:to x="100000" y="100000"/>
                                    </p:animScale>
                                    <p:animScale>
                                      <p:cBhvr>
                                        <p:cTn id="20" dur="16">
                                          <p:stCondLst>
                                            <p:cond delay="820"/>
                                          </p:stCondLst>
                                        </p:cTn>
                                        <p:tgtEl>
                                          <p:spTgt spid="6"/>
                                        </p:tgtEl>
                                      </p:cBhvr>
                                      <p:to x="100000" y="80000"/>
                                    </p:animScale>
                                    <p:animScale>
                                      <p:cBhvr>
                                        <p:cTn id="21" dur="104" decel="50000">
                                          <p:stCondLst>
                                            <p:cond delay="836"/>
                                          </p:stCondLst>
                                        </p:cTn>
                                        <p:tgtEl>
                                          <p:spTgt spid="6"/>
                                        </p:tgtEl>
                                      </p:cBhvr>
                                      <p:to x="100000" y="100000"/>
                                    </p:animScale>
                                    <p:animScale>
                                      <p:cBhvr>
                                        <p:cTn id="22" dur="16">
                                          <p:stCondLst>
                                            <p:cond delay="1026"/>
                                          </p:stCondLst>
                                        </p:cTn>
                                        <p:tgtEl>
                                          <p:spTgt spid="6"/>
                                        </p:tgtEl>
                                      </p:cBhvr>
                                      <p:to x="100000" y="90000"/>
                                    </p:animScale>
                                    <p:animScale>
                                      <p:cBhvr>
                                        <p:cTn id="23" dur="104" decel="50000">
                                          <p:stCondLst>
                                            <p:cond delay="1043"/>
                                          </p:stCondLst>
                                        </p:cTn>
                                        <p:tgtEl>
                                          <p:spTgt spid="6"/>
                                        </p:tgtEl>
                                      </p:cBhvr>
                                      <p:to x="100000" y="100000"/>
                                    </p:animScale>
                                    <p:animScale>
                                      <p:cBhvr>
                                        <p:cTn id="24" dur="16">
                                          <p:stCondLst>
                                            <p:cond delay="1130"/>
                                          </p:stCondLst>
                                        </p:cTn>
                                        <p:tgtEl>
                                          <p:spTgt spid="6"/>
                                        </p:tgtEl>
                                      </p:cBhvr>
                                      <p:to x="100000" y="95000"/>
                                    </p:animScale>
                                    <p:animScale>
                                      <p:cBhvr>
                                        <p:cTn id="25" dur="104" decel="50000">
                                          <p:stCondLst>
                                            <p:cond delay="1146"/>
                                          </p:stCondLst>
                                        </p:cTn>
                                        <p:tgtEl>
                                          <p:spTgt spid="6"/>
                                        </p:tgtEl>
                                      </p:cBhvr>
                                      <p:to x="100000" y="100000"/>
                                    </p:animScale>
                                  </p:childTnLst>
                                </p:cTn>
                              </p:par>
                            </p:childTnLst>
                          </p:cTn>
                        </p:par>
                        <p:par>
                          <p:cTn id="26" fill="hold">
                            <p:stCondLst>
                              <p:cond delay="825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615207" y="1687223"/>
            <a:ext cx="4615819" cy="2308324"/>
          </a:xfrm>
          <a:prstGeom prst="rect">
            <a:avLst/>
          </a:prstGeom>
          <a:noFill/>
        </p:spPr>
        <p:txBody>
          <a:bodyPr wrap="square" rtlCol="0">
            <a:spAutoFit/>
          </a:bodyPr>
          <a:lstStyle/>
          <a:p>
            <a:pPr algn="l"/>
            <a:r>
              <a:rPr lang="en-US" sz="3600" b="1" i="0" dirty="0">
                <a:solidFill>
                  <a:srgbClr val="2A3439"/>
                </a:solidFill>
                <a:effectLst/>
              </a:rPr>
              <a:t>If you ordered a ‘</a:t>
            </a:r>
            <a:r>
              <a:rPr lang="en-US" sz="3600" b="1" i="0" dirty="0">
                <a:solidFill>
                  <a:srgbClr val="FF0000"/>
                </a:solidFill>
                <a:effectLst/>
              </a:rPr>
              <a:t>bouillabaisse</a:t>
            </a:r>
            <a:r>
              <a:rPr lang="en-US" sz="3600" b="1" i="0" dirty="0">
                <a:solidFill>
                  <a:srgbClr val="2A3439"/>
                </a:solidFill>
                <a:effectLst/>
              </a:rPr>
              <a:t>’, what would you expect to eat?</a:t>
            </a:r>
          </a:p>
        </p:txBody>
      </p:sp>
      <p:sp>
        <p:nvSpPr>
          <p:cNvPr id="6" name="TextBox 5">
            <a:extLst>
              <a:ext uri="{FF2B5EF4-FFF2-40B4-BE49-F238E27FC236}">
                <a16:creationId xmlns:a16="http://schemas.microsoft.com/office/drawing/2014/main" id="{C2B71E2E-F877-61E7-FAF1-9EB8ACBA3973}"/>
              </a:ext>
            </a:extLst>
          </p:cNvPr>
          <p:cNvSpPr txBox="1"/>
          <p:nvPr/>
        </p:nvSpPr>
        <p:spPr>
          <a:xfrm>
            <a:off x="2509034" y="4125939"/>
            <a:ext cx="2721992" cy="646331"/>
          </a:xfrm>
          <a:prstGeom prst="rect">
            <a:avLst/>
          </a:prstGeom>
          <a:noFill/>
        </p:spPr>
        <p:txBody>
          <a:bodyPr wrap="square" rtlCol="0">
            <a:spAutoFit/>
          </a:bodyPr>
          <a:lstStyle/>
          <a:p>
            <a:r>
              <a:rPr lang="en-US" sz="3600" b="1" dirty="0">
                <a:solidFill>
                  <a:srgbClr val="FF0000"/>
                </a:solidFill>
              </a:rPr>
              <a:t>Seafood</a:t>
            </a:r>
          </a:p>
        </p:txBody>
      </p:sp>
      <p:sp>
        <p:nvSpPr>
          <p:cNvPr id="9" name="TextBox 8">
            <a:extLst>
              <a:ext uri="{FF2B5EF4-FFF2-40B4-BE49-F238E27FC236}">
                <a16:creationId xmlns:a16="http://schemas.microsoft.com/office/drawing/2014/main" id="{C26D327F-F68C-43A9-1F02-67B1D9B83C98}"/>
              </a:ext>
            </a:extLst>
          </p:cNvPr>
          <p:cNvSpPr txBox="1"/>
          <p:nvPr/>
        </p:nvSpPr>
        <p:spPr>
          <a:xfrm>
            <a:off x="557170" y="4987977"/>
            <a:ext cx="10699923" cy="1569660"/>
          </a:xfrm>
          <a:prstGeom prst="rect">
            <a:avLst/>
          </a:prstGeom>
          <a:noFill/>
        </p:spPr>
        <p:txBody>
          <a:bodyPr wrap="square" rtlCol="0">
            <a:spAutoFit/>
          </a:bodyPr>
          <a:lstStyle/>
          <a:p>
            <a:r>
              <a:rPr lang="en-US" sz="3200" dirty="0"/>
              <a:t>Bouillabaisse is a traditional Provençal fish soup originating in the port city of Marseille. The word is originally a compound of the two Provençal verbs </a:t>
            </a:r>
            <a:r>
              <a:rPr lang="en-US" sz="3200" dirty="0" err="1"/>
              <a:t>bolhir</a:t>
            </a:r>
            <a:r>
              <a:rPr lang="en-US" sz="3200" dirty="0"/>
              <a:t> and </a:t>
            </a:r>
            <a:r>
              <a:rPr lang="en-US" sz="3200" dirty="0" err="1"/>
              <a:t>abaissar</a:t>
            </a:r>
            <a:r>
              <a:rPr lang="en-US" sz="3200" dirty="0"/>
              <a:t>.</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Bouillabaisse">
            <a:extLst>
              <a:ext uri="{FF2B5EF4-FFF2-40B4-BE49-F238E27FC236}">
                <a16:creationId xmlns:a16="http://schemas.microsoft.com/office/drawing/2014/main" id="{AAEFE940-B938-8AD3-401B-052036CAB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2265" y="513621"/>
            <a:ext cx="6591917" cy="43946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oking Hype Sticker - Cooking Hype Chef Stickers">
            <a:extLst>
              <a:ext uri="{FF2B5EF4-FFF2-40B4-BE49-F238E27FC236}">
                <a16:creationId xmlns:a16="http://schemas.microsoft.com/office/drawing/2014/main" id="{3AE79EF5-ECBC-C63A-EDE8-E16EA612E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97" y="133081"/>
            <a:ext cx="1327277" cy="1327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2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5000">
        <p15:prstTrans prst="drape"/>
      </p:transition>
    </mc:Choice>
    <mc:Fallback xmlns="">
      <p:transition spd="slow"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9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797997" y="1640531"/>
            <a:ext cx="6085776" cy="1754326"/>
          </a:xfrm>
          <a:prstGeom prst="rect">
            <a:avLst/>
          </a:prstGeom>
          <a:noFill/>
        </p:spPr>
        <p:txBody>
          <a:bodyPr wrap="square" rtlCol="0">
            <a:spAutoFit/>
          </a:bodyPr>
          <a:lstStyle/>
          <a:p>
            <a:pPr algn="l" fontAlgn="base"/>
            <a:r>
              <a:rPr lang="en-US" sz="3600" b="1" i="0" dirty="0">
                <a:solidFill>
                  <a:srgbClr val="333333"/>
                </a:solidFill>
                <a:effectLst/>
              </a:rPr>
              <a:t>What is the name of the Swiss cheese that has a nutty </a:t>
            </a:r>
            <a:r>
              <a:rPr lang="en-US" sz="3600" b="1" i="0" dirty="0" err="1">
                <a:solidFill>
                  <a:srgbClr val="333333"/>
                </a:solidFill>
                <a:effectLst/>
              </a:rPr>
              <a:t>flavour</a:t>
            </a:r>
            <a:r>
              <a:rPr lang="en-US" sz="3600" b="1" i="0" dirty="0">
                <a:solidFill>
                  <a:srgbClr val="333333"/>
                </a:solidFill>
                <a:effectLst/>
              </a:rPr>
              <a:t> and is often used in fondue?</a:t>
            </a:r>
          </a:p>
        </p:txBody>
      </p:sp>
      <p:sp>
        <p:nvSpPr>
          <p:cNvPr id="6" name="TextBox 5">
            <a:extLst>
              <a:ext uri="{FF2B5EF4-FFF2-40B4-BE49-F238E27FC236}">
                <a16:creationId xmlns:a16="http://schemas.microsoft.com/office/drawing/2014/main" id="{C2B71E2E-F877-61E7-FAF1-9EB8ACBA3973}"/>
              </a:ext>
            </a:extLst>
          </p:cNvPr>
          <p:cNvSpPr txBox="1"/>
          <p:nvPr/>
        </p:nvSpPr>
        <p:spPr>
          <a:xfrm>
            <a:off x="3706584" y="3499894"/>
            <a:ext cx="2721992" cy="646331"/>
          </a:xfrm>
          <a:prstGeom prst="rect">
            <a:avLst/>
          </a:prstGeom>
          <a:noFill/>
        </p:spPr>
        <p:txBody>
          <a:bodyPr wrap="square" rtlCol="0">
            <a:spAutoFit/>
          </a:bodyPr>
          <a:lstStyle/>
          <a:p>
            <a:pPr fontAlgn="base"/>
            <a:r>
              <a:rPr lang="en-AU" sz="3600" b="1" dirty="0">
                <a:solidFill>
                  <a:srgbClr val="FF0000"/>
                </a:solidFill>
              </a:rPr>
              <a:t>Gruyere</a:t>
            </a:r>
          </a:p>
        </p:txBody>
      </p:sp>
      <p:sp>
        <p:nvSpPr>
          <p:cNvPr id="9" name="TextBox 8">
            <a:extLst>
              <a:ext uri="{FF2B5EF4-FFF2-40B4-BE49-F238E27FC236}">
                <a16:creationId xmlns:a16="http://schemas.microsoft.com/office/drawing/2014/main" id="{C26D327F-F68C-43A9-1F02-67B1D9B83C98}"/>
              </a:ext>
            </a:extLst>
          </p:cNvPr>
          <p:cNvSpPr txBox="1"/>
          <p:nvPr/>
        </p:nvSpPr>
        <p:spPr>
          <a:xfrm>
            <a:off x="522119" y="4151323"/>
            <a:ext cx="11147762" cy="2554545"/>
          </a:xfrm>
          <a:prstGeom prst="rect">
            <a:avLst/>
          </a:prstGeom>
          <a:noFill/>
        </p:spPr>
        <p:txBody>
          <a:bodyPr wrap="square" rtlCol="0">
            <a:spAutoFit/>
          </a:bodyPr>
          <a:lstStyle/>
          <a:p>
            <a:r>
              <a:rPr lang="en-US" sz="3200" dirty="0" err="1"/>
              <a:t>Gruyère</a:t>
            </a:r>
            <a:r>
              <a:rPr lang="en-US" sz="3200" dirty="0"/>
              <a:t> is a hard Swiss cheese that originated in the cantons of Fribourg, Vaud, Neuchâtel, Jura, and Berne in Switzerland. It is named after the town of </a:t>
            </a:r>
            <a:r>
              <a:rPr lang="en-US" sz="3200" dirty="0" err="1"/>
              <a:t>Gruyères</a:t>
            </a:r>
            <a:r>
              <a:rPr lang="en-US" sz="3200" dirty="0"/>
              <a:t> in Fribourg. Whether melted into fondue, grated over French onion soup, or simply savored on its own, </a:t>
            </a:r>
            <a:r>
              <a:rPr lang="en-US" sz="3200" dirty="0" err="1"/>
              <a:t>Gruyère</a:t>
            </a:r>
            <a:r>
              <a:rPr lang="en-US" sz="3200" dirty="0"/>
              <a:t> is a versatile delight that never fails to impress.</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Gruyere cheese | Cheese | Diary | Properties and benefits cheese">
            <a:extLst>
              <a:ext uri="{FF2B5EF4-FFF2-40B4-BE49-F238E27FC236}">
                <a16:creationId xmlns:a16="http://schemas.microsoft.com/office/drawing/2014/main" id="{7CE4E252-DEE9-BC8E-8C11-31D841A8F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0802" y="929860"/>
            <a:ext cx="4514850" cy="27051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Picture 2" descr="Cooking Chef GIF - Cooking Chef Cute GIFs">
            <a:extLst>
              <a:ext uri="{FF2B5EF4-FFF2-40B4-BE49-F238E27FC236}">
                <a16:creationId xmlns:a16="http://schemas.microsoft.com/office/drawing/2014/main" id="{E75D6EF5-8737-99BD-16D2-683E6E13B2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8" y="88093"/>
            <a:ext cx="1332148" cy="133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601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9000">
        <p15:prstTrans prst="drape"/>
      </p:transition>
    </mc:Choice>
    <mc:Fallback xmlns="">
      <p:transition spd="slow" advClick="0" advTm="1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362">
                                          <p:stCondLst>
                                            <p:cond delay="0"/>
                                          </p:stCondLst>
                                        </p:cTn>
                                        <p:tgtEl>
                                          <p:spTgt spid="6"/>
                                        </p:tgtEl>
                                      </p:cBhvr>
                                    </p:animEffect>
                                    <p:anim calcmode="lin" valueType="num">
                                      <p:cBhvr>
                                        <p:cTn id="13"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6" dur="208" tmFilter="0, 0; 0.125,0.2665; 0.25,0.4; 0.375,0.465; 0.5,0.5;  0.625,0.535; 0.75,0.6; 0.875,0.7335; 1,1">
                                          <p:stCondLst>
                                            <p:cond delay="827"/>
                                          </p:stCondLst>
                                        </p:cTn>
                                        <p:tgtEl>
                                          <p:spTgt spid="6"/>
                                        </p:tgtEl>
                                        <p:attrNameLst>
                                          <p:attrName>ppt_y</p:attrName>
                                        </p:attrNameLst>
                                      </p:cBhvr>
                                      <p:tavLst>
                                        <p:tav tm="0" fmla="#ppt_y-sin(pi*$)/27">
                                          <p:val>
                                            <p:fltVal val="0"/>
                                          </p:val>
                                        </p:tav>
                                        <p:tav tm="100000">
                                          <p:val>
                                            <p:fltVal val="1"/>
                                          </p:val>
                                        </p:tav>
                                      </p:tavLst>
                                    </p:anim>
                                    <p:anim calcmode="lin" valueType="num">
                                      <p:cBhvr>
                                        <p:cTn id="17"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8" dur="16">
                                          <p:stCondLst>
                                            <p:cond delay="406"/>
                                          </p:stCondLst>
                                        </p:cTn>
                                        <p:tgtEl>
                                          <p:spTgt spid="6"/>
                                        </p:tgtEl>
                                      </p:cBhvr>
                                      <p:to x="100000" y="60000"/>
                                    </p:animScale>
                                    <p:animScale>
                                      <p:cBhvr>
                                        <p:cTn id="19" dur="104" decel="50000">
                                          <p:stCondLst>
                                            <p:cond delay="422"/>
                                          </p:stCondLst>
                                        </p:cTn>
                                        <p:tgtEl>
                                          <p:spTgt spid="6"/>
                                        </p:tgtEl>
                                      </p:cBhvr>
                                      <p:to x="100000" y="100000"/>
                                    </p:animScale>
                                    <p:animScale>
                                      <p:cBhvr>
                                        <p:cTn id="20" dur="16">
                                          <p:stCondLst>
                                            <p:cond delay="820"/>
                                          </p:stCondLst>
                                        </p:cTn>
                                        <p:tgtEl>
                                          <p:spTgt spid="6"/>
                                        </p:tgtEl>
                                      </p:cBhvr>
                                      <p:to x="100000" y="80000"/>
                                    </p:animScale>
                                    <p:animScale>
                                      <p:cBhvr>
                                        <p:cTn id="21" dur="104" decel="50000">
                                          <p:stCondLst>
                                            <p:cond delay="836"/>
                                          </p:stCondLst>
                                        </p:cTn>
                                        <p:tgtEl>
                                          <p:spTgt spid="6"/>
                                        </p:tgtEl>
                                      </p:cBhvr>
                                      <p:to x="100000" y="100000"/>
                                    </p:animScale>
                                    <p:animScale>
                                      <p:cBhvr>
                                        <p:cTn id="22" dur="16">
                                          <p:stCondLst>
                                            <p:cond delay="1026"/>
                                          </p:stCondLst>
                                        </p:cTn>
                                        <p:tgtEl>
                                          <p:spTgt spid="6"/>
                                        </p:tgtEl>
                                      </p:cBhvr>
                                      <p:to x="100000" y="90000"/>
                                    </p:animScale>
                                    <p:animScale>
                                      <p:cBhvr>
                                        <p:cTn id="23" dur="104" decel="50000">
                                          <p:stCondLst>
                                            <p:cond delay="1043"/>
                                          </p:stCondLst>
                                        </p:cTn>
                                        <p:tgtEl>
                                          <p:spTgt spid="6"/>
                                        </p:tgtEl>
                                      </p:cBhvr>
                                      <p:to x="100000" y="100000"/>
                                    </p:animScale>
                                    <p:animScale>
                                      <p:cBhvr>
                                        <p:cTn id="24" dur="16">
                                          <p:stCondLst>
                                            <p:cond delay="1130"/>
                                          </p:stCondLst>
                                        </p:cTn>
                                        <p:tgtEl>
                                          <p:spTgt spid="6"/>
                                        </p:tgtEl>
                                      </p:cBhvr>
                                      <p:to x="100000" y="95000"/>
                                    </p:animScale>
                                    <p:animScale>
                                      <p:cBhvr>
                                        <p:cTn id="25" dur="104" decel="50000">
                                          <p:stCondLst>
                                            <p:cond delay="1146"/>
                                          </p:stCondLst>
                                        </p:cTn>
                                        <p:tgtEl>
                                          <p:spTgt spid="6"/>
                                        </p:tgtEl>
                                      </p:cBhvr>
                                      <p:to x="100000" y="100000"/>
                                    </p:animScale>
                                  </p:childTnLst>
                                </p:cTn>
                              </p:par>
                            </p:childTnLst>
                          </p:cTn>
                        </p:par>
                        <p:par>
                          <p:cTn id="26" fill="hold">
                            <p:stCondLst>
                              <p:cond delay="825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6146" name="Picture 2" descr="Wichita Falls Foodie: A Guide to Modern Dining Etiquette Part 5: Your ...">
            <a:extLst>
              <a:ext uri="{FF2B5EF4-FFF2-40B4-BE49-F238E27FC236}">
                <a16:creationId xmlns:a16="http://schemas.microsoft.com/office/drawing/2014/main" id="{2F70565A-19BE-831C-5639-E4FCCC035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614" y="1221288"/>
            <a:ext cx="5347173" cy="4639443"/>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6BF72594-B279-FF08-C325-D7D4E123857D}"/>
              </a:ext>
            </a:extLst>
          </p:cNvPr>
          <p:cNvSpPr/>
          <p:nvPr/>
        </p:nvSpPr>
        <p:spPr>
          <a:xfrm>
            <a:off x="223736" y="1021193"/>
            <a:ext cx="5080877" cy="2714223"/>
          </a:xfrm>
          <a:prstGeom prst="cloudCallout">
            <a:avLst>
              <a:gd name="adj1" fmla="val 58570"/>
              <a:gd name="adj2" fmla="val 2247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I’d like gluten free, lactose free</a:t>
            </a:r>
            <a:r>
              <a:rPr lang="en-US" sz="2800" b="1">
                <a:solidFill>
                  <a:srgbClr val="FF0000"/>
                </a:solidFill>
              </a:rPr>
              <a:t>, organic </a:t>
            </a:r>
            <a:r>
              <a:rPr lang="en-US" sz="2800" b="1" dirty="0">
                <a:solidFill>
                  <a:srgbClr val="FF0000"/>
                </a:solidFill>
              </a:rPr>
              <a:t>and vegetarian. What do you suggest? </a:t>
            </a:r>
            <a:endParaRPr lang="en-AU" sz="2800" b="1" dirty="0">
              <a:solidFill>
                <a:srgbClr val="FF0000"/>
              </a:solidFill>
            </a:endParaRPr>
          </a:p>
        </p:txBody>
      </p:sp>
      <p:sp>
        <p:nvSpPr>
          <p:cNvPr id="6" name="Speech Bubble: Oval 5">
            <a:extLst>
              <a:ext uri="{FF2B5EF4-FFF2-40B4-BE49-F238E27FC236}">
                <a16:creationId xmlns:a16="http://schemas.microsoft.com/office/drawing/2014/main" id="{597034DF-D133-BC93-9108-66BC3E77E7BE}"/>
              </a:ext>
            </a:extLst>
          </p:cNvPr>
          <p:cNvSpPr/>
          <p:nvPr/>
        </p:nvSpPr>
        <p:spPr>
          <a:xfrm>
            <a:off x="6887389" y="369651"/>
            <a:ext cx="3677055" cy="933855"/>
          </a:xfrm>
          <a:prstGeom prst="wedgeEllipseCallout">
            <a:avLst>
              <a:gd name="adj1" fmla="val -13690"/>
              <a:gd name="adj2" fmla="val 144792"/>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A taxi</a:t>
            </a:r>
            <a:endParaRPr lang="en-AU" sz="3200" b="1" dirty="0">
              <a:solidFill>
                <a:srgbClr val="FF0000"/>
              </a:solidFill>
            </a:endParaRPr>
          </a:p>
        </p:txBody>
      </p:sp>
    </p:spTree>
    <p:extLst>
      <p:ext uri="{BB962C8B-B14F-4D97-AF65-F5344CB8AC3E}">
        <p14:creationId xmlns:p14="http://schemas.microsoft.com/office/powerpoint/2010/main" val="3996412183"/>
      </p:ext>
    </p:extLst>
  </p:cSld>
  <p:clrMapOvr>
    <a:masterClrMapping/>
  </p:clrMapOvr>
  <mc:AlternateContent xmlns:mc="http://schemas.openxmlformats.org/markup-compatibility/2006" xmlns:p14="http://schemas.microsoft.com/office/powerpoint/2010/main">
    <mc:Choice Requires="p14">
      <p:transition spd="slow" advClick="0" advTm="11000">
        <p14:flash/>
      </p:transition>
    </mc:Choice>
    <mc:Fallback xmlns="">
      <p:transition spd="slow" advClick="0" advTm="1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0" fill="hold"/>
                                        <p:tgtEl>
                                          <p:spTgt spid="2"/>
                                        </p:tgtEl>
                                        <p:attrNameLst>
                                          <p:attrName>ppt_x</p:attrName>
                                        </p:attrNameLst>
                                      </p:cBhvr>
                                      <p:tavLst>
                                        <p:tav tm="0">
                                          <p:val>
                                            <p:strVal val="0-#ppt_w/2"/>
                                          </p:val>
                                        </p:tav>
                                        <p:tav tm="100000">
                                          <p:val>
                                            <p:strVal val="#ppt_x"/>
                                          </p:val>
                                        </p:tav>
                                      </p:tavLst>
                                    </p:anim>
                                    <p:anim calcmode="lin" valueType="num">
                                      <p:cBhvr additive="base">
                                        <p:cTn id="8" dur="7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939113" y="280946"/>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pic>
        <p:nvPicPr>
          <p:cNvPr id="1028" name="Picture 4" descr="Cute Coffee gif by CharlieTheHare on DeviantArt">
            <a:extLst>
              <a:ext uri="{FF2B5EF4-FFF2-40B4-BE49-F238E27FC236}">
                <a16:creationId xmlns:a16="http://schemas.microsoft.com/office/drawing/2014/main" id="{4FBA4910-D9FC-6175-E79C-E5D9A3B6F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536"/>
            <a:ext cx="1091514" cy="1091514"/>
          </a:xfrm>
          <a:prstGeom prst="rect">
            <a:avLst/>
          </a:prstGeom>
          <a:noFill/>
          <a:extLst>
            <a:ext uri="{909E8E84-426E-40DD-AFC4-6F175D3DCCD1}">
              <a14:hiddenFill xmlns:a14="http://schemas.microsoft.com/office/drawing/2010/main">
                <a:solidFill>
                  <a:srgbClr val="FFFFFF"/>
                </a:solidFill>
              </a14:hiddenFill>
            </a:ext>
          </a:extLst>
        </p:spPr>
      </p:pic>
      <p:cxnSp>
        <p:nvCxnSpPr>
          <p:cNvPr id="2" name="Straight Connector 1">
            <a:extLst>
              <a:ext uri="{FF2B5EF4-FFF2-40B4-BE49-F238E27FC236}">
                <a16:creationId xmlns:a16="http://schemas.microsoft.com/office/drawing/2014/main" id="{9AB5EF46-34D5-A4B9-10A2-68E258E74172}"/>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69F937C-D9CD-CB40-AC88-27A02AC981E2}"/>
              </a:ext>
            </a:extLst>
          </p:cNvPr>
          <p:cNvSpPr txBox="1"/>
          <p:nvPr/>
        </p:nvSpPr>
        <p:spPr>
          <a:xfrm>
            <a:off x="2425777" y="4927391"/>
            <a:ext cx="7596951" cy="923330"/>
          </a:xfrm>
          <a:prstGeom prst="rect">
            <a:avLst/>
          </a:prstGeom>
          <a:noFill/>
        </p:spPr>
        <p:txBody>
          <a:bodyPr wrap="none" rtlCol="0">
            <a:spAutoFit/>
          </a:bodyPr>
          <a:lstStyle/>
          <a:p>
            <a:r>
              <a:rPr lang="en-US" sz="5400" b="1" dirty="0">
                <a:latin typeface="Verdana Pro Cond Semibold" panose="020B0706030504040204" pitchFamily="34" charset="0"/>
                <a:ea typeface="STHupo" panose="020B0503020204020204" pitchFamily="2" charset="-122"/>
              </a:rPr>
              <a:t>How did we do madam?</a:t>
            </a:r>
            <a:endParaRPr lang="en-AU" sz="5400" b="1" dirty="0">
              <a:latin typeface="Verdana Pro Cond Semibold" panose="020B0706030504040204" pitchFamily="34" charset="0"/>
              <a:ea typeface="STHupo" panose="020B0503020204020204" pitchFamily="2" charset="-122"/>
            </a:endParaRPr>
          </a:p>
        </p:txBody>
      </p:sp>
      <p:pic>
        <p:nvPicPr>
          <p:cNvPr id="5122" name="Picture 2" descr="Waiter Call System - LAUX d.o.o.">
            <a:extLst>
              <a:ext uri="{FF2B5EF4-FFF2-40B4-BE49-F238E27FC236}">
                <a16:creationId xmlns:a16="http://schemas.microsoft.com/office/drawing/2014/main" id="{0130793A-68E6-BD81-3D8B-01670C1FF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986" y="1155825"/>
            <a:ext cx="2057400" cy="3333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204855"/>
      </p:ext>
    </p:extLst>
  </p:cSld>
  <p:clrMapOvr>
    <a:masterClrMapping/>
  </p:clrMapOvr>
  <mc:AlternateContent xmlns:mc="http://schemas.openxmlformats.org/markup-compatibility/2006" xmlns:p14="http://schemas.microsoft.com/office/powerpoint/2010/main">
    <mc:Choice Requires="p14">
      <p:transition spd="slow" advClick="0" advTm="5000">
        <p14:flash/>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500" fill="hold"/>
                                        <p:tgtEl>
                                          <p:spTgt spid="2"/>
                                        </p:tgtEl>
                                        <p:attrNameLst>
                                          <p:attrName>ppt_x</p:attrName>
                                        </p:attrNameLst>
                                      </p:cBhvr>
                                      <p:tavLst>
                                        <p:tav tm="0">
                                          <p:val>
                                            <p:strVal val="0-#ppt_w/2"/>
                                          </p:val>
                                        </p:tav>
                                        <p:tav tm="100000">
                                          <p:val>
                                            <p:strVal val="#ppt_x"/>
                                          </p:val>
                                        </p:tav>
                                      </p:tavLst>
                                    </p:anim>
                                    <p:anim calcmode="lin" valueType="num">
                                      <p:cBhvr additive="base">
                                        <p:cTn id="8" dur="8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615207" y="1687223"/>
            <a:ext cx="5182478" cy="1200329"/>
          </a:xfrm>
          <a:prstGeom prst="rect">
            <a:avLst/>
          </a:prstGeom>
          <a:noFill/>
        </p:spPr>
        <p:txBody>
          <a:bodyPr wrap="square" rtlCol="0">
            <a:spAutoFit/>
          </a:bodyPr>
          <a:lstStyle/>
          <a:p>
            <a:pPr algn="l"/>
            <a:r>
              <a:rPr lang="en-US" sz="3600" b="1" i="0" dirty="0">
                <a:solidFill>
                  <a:srgbClr val="2A3439"/>
                </a:solidFill>
                <a:effectLst/>
              </a:rPr>
              <a:t>If you order an ‘</a:t>
            </a:r>
            <a:r>
              <a:rPr lang="en-US" sz="3600" b="1" i="0" dirty="0">
                <a:solidFill>
                  <a:srgbClr val="FF0000"/>
                </a:solidFill>
                <a:effectLst/>
              </a:rPr>
              <a:t>affogato</a:t>
            </a:r>
            <a:r>
              <a:rPr lang="en-US" sz="3600" b="1" i="0" dirty="0">
                <a:solidFill>
                  <a:srgbClr val="2A3439"/>
                </a:solidFill>
                <a:effectLst/>
              </a:rPr>
              <a:t>’, what would you get?</a:t>
            </a:r>
          </a:p>
        </p:txBody>
      </p:sp>
      <p:sp>
        <p:nvSpPr>
          <p:cNvPr id="6" name="TextBox 5">
            <a:extLst>
              <a:ext uri="{FF2B5EF4-FFF2-40B4-BE49-F238E27FC236}">
                <a16:creationId xmlns:a16="http://schemas.microsoft.com/office/drawing/2014/main" id="{C2B71E2E-F877-61E7-FAF1-9EB8ACBA3973}"/>
              </a:ext>
            </a:extLst>
          </p:cNvPr>
          <p:cNvSpPr txBox="1"/>
          <p:nvPr/>
        </p:nvSpPr>
        <p:spPr>
          <a:xfrm>
            <a:off x="1778096" y="3449867"/>
            <a:ext cx="4601885" cy="1200329"/>
          </a:xfrm>
          <a:prstGeom prst="rect">
            <a:avLst/>
          </a:prstGeom>
          <a:noFill/>
        </p:spPr>
        <p:txBody>
          <a:bodyPr wrap="square" rtlCol="0">
            <a:spAutoFit/>
          </a:bodyPr>
          <a:lstStyle/>
          <a:p>
            <a:r>
              <a:rPr lang="en-US" sz="3600" b="1" dirty="0">
                <a:solidFill>
                  <a:srgbClr val="FF0000"/>
                </a:solidFill>
              </a:rPr>
              <a:t>Vanilla ice cream with a shot of espresso</a:t>
            </a:r>
          </a:p>
        </p:txBody>
      </p:sp>
      <p:sp>
        <p:nvSpPr>
          <p:cNvPr id="9" name="TextBox 8">
            <a:extLst>
              <a:ext uri="{FF2B5EF4-FFF2-40B4-BE49-F238E27FC236}">
                <a16:creationId xmlns:a16="http://schemas.microsoft.com/office/drawing/2014/main" id="{C26D327F-F68C-43A9-1F02-67B1D9B83C98}"/>
              </a:ext>
            </a:extLst>
          </p:cNvPr>
          <p:cNvSpPr txBox="1"/>
          <p:nvPr/>
        </p:nvSpPr>
        <p:spPr>
          <a:xfrm>
            <a:off x="557170" y="4650196"/>
            <a:ext cx="10699923" cy="2062103"/>
          </a:xfrm>
          <a:prstGeom prst="rect">
            <a:avLst/>
          </a:prstGeom>
          <a:noFill/>
        </p:spPr>
        <p:txBody>
          <a:bodyPr wrap="square" rtlCol="0">
            <a:spAutoFit/>
          </a:bodyPr>
          <a:lstStyle/>
          <a:p>
            <a:r>
              <a:rPr lang="en-US" sz="3200" dirty="0"/>
              <a:t>An affogato, more traditionally known as "affogato al caffè", is an Italian coffee-based dessert. It usually takes the form of a scoop of plain milk-flavored or vanilla gelato or ice cream topped or "drowned" with a shot of hot espresso.</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ooking GIF - Cooking GIFs">
            <a:extLst>
              <a:ext uri="{FF2B5EF4-FFF2-40B4-BE49-F238E27FC236}">
                <a16:creationId xmlns:a16="http://schemas.microsoft.com/office/drawing/2014/main" id="{122FDCDA-A0F3-A4FA-E901-F1A6A9BB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73502"/>
            <a:ext cx="1487791" cy="14877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fogato, How to Make an Affogato">
            <a:extLst>
              <a:ext uri="{FF2B5EF4-FFF2-40B4-BE49-F238E27FC236}">
                <a16:creationId xmlns:a16="http://schemas.microsoft.com/office/drawing/2014/main" id="{9AB23AE3-A516-E820-1450-0AC35E40D1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4" name="Picture 6" descr="Quick &amp; Easy Affogato Recipe | NESCAFÉ® Dolce Gusto®">
            <a:extLst>
              <a:ext uri="{FF2B5EF4-FFF2-40B4-BE49-F238E27FC236}">
                <a16:creationId xmlns:a16="http://schemas.microsoft.com/office/drawing/2014/main" id="{CB7CDAD8-04EE-BDB1-1036-76B29B07E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594" y="402538"/>
            <a:ext cx="3382136" cy="417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817750"/>
      </p:ext>
    </p:extLst>
  </p:cSld>
  <p:clrMapOvr>
    <a:masterClrMapping/>
  </p:clrMapOvr>
  <p:transition spd="slow" advClick="0" advTm="1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75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975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199669" y="1557371"/>
            <a:ext cx="4615819" cy="1754326"/>
          </a:xfrm>
          <a:prstGeom prst="rect">
            <a:avLst/>
          </a:prstGeom>
          <a:noFill/>
        </p:spPr>
        <p:txBody>
          <a:bodyPr wrap="square" rtlCol="0">
            <a:spAutoFit/>
          </a:bodyPr>
          <a:lstStyle/>
          <a:p>
            <a:pPr algn="l"/>
            <a:r>
              <a:rPr lang="en-US" sz="3600" b="1" i="0" dirty="0">
                <a:solidFill>
                  <a:srgbClr val="FF0000"/>
                </a:solidFill>
                <a:effectLst/>
              </a:rPr>
              <a:t>Borscht</a:t>
            </a:r>
            <a:r>
              <a:rPr lang="en-US" sz="3600" b="1" i="0" dirty="0">
                <a:solidFill>
                  <a:srgbClr val="2A3439"/>
                </a:solidFill>
                <a:effectLst/>
              </a:rPr>
              <a:t> is a popular soup in Europe. What is it made out of?</a:t>
            </a:r>
          </a:p>
        </p:txBody>
      </p:sp>
      <p:sp>
        <p:nvSpPr>
          <p:cNvPr id="6" name="TextBox 5">
            <a:extLst>
              <a:ext uri="{FF2B5EF4-FFF2-40B4-BE49-F238E27FC236}">
                <a16:creationId xmlns:a16="http://schemas.microsoft.com/office/drawing/2014/main" id="{C2B71E2E-F877-61E7-FAF1-9EB8ACBA3973}"/>
              </a:ext>
            </a:extLst>
          </p:cNvPr>
          <p:cNvSpPr txBox="1"/>
          <p:nvPr/>
        </p:nvSpPr>
        <p:spPr>
          <a:xfrm>
            <a:off x="2509034" y="3751511"/>
            <a:ext cx="2721992" cy="646331"/>
          </a:xfrm>
          <a:prstGeom prst="rect">
            <a:avLst/>
          </a:prstGeom>
          <a:noFill/>
        </p:spPr>
        <p:txBody>
          <a:bodyPr wrap="square" rtlCol="0">
            <a:spAutoFit/>
          </a:bodyPr>
          <a:lstStyle/>
          <a:p>
            <a:r>
              <a:rPr lang="en-US" sz="3600" b="1" dirty="0">
                <a:solidFill>
                  <a:srgbClr val="FF0000"/>
                </a:solidFill>
              </a:rPr>
              <a:t>Beetroot</a:t>
            </a:r>
          </a:p>
        </p:txBody>
      </p:sp>
      <p:sp>
        <p:nvSpPr>
          <p:cNvPr id="9" name="TextBox 8">
            <a:extLst>
              <a:ext uri="{FF2B5EF4-FFF2-40B4-BE49-F238E27FC236}">
                <a16:creationId xmlns:a16="http://schemas.microsoft.com/office/drawing/2014/main" id="{C26D327F-F68C-43A9-1F02-67B1D9B83C98}"/>
              </a:ext>
            </a:extLst>
          </p:cNvPr>
          <p:cNvSpPr txBox="1"/>
          <p:nvPr/>
        </p:nvSpPr>
        <p:spPr>
          <a:xfrm>
            <a:off x="746038" y="4528313"/>
            <a:ext cx="10699923" cy="2062103"/>
          </a:xfrm>
          <a:prstGeom prst="rect">
            <a:avLst/>
          </a:prstGeom>
          <a:noFill/>
        </p:spPr>
        <p:txBody>
          <a:bodyPr wrap="square" rtlCol="0">
            <a:spAutoFit/>
          </a:bodyPr>
          <a:lstStyle/>
          <a:p>
            <a:r>
              <a:rPr lang="en-US" sz="3200" dirty="0"/>
              <a:t> In English, the word "borscht" is most often associated with the soup's variant of Ukrainian origin, made with red beetroots as one of the main ingredients, which give the dish its distinctive red color.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ooking Chef GIF - Cooking Chef Cute GIFs">
            <a:extLst>
              <a:ext uri="{FF2B5EF4-FFF2-40B4-BE49-F238E27FC236}">
                <a16:creationId xmlns:a16="http://schemas.microsoft.com/office/drawing/2014/main" id="{287A574F-9F18-2F1C-F9C0-F3DEDFE97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88093"/>
            <a:ext cx="1372270" cy="137227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orscht | Recipe | Borscht recipe, Borscht soup, Beet soup">
            <a:extLst>
              <a:ext uri="{FF2B5EF4-FFF2-40B4-BE49-F238E27FC236}">
                <a16:creationId xmlns:a16="http://schemas.microsoft.com/office/drawing/2014/main" id="{26D7E294-EF16-96F1-214B-34FF42CCF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976" y="63141"/>
            <a:ext cx="4456649" cy="4456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256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000">
        <p15:prstTrans prst="drape"/>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p:stCondLst>
                              <p:cond delay="7500"/>
                            </p:stCondLst>
                            <p:childTnLst>
                              <p:par>
                                <p:cTn id="14" presetID="1" presetClass="entr" presetSubtype="0"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615207" y="1687223"/>
            <a:ext cx="4615819" cy="1754326"/>
          </a:xfrm>
          <a:prstGeom prst="rect">
            <a:avLst/>
          </a:prstGeom>
          <a:noFill/>
        </p:spPr>
        <p:txBody>
          <a:bodyPr wrap="square" rtlCol="0">
            <a:spAutoFit/>
          </a:bodyPr>
          <a:lstStyle/>
          <a:p>
            <a:pPr algn="l"/>
            <a:r>
              <a:rPr lang="en-US" sz="3600" b="1" i="0" dirty="0">
                <a:solidFill>
                  <a:srgbClr val="2A3439"/>
                </a:solidFill>
                <a:effectLst/>
              </a:rPr>
              <a:t> Which country invented fish and chips?</a:t>
            </a:r>
          </a:p>
        </p:txBody>
      </p:sp>
      <p:sp>
        <p:nvSpPr>
          <p:cNvPr id="6" name="TextBox 5">
            <a:extLst>
              <a:ext uri="{FF2B5EF4-FFF2-40B4-BE49-F238E27FC236}">
                <a16:creationId xmlns:a16="http://schemas.microsoft.com/office/drawing/2014/main" id="{C2B71E2E-F877-61E7-FAF1-9EB8ACBA3973}"/>
              </a:ext>
            </a:extLst>
          </p:cNvPr>
          <p:cNvSpPr txBox="1"/>
          <p:nvPr/>
        </p:nvSpPr>
        <p:spPr>
          <a:xfrm>
            <a:off x="2509033" y="4125939"/>
            <a:ext cx="3644631" cy="646331"/>
          </a:xfrm>
          <a:prstGeom prst="rect">
            <a:avLst/>
          </a:prstGeom>
          <a:noFill/>
        </p:spPr>
        <p:txBody>
          <a:bodyPr wrap="square" rtlCol="0">
            <a:spAutoFit/>
          </a:bodyPr>
          <a:lstStyle/>
          <a:p>
            <a:r>
              <a:rPr lang="en-US" sz="3600" b="1" dirty="0">
                <a:solidFill>
                  <a:srgbClr val="FF0000"/>
                </a:solidFill>
              </a:rPr>
              <a:t>United Kingdom</a:t>
            </a:r>
          </a:p>
        </p:txBody>
      </p:sp>
      <p:sp>
        <p:nvSpPr>
          <p:cNvPr id="9" name="TextBox 8">
            <a:extLst>
              <a:ext uri="{FF2B5EF4-FFF2-40B4-BE49-F238E27FC236}">
                <a16:creationId xmlns:a16="http://schemas.microsoft.com/office/drawing/2014/main" id="{C26D327F-F68C-43A9-1F02-67B1D9B83C98}"/>
              </a:ext>
            </a:extLst>
          </p:cNvPr>
          <p:cNvSpPr txBox="1"/>
          <p:nvPr/>
        </p:nvSpPr>
        <p:spPr>
          <a:xfrm>
            <a:off x="494271" y="5008539"/>
            <a:ext cx="11084098" cy="1077218"/>
          </a:xfrm>
          <a:prstGeom prst="rect">
            <a:avLst/>
          </a:prstGeom>
          <a:noFill/>
        </p:spPr>
        <p:txBody>
          <a:bodyPr wrap="square" rtlCol="0">
            <a:spAutoFit/>
          </a:bodyPr>
          <a:lstStyle/>
          <a:p>
            <a:r>
              <a:rPr lang="en-US" sz="3200" dirty="0"/>
              <a:t>You could have your photograph in the newspaper today, and tomorrow it would be used to wrap your take away fish and chips.</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ried Rice Cooking GIF - Fried Rice Cooking Cute GIFs">
            <a:extLst>
              <a:ext uri="{FF2B5EF4-FFF2-40B4-BE49-F238E27FC236}">
                <a16:creationId xmlns:a16="http://schemas.microsoft.com/office/drawing/2014/main" id="{250A5E9D-188E-D347-E1A0-A31DD1537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9" y="93122"/>
            <a:ext cx="1147322" cy="11473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assic Fish &amp; Chips Recipe with Haddock - Niceland Seafood">
            <a:extLst>
              <a:ext uri="{FF2B5EF4-FFF2-40B4-BE49-F238E27FC236}">
                <a16:creationId xmlns:a16="http://schemas.microsoft.com/office/drawing/2014/main" id="{BF8A1668-0FA3-70CC-9F86-7D1969CFA5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6013" y="512050"/>
            <a:ext cx="5634938" cy="3756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240259"/>
      </p:ext>
    </p:extLst>
  </p:cSld>
  <p:clrMapOvr>
    <a:masterClrMapping/>
  </p:clrMapOvr>
  <mc:AlternateContent xmlns:mc="http://schemas.openxmlformats.org/markup-compatibility/2006" xmlns:p14="http://schemas.microsoft.com/office/powerpoint/2010/main">
    <mc:Choice Requires="p14">
      <p:transition spd="slow" p14:dur="1500" advClick="0" advTm="16000">
        <p14:window dir="vert"/>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80">
                                          <p:stCondLst>
                                            <p:cond delay="0"/>
                                          </p:stCondLst>
                                        </p:cTn>
                                        <p:tgtEl>
                                          <p:spTgt spid="6"/>
                                        </p:tgtEl>
                                      </p:cBhvr>
                                    </p:animEffect>
                                    <p:anim calcmode="lin" valueType="num">
                                      <p:cBhvr>
                                        <p:cTn id="1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8" dur="26">
                                          <p:stCondLst>
                                            <p:cond delay="650"/>
                                          </p:stCondLst>
                                        </p:cTn>
                                        <p:tgtEl>
                                          <p:spTgt spid="6"/>
                                        </p:tgtEl>
                                      </p:cBhvr>
                                      <p:to x="100000" y="60000"/>
                                    </p:animScale>
                                    <p:animScale>
                                      <p:cBhvr>
                                        <p:cTn id="19" dur="166" decel="50000">
                                          <p:stCondLst>
                                            <p:cond delay="676"/>
                                          </p:stCondLst>
                                        </p:cTn>
                                        <p:tgtEl>
                                          <p:spTgt spid="6"/>
                                        </p:tgtEl>
                                      </p:cBhvr>
                                      <p:to x="100000" y="100000"/>
                                    </p:animScale>
                                    <p:animScale>
                                      <p:cBhvr>
                                        <p:cTn id="20" dur="26">
                                          <p:stCondLst>
                                            <p:cond delay="1312"/>
                                          </p:stCondLst>
                                        </p:cTn>
                                        <p:tgtEl>
                                          <p:spTgt spid="6"/>
                                        </p:tgtEl>
                                      </p:cBhvr>
                                      <p:to x="100000" y="80000"/>
                                    </p:animScale>
                                    <p:animScale>
                                      <p:cBhvr>
                                        <p:cTn id="21" dur="166" decel="50000">
                                          <p:stCondLst>
                                            <p:cond delay="1338"/>
                                          </p:stCondLst>
                                        </p:cTn>
                                        <p:tgtEl>
                                          <p:spTgt spid="6"/>
                                        </p:tgtEl>
                                      </p:cBhvr>
                                      <p:to x="100000" y="100000"/>
                                    </p:animScale>
                                    <p:animScale>
                                      <p:cBhvr>
                                        <p:cTn id="22" dur="26">
                                          <p:stCondLst>
                                            <p:cond delay="1642"/>
                                          </p:stCondLst>
                                        </p:cTn>
                                        <p:tgtEl>
                                          <p:spTgt spid="6"/>
                                        </p:tgtEl>
                                      </p:cBhvr>
                                      <p:to x="100000" y="90000"/>
                                    </p:animScale>
                                    <p:animScale>
                                      <p:cBhvr>
                                        <p:cTn id="23" dur="166" decel="50000">
                                          <p:stCondLst>
                                            <p:cond delay="1668"/>
                                          </p:stCondLst>
                                        </p:cTn>
                                        <p:tgtEl>
                                          <p:spTgt spid="6"/>
                                        </p:tgtEl>
                                      </p:cBhvr>
                                      <p:to x="100000" y="100000"/>
                                    </p:animScale>
                                    <p:animScale>
                                      <p:cBhvr>
                                        <p:cTn id="24" dur="26">
                                          <p:stCondLst>
                                            <p:cond delay="1808"/>
                                          </p:stCondLst>
                                        </p:cTn>
                                        <p:tgtEl>
                                          <p:spTgt spid="6"/>
                                        </p:tgtEl>
                                      </p:cBhvr>
                                      <p:to x="100000" y="95000"/>
                                    </p:animScale>
                                    <p:animScale>
                                      <p:cBhvr>
                                        <p:cTn id="25" dur="166" decel="50000">
                                          <p:stCondLst>
                                            <p:cond delay="1834"/>
                                          </p:stCondLst>
                                        </p:cTn>
                                        <p:tgtEl>
                                          <p:spTgt spid="6"/>
                                        </p:tgtEl>
                                      </p:cBhvr>
                                      <p:to x="100000" y="100000"/>
                                    </p:animScale>
                                  </p:childTnLst>
                                </p:cTn>
                              </p:par>
                            </p:childTnLst>
                          </p:cTn>
                        </p:par>
                        <p:par>
                          <p:cTn id="26" fill="hold">
                            <p:stCondLst>
                              <p:cond delay="9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585609" y="1975187"/>
            <a:ext cx="4615819" cy="1200329"/>
          </a:xfrm>
          <a:prstGeom prst="rect">
            <a:avLst/>
          </a:prstGeom>
          <a:noFill/>
        </p:spPr>
        <p:txBody>
          <a:bodyPr wrap="square" rtlCol="0">
            <a:spAutoFit/>
          </a:bodyPr>
          <a:lstStyle/>
          <a:p>
            <a:pPr algn="l"/>
            <a:r>
              <a:rPr lang="en-US" sz="3600" b="1" i="0" dirty="0">
                <a:solidFill>
                  <a:srgbClr val="2A3439"/>
                </a:solidFill>
                <a:effectLst/>
              </a:rPr>
              <a:t>Where would you find Tom Yum soup?</a:t>
            </a:r>
          </a:p>
        </p:txBody>
      </p:sp>
      <p:sp>
        <p:nvSpPr>
          <p:cNvPr id="6" name="TextBox 5">
            <a:extLst>
              <a:ext uri="{FF2B5EF4-FFF2-40B4-BE49-F238E27FC236}">
                <a16:creationId xmlns:a16="http://schemas.microsoft.com/office/drawing/2014/main" id="{C2B71E2E-F877-61E7-FAF1-9EB8ACBA3973}"/>
              </a:ext>
            </a:extLst>
          </p:cNvPr>
          <p:cNvSpPr txBox="1"/>
          <p:nvPr/>
        </p:nvSpPr>
        <p:spPr>
          <a:xfrm>
            <a:off x="2718043" y="3639142"/>
            <a:ext cx="2721992" cy="646331"/>
          </a:xfrm>
          <a:prstGeom prst="rect">
            <a:avLst/>
          </a:prstGeom>
          <a:noFill/>
        </p:spPr>
        <p:txBody>
          <a:bodyPr wrap="square" rtlCol="0">
            <a:spAutoFit/>
          </a:bodyPr>
          <a:lstStyle/>
          <a:p>
            <a:r>
              <a:rPr lang="en-US" sz="3600" b="1" dirty="0">
                <a:solidFill>
                  <a:srgbClr val="FF0000"/>
                </a:solidFill>
              </a:rPr>
              <a:t>Thailand</a:t>
            </a:r>
          </a:p>
        </p:txBody>
      </p:sp>
      <p:sp>
        <p:nvSpPr>
          <p:cNvPr id="9" name="TextBox 8">
            <a:extLst>
              <a:ext uri="{FF2B5EF4-FFF2-40B4-BE49-F238E27FC236}">
                <a16:creationId xmlns:a16="http://schemas.microsoft.com/office/drawing/2014/main" id="{C26D327F-F68C-43A9-1F02-67B1D9B83C98}"/>
              </a:ext>
            </a:extLst>
          </p:cNvPr>
          <p:cNvSpPr txBox="1"/>
          <p:nvPr/>
        </p:nvSpPr>
        <p:spPr>
          <a:xfrm>
            <a:off x="557170" y="4987977"/>
            <a:ext cx="10699923" cy="1569660"/>
          </a:xfrm>
          <a:prstGeom prst="rect">
            <a:avLst/>
          </a:prstGeom>
          <a:noFill/>
        </p:spPr>
        <p:txBody>
          <a:bodyPr wrap="square" rtlCol="0">
            <a:spAutoFit/>
          </a:bodyPr>
          <a:lstStyle/>
          <a:p>
            <a:r>
              <a:rPr lang="en-US" sz="3200" dirty="0"/>
              <a:t>Tom yum or tom yam is a family of hot and sour Thai soups. It is a soup that normally includes shrimp. Tom refers to the boiling process, while yam means 'mixed'. </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Tom Yum Goong | Thai Lemongrass Soup | ต้มยำกุ้ง - Cooking with Nart ...">
            <a:extLst>
              <a:ext uri="{FF2B5EF4-FFF2-40B4-BE49-F238E27FC236}">
                <a16:creationId xmlns:a16="http://schemas.microsoft.com/office/drawing/2014/main" id="{4913CF2D-1395-4684-C902-6CFC34A185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349" y="448633"/>
            <a:ext cx="2977228" cy="446584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ood Cooking Sticker for iOS &amp; Android | GIPHY">
            <a:extLst>
              <a:ext uri="{FF2B5EF4-FFF2-40B4-BE49-F238E27FC236}">
                <a16:creationId xmlns:a16="http://schemas.microsoft.com/office/drawing/2014/main" id="{42CCAF84-5F2C-49DC-C29D-E7802DC93D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86" y="247818"/>
            <a:ext cx="1001145" cy="112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733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000">
        <p15:prstTrans prst="drape"/>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par>
                          <p:cTn id="16" fill="hold">
                            <p:stCondLst>
                              <p:cond delay="7500"/>
                            </p:stCondLst>
                            <p:childTnLst>
                              <p:par>
                                <p:cTn id="17" presetID="1" presetClass="entr" presetSubtype="0" fill="hold" grpId="0"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1543554" y="1589058"/>
            <a:ext cx="5182478" cy="1754326"/>
          </a:xfrm>
          <a:prstGeom prst="rect">
            <a:avLst/>
          </a:prstGeom>
          <a:noFill/>
        </p:spPr>
        <p:txBody>
          <a:bodyPr wrap="square" rtlCol="0">
            <a:spAutoFit/>
          </a:bodyPr>
          <a:lstStyle/>
          <a:p>
            <a:pPr algn="l"/>
            <a:r>
              <a:rPr lang="en-US" sz="3600" b="1" i="0" dirty="0">
                <a:solidFill>
                  <a:srgbClr val="2A3439"/>
                </a:solidFill>
                <a:effectLst/>
              </a:rPr>
              <a:t>Where was the popular curry, the chicken Tikka Masala invented?</a:t>
            </a:r>
          </a:p>
        </p:txBody>
      </p:sp>
      <p:sp>
        <p:nvSpPr>
          <p:cNvPr id="6" name="TextBox 5">
            <a:extLst>
              <a:ext uri="{FF2B5EF4-FFF2-40B4-BE49-F238E27FC236}">
                <a16:creationId xmlns:a16="http://schemas.microsoft.com/office/drawing/2014/main" id="{C2B71E2E-F877-61E7-FAF1-9EB8ACBA3973}"/>
              </a:ext>
            </a:extLst>
          </p:cNvPr>
          <p:cNvSpPr txBox="1"/>
          <p:nvPr/>
        </p:nvSpPr>
        <p:spPr>
          <a:xfrm>
            <a:off x="3953849" y="3564336"/>
            <a:ext cx="2142151" cy="646331"/>
          </a:xfrm>
          <a:prstGeom prst="rect">
            <a:avLst/>
          </a:prstGeom>
          <a:noFill/>
        </p:spPr>
        <p:txBody>
          <a:bodyPr wrap="square" rtlCol="0">
            <a:spAutoFit/>
          </a:bodyPr>
          <a:lstStyle/>
          <a:p>
            <a:r>
              <a:rPr lang="en-US" sz="3600" b="1" dirty="0">
                <a:solidFill>
                  <a:srgbClr val="FF0000"/>
                </a:solidFill>
              </a:rPr>
              <a:t>Scotland</a:t>
            </a:r>
          </a:p>
        </p:txBody>
      </p:sp>
      <p:sp>
        <p:nvSpPr>
          <p:cNvPr id="9" name="TextBox 8">
            <a:extLst>
              <a:ext uri="{FF2B5EF4-FFF2-40B4-BE49-F238E27FC236}">
                <a16:creationId xmlns:a16="http://schemas.microsoft.com/office/drawing/2014/main" id="{C26D327F-F68C-43A9-1F02-67B1D9B83C98}"/>
              </a:ext>
            </a:extLst>
          </p:cNvPr>
          <p:cNvSpPr txBox="1"/>
          <p:nvPr/>
        </p:nvSpPr>
        <p:spPr>
          <a:xfrm>
            <a:off x="508532" y="4396064"/>
            <a:ext cx="11038200" cy="2062103"/>
          </a:xfrm>
          <a:prstGeom prst="rect">
            <a:avLst/>
          </a:prstGeom>
          <a:noFill/>
        </p:spPr>
        <p:txBody>
          <a:bodyPr wrap="square" rtlCol="0">
            <a:spAutoFit/>
          </a:bodyPr>
          <a:lstStyle/>
          <a:p>
            <a:r>
              <a:rPr lang="en-US" sz="3200" dirty="0"/>
              <a:t>it is believed to have been invented in the 1970s by a Bangladeshi chef in Glasgow, Scotland, who, in order to please a customer, added a mild tomato-cream sauce to his chicken tikka, which is pieces of boneless chicken marinated in yogurt and curry spices.</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2050" name="Picture 2" descr="Cooking GIF - Cooking GIFs">
            <a:extLst>
              <a:ext uri="{FF2B5EF4-FFF2-40B4-BE49-F238E27FC236}">
                <a16:creationId xmlns:a16="http://schemas.microsoft.com/office/drawing/2014/main" id="{122FDCDA-A0F3-A4FA-E901-F1A6A9BB20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73502"/>
            <a:ext cx="1487791" cy="14877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Affogato, How to Make an Affogato">
            <a:extLst>
              <a:ext uri="{FF2B5EF4-FFF2-40B4-BE49-F238E27FC236}">
                <a16:creationId xmlns:a16="http://schemas.microsoft.com/office/drawing/2014/main" id="{9AB23AE3-A516-E820-1450-0AC35E40D1E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4" name="Picture 2" descr="The History of Chicken Tikka Masala | DESIblitz">
            <a:extLst>
              <a:ext uri="{FF2B5EF4-FFF2-40B4-BE49-F238E27FC236}">
                <a16:creationId xmlns:a16="http://schemas.microsoft.com/office/drawing/2014/main" id="{88BDD533-B6F1-3032-96C0-4AF03DEADF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6032" y="92154"/>
            <a:ext cx="4514850" cy="395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974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7000">
        <p15:prstTrans prst="peelOff"/>
      </p:transition>
    </mc:Choice>
    <mc:Fallback xmlns="">
      <p:transition spd="slow" advClick="0" advTm="1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290">
                                          <p:stCondLst>
                                            <p:cond delay="0"/>
                                          </p:stCondLst>
                                        </p:cTn>
                                        <p:tgtEl>
                                          <p:spTgt spid="6"/>
                                        </p:tgtEl>
                                      </p:cBhvr>
                                    </p:animEffect>
                                    <p:anim calcmode="lin" valueType="num">
                                      <p:cBhvr>
                                        <p:cTn id="13"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6"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7"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8" dur="13">
                                          <p:stCondLst>
                                            <p:cond delay="325"/>
                                          </p:stCondLst>
                                        </p:cTn>
                                        <p:tgtEl>
                                          <p:spTgt spid="6"/>
                                        </p:tgtEl>
                                      </p:cBhvr>
                                      <p:to x="100000" y="60000"/>
                                    </p:animScale>
                                    <p:animScale>
                                      <p:cBhvr>
                                        <p:cTn id="19" dur="83" decel="50000">
                                          <p:stCondLst>
                                            <p:cond delay="338"/>
                                          </p:stCondLst>
                                        </p:cTn>
                                        <p:tgtEl>
                                          <p:spTgt spid="6"/>
                                        </p:tgtEl>
                                      </p:cBhvr>
                                      <p:to x="100000" y="100000"/>
                                    </p:animScale>
                                    <p:animScale>
                                      <p:cBhvr>
                                        <p:cTn id="20" dur="13">
                                          <p:stCondLst>
                                            <p:cond delay="656"/>
                                          </p:stCondLst>
                                        </p:cTn>
                                        <p:tgtEl>
                                          <p:spTgt spid="6"/>
                                        </p:tgtEl>
                                      </p:cBhvr>
                                      <p:to x="100000" y="80000"/>
                                    </p:animScale>
                                    <p:animScale>
                                      <p:cBhvr>
                                        <p:cTn id="21" dur="83" decel="50000">
                                          <p:stCondLst>
                                            <p:cond delay="669"/>
                                          </p:stCondLst>
                                        </p:cTn>
                                        <p:tgtEl>
                                          <p:spTgt spid="6"/>
                                        </p:tgtEl>
                                      </p:cBhvr>
                                      <p:to x="100000" y="100000"/>
                                    </p:animScale>
                                    <p:animScale>
                                      <p:cBhvr>
                                        <p:cTn id="22" dur="13">
                                          <p:stCondLst>
                                            <p:cond delay="821"/>
                                          </p:stCondLst>
                                        </p:cTn>
                                        <p:tgtEl>
                                          <p:spTgt spid="6"/>
                                        </p:tgtEl>
                                      </p:cBhvr>
                                      <p:to x="100000" y="90000"/>
                                    </p:animScale>
                                    <p:animScale>
                                      <p:cBhvr>
                                        <p:cTn id="23" dur="83" decel="50000">
                                          <p:stCondLst>
                                            <p:cond delay="834"/>
                                          </p:stCondLst>
                                        </p:cTn>
                                        <p:tgtEl>
                                          <p:spTgt spid="6"/>
                                        </p:tgtEl>
                                      </p:cBhvr>
                                      <p:to x="100000" y="100000"/>
                                    </p:animScale>
                                    <p:animScale>
                                      <p:cBhvr>
                                        <p:cTn id="24" dur="13">
                                          <p:stCondLst>
                                            <p:cond delay="904"/>
                                          </p:stCondLst>
                                        </p:cTn>
                                        <p:tgtEl>
                                          <p:spTgt spid="6"/>
                                        </p:tgtEl>
                                      </p:cBhvr>
                                      <p:to x="100000" y="95000"/>
                                    </p:animScale>
                                    <p:animScale>
                                      <p:cBhvr>
                                        <p:cTn id="25" dur="83" decel="50000">
                                          <p:stCondLst>
                                            <p:cond delay="917"/>
                                          </p:stCondLst>
                                        </p:cTn>
                                        <p:tgtEl>
                                          <p:spTgt spid="6"/>
                                        </p:tgtEl>
                                      </p:cBhvr>
                                      <p:to x="100000" y="100000"/>
                                    </p:animScale>
                                  </p:childTnLst>
                                </p:cTn>
                              </p:par>
                            </p:childTnLst>
                          </p:cTn>
                        </p:par>
                        <p:par>
                          <p:cTn id="26" fill="hold">
                            <p:stCondLst>
                              <p:cond delay="8000"/>
                            </p:stCondLst>
                            <p:childTnLst>
                              <p:par>
                                <p:cTn id="27" presetID="1" presetClass="entr" presetSubtype="0" fill="hold" grpId="0" nodeType="afterEffect">
                                  <p:stCondLst>
                                    <p:cond delay="50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564947" y="1848525"/>
            <a:ext cx="4935870" cy="1200329"/>
          </a:xfrm>
          <a:prstGeom prst="rect">
            <a:avLst/>
          </a:prstGeom>
          <a:noFill/>
        </p:spPr>
        <p:txBody>
          <a:bodyPr wrap="square" rtlCol="0">
            <a:spAutoFit/>
          </a:bodyPr>
          <a:lstStyle/>
          <a:p>
            <a:pPr algn="ctr"/>
            <a:r>
              <a:rPr lang="en-US" sz="3600" b="1" i="0" dirty="0">
                <a:solidFill>
                  <a:srgbClr val="2A3439"/>
                </a:solidFill>
                <a:effectLst/>
              </a:rPr>
              <a:t>Where was the </a:t>
            </a:r>
            <a:r>
              <a:rPr lang="en-US" sz="3600" b="1" i="0" dirty="0">
                <a:solidFill>
                  <a:srgbClr val="FF0000"/>
                </a:solidFill>
                <a:effectLst/>
              </a:rPr>
              <a:t>Hawaiian pizza </a:t>
            </a:r>
            <a:r>
              <a:rPr lang="en-US" sz="3600" b="1" i="0" dirty="0">
                <a:solidFill>
                  <a:srgbClr val="2A3439"/>
                </a:solidFill>
                <a:effectLst/>
              </a:rPr>
              <a:t>invented?</a:t>
            </a:r>
          </a:p>
        </p:txBody>
      </p:sp>
      <p:sp>
        <p:nvSpPr>
          <p:cNvPr id="6" name="TextBox 5">
            <a:extLst>
              <a:ext uri="{FF2B5EF4-FFF2-40B4-BE49-F238E27FC236}">
                <a16:creationId xmlns:a16="http://schemas.microsoft.com/office/drawing/2014/main" id="{C2B71E2E-F877-61E7-FAF1-9EB8ACBA3973}"/>
              </a:ext>
            </a:extLst>
          </p:cNvPr>
          <p:cNvSpPr txBox="1"/>
          <p:nvPr/>
        </p:nvSpPr>
        <p:spPr>
          <a:xfrm>
            <a:off x="2509034" y="3751511"/>
            <a:ext cx="2721992" cy="646331"/>
          </a:xfrm>
          <a:prstGeom prst="rect">
            <a:avLst/>
          </a:prstGeom>
          <a:noFill/>
        </p:spPr>
        <p:txBody>
          <a:bodyPr wrap="square" rtlCol="0">
            <a:spAutoFit/>
          </a:bodyPr>
          <a:lstStyle/>
          <a:p>
            <a:r>
              <a:rPr lang="en-US" sz="3600" b="1" dirty="0">
                <a:solidFill>
                  <a:srgbClr val="FF0000"/>
                </a:solidFill>
              </a:rPr>
              <a:t>Canada</a:t>
            </a:r>
          </a:p>
        </p:txBody>
      </p:sp>
      <p:sp>
        <p:nvSpPr>
          <p:cNvPr id="9" name="TextBox 8">
            <a:extLst>
              <a:ext uri="{FF2B5EF4-FFF2-40B4-BE49-F238E27FC236}">
                <a16:creationId xmlns:a16="http://schemas.microsoft.com/office/drawing/2014/main" id="{C26D327F-F68C-43A9-1F02-67B1D9B83C98}"/>
              </a:ext>
            </a:extLst>
          </p:cNvPr>
          <p:cNvSpPr txBox="1"/>
          <p:nvPr/>
        </p:nvSpPr>
        <p:spPr>
          <a:xfrm>
            <a:off x="746038" y="4528313"/>
            <a:ext cx="10699923" cy="1569660"/>
          </a:xfrm>
          <a:prstGeom prst="rect">
            <a:avLst/>
          </a:prstGeom>
          <a:noFill/>
        </p:spPr>
        <p:txBody>
          <a:bodyPr wrap="square" rtlCol="0">
            <a:spAutoFit/>
          </a:bodyPr>
          <a:lstStyle/>
          <a:p>
            <a:r>
              <a:rPr lang="en-AU" sz="3200" dirty="0"/>
              <a:t>Hawaiian pizza is a pizza originating in Canada, traditionally topped with pineapple, tomato sauce, Mozzarella cheese, and either ham or bacon.</a:t>
            </a:r>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Cooking Chef GIF - Cooking Chef Cute GIFs">
            <a:extLst>
              <a:ext uri="{FF2B5EF4-FFF2-40B4-BE49-F238E27FC236}">
                <a16:creationId xmlns:a16="http://schemas.microsoft.com/office/drawing/2014/main" id="{287A574F-9F18-2F1C-F9C0-F3DEDFE97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8" y="88093"/>
            <a:ext cx="1372270" cy="137227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Quick Hawaiian Pizza Recipe | Taste of Home">
            <a:extLst>
              <a:ext uri="{FF2B5EF4-FFF2-40B4-BE49-F238E27FC236}">
                <a16:creationId xmlns:a16="http://schemas.microsoft.com/office/drawing/2014/main" id="{E0D98177-BFA1-5C16-082F-E67DAF41DA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501" y="191184"/>
            <a:ext cx="4326924" cy="432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547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16000">
        <p15:prstTrans prst="fallOver"/>
      </p:transition>
    </mc:Choice>
    <mc:Fallback xmlns="">
      <p:transition spd="slow" advClick="0" advTm="16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6000" fill="hold"/>
                                        <p:tgtEl>
                                          <p:spTgt spid="2"/>
                                        </p:tgtEl>
                                        <p:attrNameLst>
                                          <p:attrName>ppt_x</p:attrName>
                                        </p:attrNameLst>
                                      </p:cBhvr>
                                      <p:tavLst>
                                        <p:tav tm="0">
                                          <p:val>
                                            <p:strVal val="0-#ppt_w/2"/>
                                          </p:val>
                                        </p:tav>
                                        <p:tav tm="100000">
                                          <p:val>
                                            <p:strVal val="#ppt_x"/>
                                          </p:val>
                                        </p:tav>
                                      </p:tavLst>
                                    </p:anim>
                                    <p:anim calcmode="lin" valueType="num">
                                      <p:cBhvr additive="base">
                                        <p:cTn id="8" dur="6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000"/>
                            </p:stCondLst>
                            <p:childTnLst>
                              <p:par>
                                <p:cTn id="10" presetID="26"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145">
                                          <p:stCondLst>
                                            <p:cond delay="0"/>
                                          </p:stCondLst>
                                        </p:cTn>
                                        <p:tgtEl>
                                          <p:spTgt spid="6"/>
                                        </p:tgtEl>
                                      </p:cBhvr>
                                    </p:animEffect>
                                    <p:anim calcmode="lin" valueType="num">
                                      <p:cBhvr>
                                        <p:cTn id="13" dur="45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4" dur="166"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5" dur="166" tmFilter="0, 0; 0.125,0.2665; 0.25,0.4; 0.375,0.465; 0.5,0.5;  0.625,0.535; 0.75,0.6; 0.875,0.7335; 1,1">
                                          <p:stCondLst>
                                            <p:cond delay="166"/>
                                          </p:stCondLst>
                                        </p:cTn>
                                        <p:tgtEl>
                                          <p:spTgt spid="6"/>
                                        </p:tgtEl>
                                        <p:attrNameLst>
                                          <p:attrName>ppt_y</p:attrName>
                                        </p:attrNameLst>
                                      </p:cBhvr>
                                      <p:tavLst>
                                        <p:tav tm="0" fmla="#ppt_y-sin(pi*$)/9">
                                          <p:val>
                                            <p:fltVal val="0"/>
                                          </p:val>
                                        </p:tav>
                                        <p:tav tm="100000">
                                          <p:val>
                                            <p:fltVal val="1"/>
                                          </p:val>
                                        </p:tav>
                                      </p:tavLst>
                                    </p:anim>
                                    <p:anim calcmode="lin" valueType="num">
                                      <p:cBhvr>
                                        <p:cTn id="16" dur="83" tmFilter="0, 0; 0.125,0.2665; 0.25,0.4; 0.375,0.465; 0.5,0.5;  0.625,0.535; 0.75,0.6; 0.875,0.7335; 1,1">
                                          <p:stCondLst>
                                            <p:cond delay="331"/>
                                          </p:stCondLst>
                                        </p:cTn>
                                        <p:tgtEl>
                                          <p:spTgt spid="6"/>
                                        </p:tgtEl>
                                        <p:attrNameLst>
                                          <p:attrName>ppt_y</p:attrName>
                                        </p:attrNameLst>
                                      </p:cBhvr>
                                      <p:tavLst>
                                        <p:tav tm="0" fmla="#ppt_y-sin(pi*$)/27">
                                          <p:val>
                                            <p:fltVal val="0"/>
                                          </p:val>
                                        </p:tav>
                                        <p:tav tm="100000">
                                          <p:val>
                                            <p:fltVal val="1"/>
                                          </p:val>
                                        </p:tav>
                                      </p:tavLst>
                                    </p:anim>
                                    <p:anim calcmode="lin" valueType="num">
                                      <p:cBhvr>
                                        <p:cTn id="17" dur="41" tmFilter="0, 0; 0.125,0.2665; 0.25,0.4; 0.375,0.465; 0.5,0.5;  0.625,0.535; 0.75,0.6; 0.875,0.7335; 1,1">
                                          <p:stCondLst>
                                            <p:cond delay="414"/>
                                          </p:stCondLst>
                                        </p:cTn>
                                        <p:tgtEl>
                                          <p:spTgt spid="6"/>
                                        </p:tgtEl>
                                        <p:attrNameLst>
                                          <p:attrName>ppt_y</p:attrName>
                                        </p:attrNameLst>
                                      </p:cBhvr>
                                      <p:tavLst>
                                        <p:tav tm="0" fmla="#ppt_y-sin(pi*$)/81">
                                          <p:val>
                                            <p:fltVal val="0"/>
                                          </p:val>
                                        </p:tav>
                                        <p:tav tm="100000">
                                          <p:val>
                                            <p:fltVal val="1"/>
                                          </p:val>
                                        </p:tav>
                                      </p:tavLst>
                                    </p:anim>
                                    <p:animScale>
                                      <p:cBhvr>
                                        <p:cTn id="18" dur="6">
                                          <p:stCondLst>
                                            <p:cond delay="162"/>
                                          </p:stCondLst>
                                        </p:cTn>
                                        <p:tgtEl>
                                          <p:spTgt spid="6"/>
                                        </p:tgtEl>
                                      </p:cBhvr>
                                      <p:to x="100000" y="60000"/>
                                    </p:animScale>
                                    <p:animScale>
                                      <p:cBhvr>
                                        <p:cTn id="19" dur="41" decel="50000">
                                          <p:stCondLst>
                                            <p:cond delay="169"/>
                                          </p:stCondLst>
                                        </p:cTn>
                                        <p:tgtEl>
                                          <p:spTgt spid="6"/>
                                        </p:tgtEl>
                                      </p:cBhvr>
                                      <p:to x="100000" y="100000"/>
                                    </p:animScale>
                                    <p:animScale>
                                      <p:cBhvr>
                                        <p:cTn id="20" dur="6">
                                          <p:stCondLst>
                                            <p:cond delay="328"/>
                                          </p:stCondLst>
                                        </p:cTn>
                                        <p:tgtEl>
                                          <p:spTgt spid="6"/>
                                        </p:tgtEl>
                                      </p:cBhvr>
                                      <p:to x="100000" y="80000"/>
                                    </p:animScale>
                                    <p:animScale>
                                      <p:cBhvr>
                                        <p:cTn id="21" dur="41" decel="50000">
                                          <p:stCondLst>
                                            <p:cond delay="334"/>
                                          </p:stCondLst>
                                        </p:cTn>
                                        <p:tgtEl>
                                          <p:spTgt spid="6"/>
                                        </p:tgtEl>
                                      </p:cBhvr>
                                      <p:to x="100000" y="100000"/>
                                    </p:animScale>
                                    <p:animScale>
                                      <p:cBhvr>
                                        <p:cTn id="22" dur="6">
                                          <p:stCondLst>
                                            <p:cond delay="410"/>
                                          </p:stCondLst>
                                        </p:cTn>
                                        <p:tgtEl>
                                          <p:spTgt spid="6"/>
                                        </p:tgtEl>
                                      </p:cBhvr>
                                      <p:to x="100000" y="90000"/>
                                    </p:animScale>
                                    <p:animScale>
                                      <p:cBhvr>
                                        <p:cTn id="23" dur="41" decel="50000">
                                          <p:stCondLst>
                                            <p:cond delay="417"/>
                                          </p:stCondLst>
                                        </p:cTn>
                                        <p:tgtEl>
                                          <p:spTgt spid="6"/>
                                        </p:tgtEl>
                                      </p:cBhvr>
                                      <p:to x="100000" y="100000"/>
                                    </p:animScale>
                                    <p:animScale>
                                      <p:cBhvr>
                                        <p:cTn id="24" dur="6">
                                          <p:stCondLst>
                                            <p:cond delay="452"/>
                                          </p:stCondLst>
                                        </p:cTn>
                                        <p:tgtEl>
                                          <p:spTgt spid="6"/>
                                        </p:tgtEl>
                                      </p:cBhvr>
                                      <p:to x="100000" y="95000"/>
                                    </p:animScale>
                                    <p:animScale>
                                      <p:cBhvr>
                                        <p:cTn id="25" dur="41" decel="50000">
                                          <p:stCondLst>
                                            <p:cond delay="458"/>
                                          </p:stCondLst>
                                        </p:cTn>
                                        <p:tgtEl>
                                          <p:spTgt spid="6"/>
                                        </p:tgtEl>
                                      </p:cBhvr>
                                      <p:to x="100000" y="100000"/>
                                    </p:animScale>
                                  </p:childTnLst>
                                </p:cTn>
                              </p:par>
                            </p:childTnLst>
                          </p:cTn>
                        </p:par>
                        <p:par>
                          <p:cTn id="26" fill="hold">
                            <p:stCondLst>
                              <p:cond delay="7500"/>
                            </p:stCondLst>
                            <p:childTnLst>
                              <p:par>
                                <p:cTn id="27" presetID="1"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rgbClr val="FF0000"/>
          </a:fgClr>
          <a:bgClr>
            <a:schemeClr val="bg1"/>
          </a:bgClr>
        </a:patt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DDB9FBD-1A38-DEF8-528E-2C79691A9449}"/>
              </a:ext>
            </a:extLst>
          </p:cNvPr>
          <p:cNvSpPr txBox="1"/>
          <p:nvPr/>
        </p:nvSpPr>
        <p:spPr>
          <a:xfrm>
            <a:off x="11257093" y="6396335"/>
            <a:ext cx="837089" cy="461665"/>
          </a:xfrm>
          <a:prstGeom prst="rect">
            <a:avLst/>
          </a:prstGeom>
          <a:noFill/>
        </p:spPr>
        <p:txBody>
          <a:bodyPr wrap="none" rtlCol="0">
            <a:spAutoFit/>
          </a:bodyPr>
          <a:lstStyle/>
          <a:p>
            <a:r>
              <a:rPr lang="en-US" sz="2400" dirty="0">
                <a:latin typeface="Blackadder ITC" panose="04020505051007020D02" pitchFamily="82" charset="0"/>
              </a:rPr>
              <a:t>A.N.</a:t>
            </a:r>
            <a:endParaRPr lang="en-AU" sz="2400" dirty="0">
              <a:latin typeface="Blackadder ITC" panose="04020505051007020D02" pitchFamily="82" charset="0"/>
            </a:endParaRPr>
          </a:p>
        </p:txBody>
      </p:sp>
      <p:sp>
        <p:nvSpPr>
          <p:cNvPr id="4" name="Title 1">
            <a:extLst>
              <a:ext uri="{FF2B5EF4-FFF2-40B4-BE49-F238E27FC236}">
                <a16:creationId xmlns:a16="http://schemas.microsoft.com/office/drawing/2014/main" id="{A62C2E1E-C2F3-A5BD-C2A2-DF3AC17E9886}"/>
              </a:ext>
            </a:extLst>
          </p:cNvPr>
          <p:cNvSpPr txBox="1">
            <a:spLocks/>
          </p:cNvSpPr>
          <p:nvPr/>
        </p:nvSpPr>
        <p:spPr>
          <a:xfrm>
            <a:off x="1767192" y="347807"/>
            <a:ext cx="2311847" cy="4778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latin typeface="Viner Hand ITC" panose="03070502030502020203" pitchFamily="66" charset="0"/>
              </a:rPr>
              <a:t>Food Quiz</a:t>
            </a:r>
            <a:endParaRPr lang="en-AU" sz="3200" b="1" dirty="0">
              <a:latin typeface="Viner Hand ITC" panose="03070502030502020203" pitchFamily="66" charset="0"/>
            </a:endParaRPr>
          </a:p>
        </p:txBody>
      </p:sp>
      <p:sp>
        <p:nvSpPr>
          <p:cNvPr id="5" name="TextBox 4">
            <a:extLst>
              <a:ext uri="{FF2B5EF4-FFF2-40B4-BE49-F238E27FC236}">
                <a16:creationId xmlns:a16="http://schemas.microsoft.com/office/drawing/2014/main" id="{65289C73-3AE4-81C5-4C9D-64542793C997}"/>
              </a:ext>
            </a:extLst>
          </p:cNvPr>
          <p:cNvSpPr txBox="1"/>
          <p:nvPr/>
        </p:nvSpPr>
        <p:spPr>
          <a:xfrm>
            <a:off x="671480" y="1442109"/>
            <a:ext cx="6134385" cy="1754326"/>
          </a:xfrm>
          <a:prstGeom prst="rect">
            <a:avLst/>
          </a:prstGeom>
          <a:noFill/>
        </p:spPr>
        <p:txBody>
          <a:bodyPr wrap="square" rtlCol="0">
            <a:spAutoFit/>
          </a:bodyPr>
          <a:lstStyle/>
          <a:p>
            <a:pPr algn="l"/>
            <a:r>
              <a:rPr lang="en-US" sz="3600" b="1" i="0" dirty="0">
                <a:solidFill>
                  <a:srgbClr val="2A3439"/>
                </a:solidFill>
                <a:effectLst/>
              </a:rPr>
              <a:t>  If you were served a variety of hot and cold dishes in Sweden, what would you call it?</a:t>
            </a:r>
          </a:p>
        </p:txBody>
      </p:sp>
      <p:sp>
        <p:nvSpPr>
          <p:cNvPr id="6" name="TextBox 5">
            <a:extLst>
              <a:ext uri="{FF2B5EF4-FFF2-40B4-BE49-F238E27FC236}">
                <a16:creationId xmlns:a16="http://schemas.microsoft.com/office/drawing/2014/main" id="{C2B71E2E-F877-61E7-FAF1-9EB8ACBA3973}"/>
              </a:ext>
            </a:extLst>
          </p:cNvPr>
          <p:cNvSpPr txBox="1"/>
          <p:nvPr/>
        </p:nvSpPr>
        <p:spPr>
          <a:xfrm>
            <a:off x="2697569" y="3317424"/>
            <a:ext cx="3644631" cy="646331"/>
          </a:xfrm>
          <a:prstGeom prst="rect">
            <a:avLst/>
          </a:prstGeom>
          <a:noFill/>
        </p:spPr>
        <p:txBody>
          <a:bodyPr wrap="square" rtlCol="0">
            <a:spAutoFit/>
          </a:bodyPr>
          <a:lstStyle/>
          <a:p>
            <a:r>
              <a:rPr lang="en-AU" sz="3600" b="1" dirty="0">
                <a:solidFill>
                  <a:srgbClr val="FF0000"/>
                </a:solidFill>
              </a:rPr>
              <a:t>A smorgasbord</a:t>
            </a:r>
            <a:endParaRPr lang="en-US" sz="3600" b="1" dirty="0">
              <a:solidFill>
                <a:srgbClr val="FF0000"/>
              </a:solidFill>
            </a:endParaRPr>
          </a:p>
        </p:txBody>
      </p:sp>
      <p:sp>
        <p:nvSpPr>
          <p:cNvPr id="9" name="TextBox 8">
            <a:extLst>
              <a:ext uri="{FF2B5EF4-FFF2-40B4-BE49-F238E27FC236}">
                <a16:creationId xmlns:a16="http://schemas.microsoft.com/office/drawing/2014/main" id="{C26D327F-F68C-43A9-1F02-67B1D9B83C98}"/>
              </a:ext>
            </a:extLst>
          </p:cNvPr>
          <p:cNvSpPr txBox="1"/>
          <p:nvPr/>
        </p:nvSpPr>
        <p:spPr>
          <a:xfrm>
            <a:off x="465990" y="4229952"/>
            <a:ext cx="11084098" cy="2554545"/>
          </a:xfrm>
          <a:prstGeom prst="rect">
            <a:avLst/>
          </a:prstGeom>
          <a:noFill/>
        </p:spPr>
        <p:txBody>
          <a:bodyPr wrap="square" rtlCol="0">
            <a:spAutoFit/>
          </a:bodyPr>
          <a:lstStyle/>
          <a:p>
            <a:r>
              <a:rPr lang="en-US" sz="3200" dirty="0" err="1"/>
              <a:t>Smörgåsbord</a:t>
            </a:r>
            <a:r>
              <a:rPr lang="en-US" sz="3200" dirty="0"/>
              <a:t> became internationally known at the 1939 New York World's Fair when it was offered at the Swedish Pavilion's Three Crowns Restaurant. It is typically a celebratory meal and guests can help themselves from a range of dishes laid out for their choice.</a:t>
            </a:r>
            <a:endParaRPr lang="en-AU" sz="3200" dirty="0"/>
          </a:p>
        </p:txBody>
      </p:sp>
      <p:cxnSp>
        <p:nvCxnSpPr>
          <p:cNvPr id="2" name="Straight Connector 1">
            <a:extLst>
              <a:ext uri="{FF2B5EF4-FFF2-40B4-BE49-F238E27FC236}">
                <a16:creationId xmlns:a16="http://schemas.microsoft.com/office/drawing/2014/main" id="{EEF394B8-3B27-FA9C-51BF-6BFFB160FAD7}"/>
              </a:ext>
            </a:extLst>
          </p:cNvPr>
          <p:cNvCxnSpPr/>
          <p:nvPr/>
        </p:nvCxnSpPr>
        <p:spPr>
          <a:xfrm>
            <a:off x="0" y="6784497"/>
            <a:ext cx="12192000" cy="0"/>
          </a:xfrm>
          <a:prstGeom prst="line">
            <a:avLst/>
          </a:prstGeom>
          <a:ln w="762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4098" name="Picture 2" descr="Fried Rice Cooking GIF - Fried Rice Cooking Cute GIFs">
            <a:extLst>
              <a:ext uri="{FF2B5EF4-FFF2-40B4-BE49-F238E27FC236}">
                <a16:creationId xmlns:a16="http://schemas.microsoft.com/office/drawing/2014/main" id="{250A5E9D-188E-D347-E1A0-A31DD1537F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9" y="93122"/>
            <a:ext cx="1147322" cy="11473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he world's finest smorgasbord is served at Stockholm's Operakallaren ...">
            <a:extLst>
              <a:ext uri="{FF2B5EF4-FFF2-40B4-BE49-F238E27FC236}">
                <a16:creationId xmlns:a16="http://schemas.microsoft.com/office/drawing/2014/main" id="{C05F74D4-BA2E-A347-54C0-F2D10B935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582" y="0"/>
            <a:ext cx="3813779" cy="429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1177084"/>
      </p:ext>
    </p:extLst>
  </p:cSld>
  <p:clrMapOvr>
    <a:masterClrMapping/>
  </p:clrMapOvr>
  <p:transition spd="med" advClick="0" advTm="17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8000" fill="hold"/>
                                        <p:tgtEl>
                                          <p:spTgt spid="2"/>
                                        </p:tgtEl>
                                        <p:attrNameLst>
                                          <p:attrName>ppt_x</p:attrName>
                                        </p:attrNameLst>
                                      </p:cBhvr>
                                      <p:tavLst>
                                        <p:tav tm="0">
                                          <p:val>
                                            <p:strVal val="0-#ppt_w/2"/>
                                          </p:val>
                                        </p:tav>
                                        <p:tav tm="100000">
                                          <p:val>
                                            <p:strVal val="#ppt_x"/>
                                          </p:val>
                                        </p:tav>
                                      </p:tavLst>
                                    </p:anim>
                                    <p:anim calcmode="lin" valueType="num">
                                      <p:cBhvr additive="base">
                                        <p:cTn id="8" dur="8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9000"/>
                            </p:stCondLst>
                            <p:childTnLst>
                              <p:par>
                                <p:cTn id="10" presetID="3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 calcmode="lin" valueType="num">
                                      <p:cBhvr>
                                        <p:cTn id="14" dur="500" fill="hold"/>
                                        <p:tgtEl>
                                          <p:spTgt spid="6"/>
                                        </p:tgtEl>
                                        <p:attrNameLst>
                                          <p:attrName>style.rotation</p:attrName>
                                        </p:attrNameLst>
                                      </p:cBhvr>
                                      <p:tavLst>
                                        <p:tav tm="0">
                                          <p:val>
                                            <p:fltVal val="90"/>
                                          </p:val>
                                        </p:tav>
                                        <p:tav tm="100000">
                                          <p:val>
                                            <p:fltVal val="0"/>
                                          </p:val>
                                        </p:tav>
                                      </p:tavLst>
                                    </p:anim>
                                    <p:animEffect transition="in" filter="fade">
                                      <p:cBhvr>
                                        <p:cTn id="15" dur="500"/>
                                        <p:tgtEl>
                                          <p:spTgt spid="6"/>
                                        </p:tgtEl>
                                      </p:cBhvr>
                                    </p:animEffect>
                                  </p:childTnLst>
                                </p:cTn>
                              </p:par>
                            </p:childTnLst>
                          </p:cTn>
                        </p:par>
                        <p:par>
                          <p:cTn id="16" fill="hold">
                            <p:stCondLst>
                              <p:cond delay="9500"/>
                            </p:stCondLst>
                            <p:childTnLst>
                              <p:par>
                                <p:cTn id="17" presetID="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1988</TotalTime>
  <Words>1217</Words>
  <Application>Microsoft Office PowerPoint</Application>
  <PresentationFormat>Widescreen</PresentationFormat>
  <Paragraphs>106</Paragraphs>
  <Slides>22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Blackadder ITC</vt:lpstr>
      <vt:lpstr>Calibri</vt:lpstr>
      <vt:lpstr>Calibri Light</vt:lpstr>
      <vt:lpstr>Open Sans</vt:lpstr>
      <vt:lpstr>roboto</vt:lpstr>
      <vt:lpstr>sofia-pro</vt:lpstr>
      <vt:lpstr>Verdana Pro Cond Semibold</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Nathan</dc:creator>
  <cp:lastModifiedBy>Alan Nathan</cp:lastModifiedBy>
  <cp:revision>89</cp:revision>
  <dcterms:created xsi:type="dcterms:W3CDTF">2023-11-21T10:34:50Z</dcterms:created>
  <dcterms:modified xsi:type="dcterms:W3CDTF">2024-03-29T22:00:52Z</dcterms:modified>
</cp:coreProperties>
</file>