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20" r:id="rId2"/>
    <p:sldId id="418" r:id="rId3"/>
    <p:sldId id="421" r:id="rId4"/>
    <p:sldId id="422" r:id="rId5"/>
    <p:sldId id="426" r:id="rId6"/>
    <p:sldId id="423" r:id="rId7"/>
    <p:sldId id="424" r:id="rId8"/>
    <p:sldId id="425" r:id="rId9"/>
    <p:sldId id="427" r:id="rId10"/>
    <p:sldId id="428" r:id="rId11"/>
    <p:sldId id="429" r:id="rId12"/>
    <p:sldId id="432" r:id="rId13"/>
    <p:sldId id="474" r:id="rId14"/>
    <p:sldId id="431" r:id="rId15"/>
    <p:sldId id="434" r:id="rId16"/>
    <p:sldId id="435" r:id="rId17"/>
    <p:sldId id="433" r:id="rId18"/>
    <p:sldId id="436" r:id="rId19"/>
    <p:sldId id="437" r:id="rId20"/>
    <p:sldId id="438" r:id="rId21"/>
    <p:sldId id="439" r:id="rId22"/>
    <p:sldId id="440" r:id="rId23"/>
    <p:sldId id="441" r:id="rId24"/>
    <p:sldId id="442" r:id="rId25"/>
    <p:sldId id="443" r:id="rId26"/>
    <p:sldId id="460" r:id="rId27"/>
    <p:sldId id="444" r:id="rId28"/>
    <p:sldId id="447" r:id="rId29"/>
    <p:sldId id="458" r:id="rId30"/>
    <p:sldId id="449" r:id="rId31"/>
    <p:sldId id="450" r:id="rId32"/>
    <p:sldId id="452" r:id="rId33"/>
    <p:sldId id="453" r:id="rId34"/>
    <p:sldId id="454" r:id="rId35"/>
    <p:sldId id="455" r:id="rId36"/>
    <p:sldId id="456" r:id="rId37"/>
    <p:sldId id="469" r:id="rId38"/>
    <p:sldId id="475" r:id="rId39"/>
    <p:sldId id="457" r:id="rId40"/>
    <p:sldId id="471" r:id="rId41"/>
    <p:sldId id="451" r:id="rId42"/>
    <p:sldId id="459" r:id="rId43"/>
    <p:sldId id="448" r:id="rId44"/>
    <p:sldId id="461" r:id="rId45"/>
    <p:sldId id="462" r:id="rId46"/>
    <p:sldId id="463" r:id="rId47"/>
    <p:sldId id="464" r:id="rId48"/>
    <p:sldId id="465" r:id="rId49"/>
    <p:sldId id="466" r:id="rId50"/>
    <p:sldId id="470" r:id="rId51"/>
    <p:sldId id="467" r:id="rId52"/>
    <p:sldId id="468" r:id="rId53"/>
    <p:sldId id="472" r:id="rId54"/>
    <p:sldId id="473" r:id="rId55"/>
    <p:sldId id="476" r:id="rId56"/>
    <p:sldId id="477"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2" autoAdjust="0"/>
    <p:restoredTop sz="94660"/>
  </p:normalViewPr>
  <p:slideViewPr>
    <p:cSldViewPr snapToGrid="0">
      <p:cViewPr varScale="1">
        <p:scale>
          <a:sx n="102" d="100"/>
          <a:sy n="102" d="100"/>
        </p:scale>
        <p:origin x="126" y="4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5FCB7-0FA1-417E-14CF-144E60C432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78FC854-918E-3ABF-B087-A9DA7AEDE1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0454A208-0DF1-9EDD-249A-B017D86653F4}"/>
              </a:ext>
            </a:extLst>
          </p:cNvPr>
          <p:cNvSpPr>
            <a:spLocks noGrp="1"/>
          </p:cNvSpPr>
          <p:nvPr>
            <p:ph type="dt" sz="half" idx="10"/>
          </p:nvPr>
        </p:nvSpPr>
        <p:spPr/>
        <p:txBody>
          <a:bodyPr/>
          <a:lstStyle/>
          <a:p>
            <a:fld id="{C66EAAB6-7B8B-4F47-80A5-1D3FF0A4FBBF}" type="datetimeFigureOut">
              <a:rPr lang="en-AU" smtClean="0"/>
              <a:t>1/04/2024</a:t>
            </a:fld>
            <a:endParaRPr lang="en-AU"/>
          </a:p>
        </p:txBody>
      </p:sp>
      <p:sp>
        <p:nvSpPr>
          <p:cNvPr id="5" name="Footer Placeholder 4">
            <a:extLst>
              <a:ext uri="{FF2B5EF4-FFF2-40B4-BE49-F238E27FC236}">
                <a16:creationId xmlns:a16="http://schemas.microsoft.com/office/drawing/2014/main" id="{A9E83A3E-055B-0E32-BA17-5AA6ED6E6CE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84A73E7-1923-B078-9D38-15FC3B232734}"/>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4286942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E2A64-ED3E-9845-9923-E8A3105642A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70608A0-413F-175F-555C-1AA46C0204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FBEFF05-6A99-EAB7-79B8-9AD0D6B5DB89}"/>
              </a:ext>
            </a:extLst>
          </p:cNvPr>
          <p:cNvSpPr>
            <a:spLocks noGrp="1"/>
          </p:cNvSpPr>
          <p:nvPr>
            <p:ph type="dt" sz="half" idx="10"/>
          </p:nvPr>
        </p:nvSpPr>
        <p:spPr/>
        <p:txBody>
          <a:bodyPr/>
          <a:lstStyle/>
          <a:p>
            <a:fld id="{C66EAAB6-7B8B-4F47-80A5-1D3FF0A4FBBF}" type="datetimeFigureOut">
              <a:rPr lang="en-AU" smtClean="0"/>
              <a:t>1/04/2024</a:t>
            </a:fld>
            <a:endParaRPr lang="en-AU"/>
          </a:p>
        </p:txBody>
      </p:sp>
      <p:sp>
        <p:nvSpPr>
          <p:cNvPr id="5" name="Footer Placeholder 4">
            <a:extLst>
              <a:ext uri="{FF2B5EF4-FFF2-40B4-BE49-F238E27FC236}">
                <a16:creationId xmlns:a16="http://schemas.microsoft.com/office/drawing/2014/main" id="{B13CAEAA-AD5C-DC8F-ECD7-836B050E7CF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76B78CC-B04B-0E5E-DA43-46460BC4C1EF}"/>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1692700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6C7BAA-85B4-ED57-D34D-D3FF00839E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37BA884-2C59-B4E0-1A08-2CC774AF92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06D232D-D1FC-55C3-78A0-3427013F9E9E}"/>
              </a:ext>
            </a:extLst>
          </p:cNvPr>
          <p:cNvSpPr>
            <a:spLocks noGrp="1"/>
          </p:cNvSpPr>
          <p:nvPr>
            <p:ph type="dt" sz="half" idx="10"/>
          </p:nvPr>
        </p:nvSpPr>
        <p:spPr/>
        <p:txBody>
          <a:bodyPr/>
          <a:lstStyle/>
          <a:p>
            <a:fld id="{C66EAAB6-7B8B-4F47-80A5-1D3FF0A4FBBF}" type="datetimeFigureOut">
              <a:rPr lang="en-AU" smtClean="0"/>
              <a:t>1/04/2024</a:t>
            </a:fld>
            <a:endParaRPr lang="en-AU"/>
          </a:p>
        </p:txBody>
      </p:sp>
      <p:sp>
        <p:nvSpPr>
          <p:cNvPr id="5" name="Footer Placeholder 4">
            <a:extLst>
              <a:ext uri="{FF2B5EF4-FFF2-40B4-BE49-F238E27FC236}">
                <a16:creationId xmlns:a16="http://schemas.microsoft.com/office/drawing/2014/main" id="{A103CE34-F8C9-24F5-1E44-B6B810F048B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41EB7A7-0F19-032A-6C28-9B43A370958D}"/>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1803387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049B4-DC2A-1773-06C4-3FF7053CF38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5B365E4-A5D0-0A13-DFD4-34F857CFCF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1ADC0F9-64FF-6F6B-8E1C-47C81944A621}"/>
              </a:ext>
            </a:extLst>
          </p:cNvPr>
          <p:cNvSpPr>
            <a:spLocks noGrp="1"/>
          </p:cNvSpPr>
          <p:nvPr>
            <p:ph type="dt" sz="half" idx="10"/>
          </p:nvPr>
        </p:nvSpPr>
        <p:spPr/>
        <p:txBody>
          <a:bodyPr/>
          <a:lstStyle/>
          <a:p>
            <a:fld id="{C66EAAB6-7B8B-4F47-80A5-1D3FF0A4FBBF}" type="datetimeFigureOut">
              <a:rPr lang="en-AU" smtClean="0"/>
              <a:t>1/04/2024</a:t>
            </a:fld>
            <a:endParaRPr lang="en-AU"/>
          </a:p>
        </p:txBody>
      </p:sp>
      <p:sp>
        <p:nvSpPr>
          <p:cNvPr id="5" name="Footer Placeholder 4">
            <a:extLst>
              <a:ext uri="{FF2B5EF4-FFF2-40B4-BE49-F238E27FC236}">
                <a16:creationId xmlns:a16="http://schemas.microsoft.com/office/drawing/2014/main" id="{2B3B4647-3315-9AA8-110B-21B91411214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50B05ED-BB58-0C7D-5135-7E773671136C}"/>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4217460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90672-BA96-5856-961A-76AD782B6D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9B37F8D-43D3-68A0-BC71-609306E7D7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F42C27-6E2B-36C8-124F-15632E77DD0A}"/>
              </a:ext>
            </a:extLst>
          </p:cNvPr>
          <p:cNvSpPr>
            <a:spLocks noGrp="1"/>
          </p:cNvSpPr>
          <p:nvPr>
            <p:ph type="dt" sz="half" idx="10"/>
          </p:nvPr>
        </p:nvSpPr>
        <p:spPr/>
        <p:txBody>
          <a:bodyPr/>
          <a:lstStyle/>
          <a:p>
            <a:fld id="{C66EAAB6-7B8B-4F47-80A5-1D3FF0A4FBBF}" type="datetimeFigureOut">
              <a:rPr lang="en-AU" smtClean="0"/>
              <a:t>1/04/2024</a:t>
            </a:fld>
            <a:endParaRPr lang="en-AU"/>
          </a:p>
        </p:txBody>
      </p:sp>
      <p:sp>
        <p:nvSpPr>
          <p:cNvPr id="5" name="Footer Placeholder 4">
            <a:extLst>
              <a:ext uri="{FF2B5EF4-FFF2-40B4-BE49-F238E27FC236}">
                <a16:creationId xmlns:a16="http://schemas.microsoft.com/office/drawing/2014/main" id="{0A7F3875-2BAE-970C-7A9A-8AC71835B02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1FB5D6B-B9FC-D52E-D27E-7668EF85F78A}"/>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2098345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1BAA9-6D5A-D759-C28C-6726DAC30CB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8CAD18A-84F6-D668-78D5-661437ACD6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E99B7B5-2848-0C71-21B1-7013273E46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9194918-EBCA-9CD8-5E7F-B80961A88245}"/>
              </a:ext>
            </a:extLst>
          </p:cNvPr>
          <p:cNvSpPr>
            <a:spLocks noGrp="1"/>
          </p:cNvSpPr>
          <p:nvPr>
            <p:ph type="dt" sz="half" idx="10"/>
          </p:nvPr>
        </p:nvSpPr>
        <p:spPr/>
        <p:txBody>
          <a:bodyPr/>
          <a:lstStyle/>
          <a:p>
            <a:fld id="{C66EAAB6-7B8B-4F47-80A5-1D3FF0A4FBBF}" type="datetimeFigureOut">
              <a:rPr lang="en-AU" smtClean="0"/>
              <a:t>1/04/2024</a:t>
            </a:fld>
            <a:endParaRPr lang="en-AU"/>
          </a:p>
        </p:txBody>
      </p:sp>
      <p:sp>
        <p:nvSpPr>
          <p:cNvPr id="6" name="Footer Placeholder 5">
            <a:extLst>
              <a:ext uri="{FF2B5EF4-FFF2-40B4-BE49-F238E27FC236}">
                <a16:creationId xmlns:a16="http://schemas.microsoft.com/office/drawing/2014/main" id="{2864667D-BF92-576F-D6A1-6D93281261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8510EAC-402F-CFF6-1BA9-9E737D33C3B6}"/>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1108716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F069A-EEB8-B0AF-8579-6FB59EA9AF5F}"/>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7F21867-FFA2-F7EF-C67C-39794E22CD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782A1B-71CB-B583-01B0-C4D7D0A7AD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60C10494-53D4-E850-D514-E6D131EB09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180A45-DB39-4DDB-C2A8-AF4F012D5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C0EE0796-697C-18EA-42B1-B45DB6FC0D67}"/>
              </a:ext>
            </a:extLst>
          </p:cNvPr>
          <p:cNvSpPr>
            <a:spLocks noGrp="1"/>
          </p:cNvSpPr>
          <p:nvPr>
            <p:ph type="dt" sz="half" idx="10"/>
          </p:nvPr>
        </p:nvSpPr>
        <p:spPr/>
        <p:txBody>
          <a:bodyPr/>
          <a:lstStyle/>
          <a:p>
            <a:fld id="{C66EAAB6-7B8B-4F47-80A5-1D3FF0A4FBBF}" type="datetimeFigureOut">
              <a:rPr lang="en-AU" smtClean="0"/>
              <a:t>1/04/2024</a:t>
            </a:fld>
            <a:endParaRPr lang="en-AU"/>
          </a:p>
        </p:txBody>
      </p:sp>
      <p:sp>
        <p:nvSpPr>
          <p:cNvPr id="8" name="Footer Placeholder 7">
            <a:extLst>
              <a:ext uri="{FF2B5EF4-FFF2-40B4-BE49-F238E27FC236}">
                <a16:creationId xmlns:a16="http://schemas.microsoft.com/office/drawing/2014/main" id="{5A6B418E-3708-C1DD-E7EB-569C2C6602B8}"/>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E025E543-67D8-93FF-AB4E-82CE5C9912C0}"/>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3266069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9143-2F2D-E1BC-874A-C07CDAFF1B1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6BD2B76A-7BB2-9FD6-C3C4-F6E800C81476}"/>
              </a:ext>
            </a:extLst>
          </p:cNvPr>
          <p:cNvSpPr>
            <a:spLocks noGrp="1"/>
          </p:cNvSpPr>
          <p:nvPr>
            <p:ph type="dt" sz="half" idx="10"/>
          </p:nvPr>
        </p:nvSpPr>
        <p:spPr/>
        <p:txBody>
          <a:bodyPr/>
          <a:lstStyle/>
          <a:p>
            <a:fld id="{C66EAAB6-7B8B-4F47-80A5-1D3FF0A4FBBF}" type="datetimeFigureOut">
              <a:rPr lang="en-AU" smtClean="0"/>
              <a:t>1/04/2024</a:t>
            </a:fld>
            <a:endParaRPr lang="en-AU"/>
          </a:p>
        </p:txBody>
      </p:sp>
      <p:sp>
        <p:nvSpPr>
          <p:cNvPr id="4" name="Footer Placeholder 3">
            <a:extLst>
              <a:ext uri="{FF2B5EF4-FFF2-40B4-BE49-F238E27FC236}">
                <a16:creationId xmlns:a16="http://schemas.microsoft.com/office/drawing/2014/main" id="{F4A56C69-1B07-4285-4991-386C3370D335}"/>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EE3AB6D-7F8E-870B-FD92-7501BC81C5C6}"/>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4112382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9908C1-4AD5-08B3-F7FA-E8420FAD63A5}"/>
              </a:ext>
            </a:extLst>
          </p:cNvPr>
          <p:cNvSpPr>
            <a:spLocks noGrp="1"/>
          </p:cNvSpPr>
          <p:nvPr>
            <p:ph type="dt" sz="half" idx="10"/>
          </p:nvPr>
        </p:nvSpPr>
        <p:spPr/>
        <p:txBody>
          <a:bodyPr/>
          <a:lstStyle/>
          <a:p>
            <a:fld id="{C66EAAB6-7B8B-4F47-80A5-1D3FF0A4FBBF}" type="datetimeFigureOut">
              <a:rPr lang="en-AU" smtClean="0"/>
              <a:t>1/04/2024</a:t>
            </a:fld>
            <a:endParaRPr lang="en-AU"/>
          </a:p>
        </p:txBody>
      </p:sp>
      <p:sp>
        <p:nvSpPr>
          <p:cNvPr id="3" name="Footer Placeholder 2">
            <a:extLst>
              <a:ext uri="{FF2B5EF4-FFF2-40B4-BE49-F238E27FC236}">
                <a16:creationId xmlns:a16="http://schemas.microsoft.com/office/drawing/2014/main" id="{BF1562A4-EE8D-7376-4DB6-8B77C975360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A3A2096E-4D04-10B3-1A53-49A4846ABB24}"/>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1041910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6787C-D8EB-44C7-52E7-1CBFD013D1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8323019-CEE7-5672-1FC2-539B8CA58D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7C8DC255-8388-268C-3E13-FE1B42742E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F27EE1-EE67-F559-018D-84A11AEAD15A}"/>
              </a:ext>
            </a:extLst>
          </p:cNvPr>
          <p:cNvSpPr>
            <a:spLocks noGrp="1"/>
          </p:cNvSpPr>
          <p:nvPr>
            <p:ph type="dt" sz="half" idx="10"/>
          </p:nvPr>
        </p:nvSpPr>
        <p:spPr/>
        <p:txBody>
          <a:bodyPr/>
          <a:lstStyle/>
          <a:p>
            <a:fld id="{C66EAAB6-7B8B-4F47-80A5-1D3FF0A4FBBF}" type="datetimeFigureOut">
              <a:rPr lang="en-AU" smtClean="0"/>
              <a:t>1/04/2024</a:t>
            </a:fld>
            <a:endParaRPr lang="en-AU"/>
          </a:p>
        </p:txBody>
      </p:sp>
      <p:sp>
        <p:nvSpPr>
          <p:cNvPr id="6" name="Footer Placeholder 5">
            <a:extLst>
              <a:ext uri="{FF2B5EF4-FFF2-40B4-BE49-F238E27FC236}">
                <a16:creationId xmlns:a16="http://schemas.microsoft.com/office/drawing/2014/main" id="{E2D334C8-7875-0430-F96F-8F6F027C885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FDCD0C2-8814-883B-28A6-6D7591C1337A}"/>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2483644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735F5-52BD-F9BD-6D3F-2DD3A6C65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5A0C87B9-F1E8-4042-89CE-242550EDE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0E76AFD-D1E4-C40E-C79C-0FA77F1077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1EE06A-E51E-F518-3637-EF309EBAAEED}"/>
              </a:ext>
            </a:extLst>
          </p:cNvPr>
          <p:cNvSpPr>
            <a:spLocks noGrp="1"/>
          </p:cNvSpPr>
          <p:nvPr>
            <p:ph type="dt" sz="half" idx="10"/>
          </p:nvPr>
        </p:nvSpPr>
        <p:spPr/>
        <p:txBody>
          <a:bodyPr/>
          <a:lstStyle/>
          <a:p>
            <a:fld id="{C66EAAB6-7B8B-4F47-80A5-1D3FF0A4FBBF}" type="datetimeFigureOut">
              <a:rPr lang="en-AU" smtClean="0"/>
              <a:t>1/04/2024</a:t>
            </a:fld>
            <a:endParaRPr lang="en-AU"/>
          </a:p>
        </p:txBody>
      </p:sp>
      <p:sp>
        <p:nvSpPr>
          <p:cNvPr id="6" name="Footer Placeholder 5">
            <a:extLst>
              <a:ext uri="{FF2B5EF4-FFF2-40B4-BE49-F238E27FC236}">
                <a16:creationId xmlns:a16="http://schemas.microsoft.com/office/drawing/2014/main" id="{CCD62F0A-ADFE-18ED-76A2-0D4DC18C356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C6E5F50-B5C5-0726-44AB-F16C2B0079D9}"/>
              </a:ext>
            </a:extLst>
          </p:cNvPr>
          <p:cNvSpPr>
            <a:spLocks noGrp="1"/>
          </p:cNvSpPr>
          <p:nvPr>
            <p:ph type="sldNum" sz="quarter" idx="12"/>
          </p:nvPr>
        </p:nvSpPr>
        <p:spPr/>
        <p:txBody>
          <a:bodyPr/>
          <a:lstStyle/>
          <a:p>
            <a:fld id="{BF488146-81F6-4CF8-B58E-FE9F6D0B8F02}" type="slidenum">
              <a:rPr lang="en-AU" smtClean="0"/>
              <a:t>‹#›</a:t>
            </a:fld>
            <a:endParaRPr lang="en-AU"/>
          </a:p>
        </p:txBody>
      </p:sp>
    </p:spTree>
    <p:extLst>
      <p:ext uri="{BB962C8B-B14F-4D97-AF65-F5344CB8AC3E}">
        <p14:creationId xmlns:p14="http://schemas.microsoft.com/office/powerpoint/2010/main" val="1767832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ivot">
          <a:fgClr>
            <a:schemeClr val="accent4"/>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926BB5-4553-E0E2-9676-DC7D7EAB10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C3CF4CC-39AC-B130-22A9-9CBC8720CD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17760B8-4545-D10E-F3DC-4E133D0F50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6EAAB6-7B8B-4F47-80A5-1D3FF0A4FBBF}" type="datetimeFigureOut">
              <a:rPr lang="en-AU" smtClean="0"/>
              <a:t>1/04/2024</a:t>
            </a:fld>
            <a:endParaRPr lang="en-AU"/>
          </a:p>
        </p:txBody>
      </p:sp>
      <p:sp>
        <p:nvSpPr>
          <p:cNvPr id="5" name="Footer Placeholder 4">
            <a:extLst>
              <a:ext uri="{FF2B5EF4-FFF2-40B4-BE49-F238E27FC236}">
                <a16:creationId xmlns:a16="http://schemas.microsoft.com/office/drawing/2014/main" id="{B856C96E-1F62-F713-A9D4-6909CC39B1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06103215-EFDF-A3CC-4A17-0E7C79ADF2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488146-81F6-4CF8-B58E-FE9F6D0B8F02}" type="slidenum">
              <a:rPr lang="en-AU" smtClean="0"/>
              <a:t>‹#›</a:t>
            </a:fld>
            <a:endParaRPr lang="en-AU"/>
          </a:p>
        </p:txBody>
      </p:sp>
    </p:spTree>
    <p:extLst>
      <p:ext uri="{BB962C8B-B14F-4D97-AF65-F5344CB8AC3E}">
        <p14:creationId xmlns:p14="http://schemas.microsoft.com/office/powerpoint/2010/main" val="3129861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gif"/><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gif"/><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7.gif"/><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57093" y="6396335"/>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2" name="Title 1">
            <a:extLst>
              <a:ext uri="{FF2B5EF4-FFF2-40B4-BE49-F238E27FC236}">
                <a16:creationId xmlns:a16="http://schemas.microsoft.com/office/drawing/2014/main" id="{2201CC7B-43C9-BC6D-50BC-F7F8C44B606B}"/>
              </a:ext>
            </a:extLst>
          </p:cNvPr>
          <p:cNvSpPr txBox="1">
            <a:spLocks/>
          </p:cNvSpPr>
          <p:nvPr/>
        </p:nvSpPr>
        <p:spPr>
          <a:xfrm>
            <a:off x="2253049" y="4094163"/>
            <a:ext cx="4400670"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latin typeface="Viner Hand ITC" panose="03070502030502020203" pitchFamily="66" charset="0"/>
              </a:rPr>
              <a:t>General Knowledge Quiz</a:t>
            </a:r>
            <a:endParaRPr lang="en-AU" b="1" dirty="0">
              <a:latin typeface="Viner Hand ITC" panose="03070502030502020203" pitchFamily="66" charset="0"/>
            </a:endParaRPr>
          </a:p>
        </p:txBody>
      </p:sp>
      <p:sp>
        <p:nvSpPr>
          <p:cNvPr id="3" name="TextBox 2">
            <a:extLst>
              <a:ext uri="{FF2B5EF4-FFF2-40B4-BE49-F238E27FC236}">
                <a16:creationId xmlns:a16="http://schemas.microsoft.com/office/drawing/2014/main" id="{559312FE-C976-1A2E-4360-F7EBD2CD216D}"/>
              </a:ext>
            </a:extLst>
          </p:cNvPr>
          <p:cNvSpPr txBox="1"/>
          <p:nvPr/>
        </p:nvSpPr>
        <p:spPr>
          <a:xfrm>
            <a:off x="3387895" y="5058384"/>
            <a:ext cx="2980303" cy="923330"/>
          </a:xfrm>
          <a:prstGeom prst="rect">
            <a:avLst/>
          </a:prstGeom>
          <a:noFill/>
        </p:spPr>
        <p:txBody>
          <a:bodyPr wrap="none" rtlCol="0">
            <a:spAutoFit/>
          </a:bodyPr>
          <a:lstStyle/>
          <a:p>
            <a:r>
              <a:rPr lang="en-US" sz="5400" dirty="0">
                <a:solidFill>
                  <a:srgbClr val="FF0000"/>
                </a:solidFill>
              </a:rPr>
              <a:t>Let’s Start</a:t>
            </a:r>
            <a:endParaRPr lang="en-AU" sz="5400" dirty="0">
              <a:solidFill>
                <a:srgbClr val="FF0000"/>
              </a:solidFill>
            </a:endParaRPr>
          </a:p>
        </p:txBody>
      </p:sp>
      <p:pic>
        <p:nvPicPr>
          <p:cNvPr id="2050" name="Picture 2" descr="GIFs Open knowledge GIF">
            <a:extLst>
              <a:ext uri="{FF2B5EF4-FFF2-40B4-BE49-F238E27FC236}">
                <a16:creationId xmlns:a16="http://schemas.microsoft.com/office/drawing/2014/main" id="{92FB45B9-82BE-758A-C556-348636782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5392" y="1754059"/>
            <a:ext cx="3395774" cy="3956076"/>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479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drap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525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1190009" y="1583400"/>
            <a:ext cx="6324173" cy="1200329"/>
          </a:xfrm>
          <a:prstGeom prst="rect">
            <a:avLst/>
          </a:prstGeom>
          <a:noFill/>
        </p:spPr>
        <p:txBody>
          <a:bodyPr wrap="square" rtlCol="0">
            <a:spAutoFit/>
          </a:bodyPr>
          <a:lstStyle/>
          <a:p>
            <a:pPr fontAlgn="base"/>
            <a:r>
              <a:rPr lang="en-US" sz="3600" b="1" i="0" dirty="0">
                <a:solidFill>
                  <a:srgbClr val="000000"/>
                </a:solidFill>
                <a:effectLst/>
              </a:rPr>
              <a:t>In what capital city would you find The Little Mermaid statue? </a:t>
            </a:r>
          </a:p>
        </p:txBody>
      </p:sp>
      <p:sp>
        <p:nvSpPr>
          <p:cNvPr id="6" name="TextBox 5">
            <a:extLst>
              <a:ext uri="{FF2B5EF4-FFF2-40B4-BE49-F238E27FC236}">
                <a16:creationId xmlns:a16="http://schemas.microsoft.com/office/drawing/2014/main" id="{C2B71E2E-F877-61E7-FAF1-9EB8ACBA3973}"/>
              </a:ext>
            </a:extLst>
          </p:cNvPr>
          <p:cNvSpPr txBox="1"/>
          <p:nvPr/>
        </p:nvSpPr>
        <p:spPr>
          <a:xfrm>
            <a:off x="3643782" y="3006719"/>
            <a:ext cx="2721992" cy="646331"/>
          </a:xfrm>
          <a:prstGeom prst="rect">
            <a:avLst/>
          </a:prstGeom>
          <a:noFill/>
        </p:spPr>
        <p:txBody>
          <a:bodyPr wrap="square" rtlCol="0">
            <a:spAutoFit/>
          </a:bodyPr>
          <a:lstStyle/>
          <a:p>
            <a:r>
              <a:rPr lang="en-US" sz="3600" b="1" dirty="0">
                <a:solidFill>
                  <a:srgbClr val="FF0000"/>
                </a:solidFill>
                <a:latin typeface="MentiText"/>
              </a:rPr>
              <a:t>Copenhagen</a:t>
            </a:r>
            <a:endParaRPr lang="en-US" sz="3600" b="1" dirty="0">
              <a:solidFill>
                <a:srgbClr val="FF0000"/>
              </a:solidFill>
            </a:endParaRPr>
          </a:p>
        </p:txBody>
      </p:sp>
      <p:sp>
        <p:nvSpPr>
          <p:cNvPr id="9" name="TextBox 8">
            <a:extLst>
              <a:ext uri="{FF2B5EF4-FFF2-40B4-BE49-F238E27FC236}">
                <a16:creationId xmlns:a16="http://schemas.microsoft.com/office/drawing/2014/main" id="{C26D327F-F68C-43A9-1F02-67B1D9B83C98}"/>
              </a:ext>
            </a:extLst>
          </p:cNvPr>
          <p:cNvSpPr txBox="1"/>
          <p:nvPr/>
        </p:nvSpPr>
        <p:spPr>
          <a:xfrm>
            <a:off x="1190009" y="4349475"/>
            <a:ext cx="9079324" cy="2062103"/>
          </a:xfrm>
          <a:prstGeom prst="rect">
            <a:avLst/>
          </a:prstGeom>
          <a:noFill/>
        </p:spPr>
        <p:txBody>
          <a:bodyPr wrap="square" rtlCol="0">
            <a:spAutoFit/>
          </a:bodyPr>
          <a:lstStyle/>
          <a:p>
            <a:r>
              <a:rPr lang="en-US" sz="3200" dirty="0"/>
              <a:t>It is a bronze statue by Edvard Eriksen, depicting a mermaid becoming human. The sculpture is displayed on a rock by the waterside at the Langelinie promenade in Copenhagen, Denmark.</a:t>
            </a:r>
            <a:endParaRPr lang="en-AU" sz="3200" dirty="0"/>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Copenhagen | national capital, Denmark | Britannica.com">
            <a:extLst>
              <a:ext uri="{FF2B5EF4-FFF2-40B4-BE49-F238E27FC236}">
                <a16:creationId xmlns:a16="http://schemas.microsoft.com/office/drawing/2014/main" id="{02D7B6CD-4783-FB62-649E-B85A68D2B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9850" y="744979"/>
            <a:ext cx="2599167" cy="3512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399408"/>
      </p:ext>
    </p:extLst>
  </p:cSld>
  <p:clrMapOvr>
    <a:masterClrMapping/>
  </p:clrMapOvr>
  <mc:AlternateContent xmlns:mc="http://schemas.openxmlformats.org/markup-compatibility/2006" xmlns:p14="http://schemas.microsoft.com/office/powerpoint/2010/main">
    <mc:Choice Requires="p14">
      <p:transition spd="slow" p14:dur="3400" advClick="0" advTm="18000">
        <p14:reveal/>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217">
                                          <p:stCondLst>
                                            <p:cond delay="0"/>
                                          </p:stCondLst>
                                        </p:cTn>
                                        <p:tgtEl>
                                          <p:spTgt spid="6"/>
                                        </p:tgtEl>
                                      </p:cBhvr>
                                    </p:animEffect>
                                    <p:anim calcmode="lin" valueType="num">
                                      <p:cBhvr>
                                        <p:cTn id="13" dur="68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249"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249" tmFilter="0, 0; 0.125,0.2665; 0.25,0.4; 0.375,0.465; 0.5,0.5;  0.625,0.535; 0.75,0.6; 0.875,0.7335; 1,1">
                                          <p:stCondLst>
                                            <p:cond delay="249"/>
                                          </p:stCondLst>
                                        </p:cTn>
                                        <p:tgtEl>
                                          <p:spTgt spid="6"/>
                                        </p:tgtEl>
                                        <p:attrNameLst>
                                          <p:attrName>ppt_y</p:attrName>
                                        </p:attrNameLst>
                                      </p:cBhvr>
                                      <p:tavLst>
                                        <p:tav tm="0" fmla="#ppt_y-sin(pi*$)/9">
                                          <p:val>
                                            <p:fltVal val="0"/>
                                          </p:val>
                                        </p:tav>
                                        <p:tav tm="100000">
                                          <p:val>
                                            <p:fltVal val="1"/>
                                          </p:val>
                                        </p:tav>
                                      </p:tavLst>
                                    </p:anim>
                                    <p:anim calcmode="lin" valueType="num">
                                      <p:cBhvr>
                                        <p:cTn id="16" dur="125" tmFilter="0, 0; 0.125,0.2665; 0.25,0.4; 0.375,0.465; 0.5,0.5;  0.625,0.535; 0.75,0.6; 0.875,0.7335; 1,1">
                                          <p:stCondLst>
                                            <p:cond delay="496"/>
                                          </p:stCondLst>
                                        </p:cTn>
                                        <p:tgtEl>
                                          <p:spTgt spid="6"/>
                                        </p:tgtEl>
                                        <p:attrNameLst>
                                          <p:attrName>ppt_y</p:attrName>
                                        </p:attrNameLst>
                                      </p:cBhvr>
                                      <p:tavLst>
                                        <p:tav tm="0" fmla="#ppt_y-sin(pi*$)/27">
                                          <p:val>
                                            <p:fltVal val="0"/>
                                          </p:val>
                                        </p:tav>
                                        <p:tav tm="100000">
                                          <p:val>
                                            <p:fltVal val="1"/>
                                          </p:val>
                                        </p:tav>
                                      </p:tavLst>
                                    </p:anim>
                                    <p:anim calcmode="lin" valueType="num">
                                      <p:cBhvr>
                                        <p:cTn id="17" dur="62" tmFilter="0, 0; 0.125,0.2665; 0.25,0.4; 0.375,0.465; 0.5,0.5;  0.625,0.535; 0.75,0.6; 0.875,0.7335; 1,1">
                                          <p:stCondLst>
                                            <p:cond delay="621"/>
                                          </p:stCondLst>
                                        </p:cTn>
                                        <p:tgtEl>
                                          <p:spTgt spid="6"/>
                                        </p:tgtEl>
                                        <p:attrNameLst>
                                          <p:attrName>ppt_y</p:attrName>
                                        </p:attrNameLst>
                                      </p:cBhvr>
                                      <p:tavLst>
                                        <p:tav tm="0" fmla="#ppt_y-sin(pi*$)/81">
                                          <p:val>
                                            <p:fltVal val="0"/>
                                          </p:val>
                                        </p:tav>
                                        <p:tav tm="100000">
                                          <p:val>
                                            <p:fltVal val="1"/>
                                          </p:val>
                                        </p:tav>
                                      </p:tavLst>
                                    </p:anim>
                                    <p:animScale>
                                      <p:cBhvr>
                                        <p:cTn id="18" dur="10">
                                          <p:stCondLst>
                                            <p:cond delay="244"/>
                                          </p:stCondLst>
                                        </p:cTn>
                                        <p:tgtEl>
                                          <p:spTgt spid="6"/>
                                        </p:tgtEl>
                                      </p:cBhvr>
                                      <p:to x="100000" y="60000"/>
                                    </p:animScale>
                                    <p:animScale>
                                      <p:cBhvr>
                                        <p:cTn id="19" dur="62" decel="50000">
                                          <p:stCondLst>
                                            <p:cond delay="253"/>
                                          </p:stCondLst>
                                        </p:cTn>
                                        <p:tgtEl>
                                          <p:spTgt spid="6"/>
                                        </p:tgtEl>
                                      </p:cBhvr>
                                      <p:to x="100000" y="100000"/>
                                    </p:animScale>
                                    <p:animScale>
                                      <p:cBhvr>
                                        <p:cTn id="20" dur="10">
                                          <p:stCondLst>
                                            <p:cond delay="492"/>
                                          </p:stCondLst>
                                        </p:cTn>
                                        <p:tgtEl>
                                          <p:spTgt spid="6"/>
                                        </p:tgtEl>
                                      </p:cBhvr>
                                      <p:to x="100000" y="80000"/>
                                    </p:animScale>
                                    <p:animScale>
                                      <p:cBhvr>
                                        <p:cTn id="21" dur="62" decel="50000">
                                          <p:stCondLst>
                                            <p:cond delay="502"/>
                                          </p:stCondLst>
                                        </p:cTn>
                                        <p:tgtEl>
                                          <p:spTgt spid="6"/>
                                        </p:tgtEl>
                                      </p:cBhvr>
                                      <p:to x="100000" y="100000"/>
                                    </p:animScale>
                                    <p:animScale>
                                      <p:cBhvr>
                                        <p:cTn id="22" dur="10">
                                          <p:stCondLst>
                                            <p:cond delay="616"/>
                                          </p:stCondLst>
                                        </p:cTn>
                                        <p:tgtEl>
                                          <p:spTgt spid="6"/>
                                        </p:tgtEl>
                                      </p:cBhvr>
                                      <p:to x="100000" y="90000"/>
                                    </p:animScale>
                                    <p:animScale>
                                      <p:cBhvr>
                                        <p:cTn id="23" dur="62" decel="50000">
                                          <p:stCondLst>
                                            <p:cond delay="626"/>
                                          </p:stCondLst>
                                        </p:cTn>
                                        <p:tgtEl>
                                          <p:spTgt spid="6"/>
                                        </p:tgtEl>
                                      </p:cBhvr>
                                      <p:to x="100000" y="100000"/>
                                    </p:animScale>
                                    <p:animScale>
                                      <p:cBhvr>
                                        <p:cTn id="24" dur="10">
                                          <p:stCondLst>
                                            <p:cond delay="678"/>
                                          </p:stCondLst>
                                        </p:cTn>
                                        <p:tgtEl>
                                          <p:spTgt spid="6"/>
                                        </p:tgtEl>
                                      </p:cBhvr>
                                      <p:to x="100000" y="95000"/>
                                    </p:animScale>
                                    <p:animScale>
                                      <p:cBhvr>
                                        <p:cTn id="25" dur="62" decel="50000">
                                          <p:stCondLst>
                                            <p:cond delay="688"/>
                                          </p:stCondLst>
                                        </p:cTn>
                                        <p:tgtEl>
                                          <p:spTgt spid="6"/>
                                        </p:tgtEl>
                                      </p:cBhvr>
                                      <p:to x="100000" y="100000"/>
                                    </p:animScale>
                                  </p:childTnLst>
                                </p:cTn>
                              </p:par>
                            </p:childTnLst>
                          </p:cTn>
                        </p:par>
                        <p:par>
                          <p:cTn id="26" fill="hold">
                            <p:stCondLst>
                              <p:cond delay="7750"/>
                            </p:stCondLst>
                            <p:childTnLst>
                              <p:par>
                                <p:cTn id="27" presetID="1" presetClass="entr" presetSubtype="0" fill="hold" grpId="0" nodeType="afterEffect">
                                  <p:stCondLst>
                                    <p:cond delay="100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826270" y="1450625"/>
            <a:ext cx="5755430" cy="1754326"/>
          </a:xfrm>
          <a:prstGeom prst="rect">
            <a:avLst/>
          </a:prstGeom>
          <a:noFill/>
        </p:spPr>
        <p:txBody>
          <a:bodyPr wrap="square" rtlCol="0">
            <a:spAutoFit/>
          </a:bodyPr>
          <a:lstStyle/>
          <a:p>
            <a:pPr algn="l" fontAlgn="base"/>
            <a:r>
              <a:rPr lang="en-US" sz="3600" b="1" i="0" dirty="0">
                <a:solidFill>
                  <a:srgbClr val="000000"/>
                </a:solidFill>
                <a:effectLst/>
              </a:rPr>
              <a:t>Which country features a shipwreck on its national flag? </a:t>
            </a:r>
          </a:p>
        </p:txBody>
      </p:sp>
      <p:sp>
        <p:nvSpPr>
          <p:cNvPr id="6" name="TextBox 5">
            <a:extLst>
              <a:ext uri="{FF2B5EF4-FFF2-40B4-BE49-F238E27FC236}">
                <a16:creationId xmlns:a16="http://schemas.microsoft.com/office/drawing/2014/main" id="{C2B71E2E-F877-61E7-FAF1-9EB8ACBA3973}"/>
              </a:ext>
            </a:extLst>
          </p:cNvPr>
          <p:cNvSpPr txBox="1"/>
          <p:nvPr/>
        </p:nvSpPr>
        <p:spPr>
          <a:xfrm>
            <a:off x="3643782" y="3204951"/>
            <a:ext cx="2721992" cy="646331"/>
          </a:xfrm>
          <a:prstGeom prst="rect">
            <a:avLst/>
          </a:prstGeom>
          <a:noFill/>
        </p:spPr>
        <p:txBody>
          <a:bodyPr wrap="square" rtlCol="0">
            <a:spAutoFit/>
          </a:bodyPr>
          <a:lstStyle/>
          <a:p>
            <a:r>
              <a:rPr lang="en-US" sz="3600" b="1" dirty="0">
                <a:solidFill>
                  <a:srgbClr val="FF0000"/>
                </a:solidFill>
                <a:latin typeface="MentiText"/>
              </a:rPr>
              <a:t>Bermuda</a:t>
            </a:r>
            <a:endParaRPr lang="en-US" sz="3600" b="1" dirty="0">
              <a:solidFill>
                <a:srgbClr val="FF0000"/>
              </a:solidFill>
            </a:endParaRPr>
          </a:p>
        </p:txBody>
      </p:sp>
      <p:sp>
        <p:nvSpPr>
          <p:cNvPr id="9" name="TextBox 8">
            <a:extLst>
              <a:ext uri="{FF2B5EF4-FFF2-40B4-BE49-F238E27FC236}">
                <a16:creationId xmlns:a16="http://schemas.microsoft.com/office/drawing/2014/main" id="{C26D327F-F68C-43A9-1F02-67B1D9B83C98}"/>
              </a:ext>
            </a:extLst>
          </p:cNvPr>
          <p:cNvSpPr txBox="1"/>
          <p:nvPr/>
        </p:nvSpPr>
        <p:spPr>
          <a:xfrm>
            <a:off x="411891" y="4048042"/>
            <a:ext cx="11516497" cy="2554545"/>
          </a:xfrm>
          <a:prstGeom prst="rect">
            <a:avLst/>
          </a:prstGeom>
          <a:noFill/>
        </p:spPr>
        <p:txBody>
          <a:bodyPr wrap="square" rtlCol="0">
            <a:spAutoFit/>
          </a:bodyPr>
          <a:lstStyle/>
          <a:p>
            <a:r>
              <a:rPr lang="en-US" sz="3200" dirty="0"/>
              <a:t>The British ship Sea Venture, carrying some 150 colonists bound for Virginia, was shipwrecked on shoals off Bermuda during a hurricane in 1609. A stylization of the scene—in which a ship in raging seas appears to be crashing into a cliff—was incorporated into the island’s first coat of arms, granted in 1635. </a:t>
            </a:r>
            <a:endParaRPr lang="en-AU" sz="3200" dirty="0"/>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descr="Bermuda Flag - Wallpaper, High Definition, High Quality, Widescreen">
            <a:extLst>
              <a:ext uri="{FF2B5EF4-FFF2-40B4-BE49-F238E27FC236}">
                <a16:creationId xmlns:a16="http://schemas.microsoft.com/office/drawing/2014/main" id="{929C5433-A20A-3C1A-64E5-6D171F81BA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390" y="894916"/>
            <a:ext cx="5036974" cy="2833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753304"/>
      </p:ext>
    </p:extLst>
  </p:cSld>
  <p:clrMapOvr>
    <a:masterClrMapping/>
  </p:clrMapOvr>
  <mc:AlternateContent xmlns:mc="http://schemas.openxmlformats.org/markup-compatibility/2006" xmlns:p14="http://schemas.microsoft.com/office/powerpoint/2010/main">
    <mc:Choice Requires="p14">
      <p:transition spd="slow" p14:dur="800" advClick="0" advTm="18000">
        <p:circle/>
      </p:transition>
    </mc:Choice>
    <mc:Fallback xmlns="">
      <p:transition spd="slow" advClick="0" advTm="18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14" presetClass="entr" presetSubtype="1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10"/>
                                        <p:tgtEl>
                                          <p:spTgt spid="6"/>
                                        </p:tgtEl>
                                      </p:cBhvr>
                                    </p:animEffect>
                                  </p:childTnLst>
                                </p:cTn>
                              </p:par>
                            </p:childTnLst>
                          </p:cTn>
                        </p:par>
                        <p:par>
                          <p:cTn id="13" fill="hold">
                            <p:stCondLst>
                              <p:cond delay="7010"/>
                            </p:stCondLst>
                            <p:childTnLst>
                              <p:par>
                                <p:cTn id="14" presetID="1" presetClass="entr" presetSubtype="0" fill="hold" grpId="0" nodeType="afterEffect">
                                  <p:stCondLst>
                                    <p:cond delay="25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2561912" y="1788583"/>
            <a:ext cx="4752992" cy="1200329"/>
          </a:xfrm>
          <a:prstGeom prst="rect">
            <a:avLst/>
          </a:prstGeom>
          <a:noFill/>
        </p:spPr>
        <p:txBody>
          <a:bodyPr wrap="square" rtlCol="0">
            <a:spAutoFit/>
          </a:bodyPr>
          <a:lstStyle/>
          <a:p>
            <a:pPr algn="l" fontAlgn="base"/>
            <a:r>
              <a:rPr lang="en-US" sz="3600" b="1" i="0" dirty="0">
                <a:solidFill>
                  <a:srgbClr val="000000"/>
                </a:solidFill>
                <a:effectLst/>
              </a:rPr>
              <a:t>Who was the first Disney princess?</a:t>
            </a:r>
          </a:p>
        </p:txBody>
      </p:sp>
      <p:sp>
        <p:nvSpPr>
          <p:cNvPr id="6" name="TextBox 5">
            <a:extLst>
              <a:ext uri="{FF2B5EF4-FFF2-40B4-BE49-F238E27FC236}">
                <a16:creationId xmlns:a16="http://schemas.microsoft.com/office/drawing/2014/main" id="{C2B71E2E-F877-61E7-FAF1-9EB8ACBA3973}"/>
              </a:ext>
            </a:extLst>
          </p:cNvPr>
          <p:cNvSpPr txBox="1"/>
          <p:nvPr/>
        </p:nvSpPr>
        <p:spPr>
          <a:xfrm>
            <a:off x="3380493" y="3336667"/>
            <a:ext cx="2721992" cy="646331"/>
          </a:xfrm>
          <a:prstGeom prst="rect">
            <a:avLst/>
          </a:prstGeom>
          <a:noFill/>
        </p:spPr>
        <p:txBody>
          <a:bodyPr wrap="square" rtlCol="0">
            <a:spAutoFit/>
          </a:bodyPr>
          <a:lstStyle/>
          <a:p>
            <a:r>
              <a:rPr lang="en-US" sz="3600" b="1" dirty="0">
                <a:solidFill>
                  <a:srgbClr val="FF0000"/>
                </a:solidFill>
                <a:latin typeface="MentiText"/>
              </a:rPr>
              <a:t>Snow White</a:t>
            </a:r>
            <a:endParaRPr lang="en-US" sz="3600" b="1" dirty="0">
              <a:solidFill>
                <a:srgbClr val="FF0000"/>
              </a:solidFill>
            </a:endParaRPr>
          </a:p>
        </p:txBody>
      </p:sp>
      <p:sp>
        <p:nvSpPr>
          <p:cNvPr id="9" name="TextBox 8">
            <a:extLst>
              <a:ext uri="{FF2B5EF4-FFF2-40B4-BE49-F238E27FC236}">
                <a16:creationId xmlns:a16="http://schemas.microsoft.com/office/drawing/2014/main" id="{C26D327F-F68C-43A9-1F02-67B1D9B83C98}"/>
              </a:ext>
            </a:extLst>
          </p:cNvPr>
          <p:cNvSpPr txBox="1"/>
          <p:nvPr/>
        </p:nvSpPr>
        <p:spPr>
          <a:xfrm>
            <a:off x="642551" y="4242327"/>
            <a:ext cx="11428025" cy="2246769"/>
          </a:xfrm>
          <a:prstGeom prst="rect">
            <a:avLst/>
          </a:prstGeom>
          <a:noFill/>
        </p:spPr>
        <p:txBody>
          <a:bodyPr wrap="square" rtlCol="0">
            <a:spAutoFit/>
          </a:bodyPr>
          <a:lstStyle/>
          <a:p>
            <a:r>
              <a:rPr lang="en-US" sz="2800" dirty="0"/>
              <a:t>"Snow White" is a German fairy tale, first written down in the early 19th century. The Brothers Grimm published it in 1812 in the first edition of their collection Grimms' Fairy Tales. The original German title was </a:t>
            </a:r>
            <a:r>
              <a:rPr lang="en-US" sz="2800" dirty="0" err="1"/>
              <a:t>Sneewittchen</a:t>
            </a:r>
            <a:r>
              <a:rPr lang="en-US" sz="2800" dirty="0"/>
              <a:t>; the modern spelling is </a:t>
            </a:r>
            <a:r>
              <a:rPr lang="en-US" sz="2800" dirty="0" err="1"/>
              <a:t>Schneewittchen</a:t>
            </a:r>
            <a:r>
              <a:rPr lang="en-US" sz="2800" dirty="0"/>
              <a:t>. Snow White and the Seven Dwarfs is a 1937 American animated film produced by Walt Disney Productions.</a:t>
            </a:r>
            <a:endParaRPr lang="en-AU" sz="2800" dirty="0"/>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descr="Walter Elias &quot;Walt&quot; Disney was an American entrepreneur, animator ...">
            <a:extLst>
              <a:ext uri="{FF2B5EF4-FFF2-40B4-BE49-F238E27FC236}">
                <a16:creationId xmlns:a16="http://schemas.microsoft.com/office/drawing/2014/main" id="{8BE92FAD-9634-A5DC-8AAB-F387C9328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215" y="875435"/>
            <a:ext cx="4222797" cy="31843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637020"/>
      </p:ext>
    </p:extLst>
  </p:cSld>
  <p:clrMapOvr>
    <a:masterClrMapping/>
  </p:clrMapOvr>
  <p:transition spd="slow" advClick="0" advTm="18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362">
                                          <p:stCondLst>
                                            <p:cond delay="0"/>
                                          </p:stCondLst>
                                        </p:cTn>
                                        <p:tgtEl>
                                          <p:spTgt spid="6"/>
                                        </p:tgtEl>
                                      </p:cBhvr>
                                    </p:animEffect>
                                    <p:anim calcmode="lin" valueType="num">
                                      <p:cBhvr>
                                        <p:cTn id="13" dur="1139"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415"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415" tmFilter="0, 0; 0.125,0.2665; 0.25,0.4; 0.375,0.465; 0.5,0.5;  0.625,0.535; 0.75,0.6; 0.875,0.7335; 1,1">
                                          <p:stCondLst>
                                            <p:cond delay="415"/>
                                          </p:stCondLst>
                                        </p:cTn>
                                        <p:tgtEl>
                                          <p:spTgt spid="6"/>
                                        </p:tgtEl>
                                        <p:attrNameLst>
                                          <p:attrName>ppt_y</p:attrName>
                                        </p:attrNameLst>
                                      </p:cBhvr>
                                      <p:tavLst>
                                        <p:tav tm="0" fmla="#ppt_y-sin(pi*$)/9">
                                          <p:val>
                                            <p:fltVal val="0"/>
                                          </p:val>
                                        </p:tav>
                                        <p:tav tm="100000">
                                          <p:val>
                                            <p:fltVal val="1"/>
                                          </p:val>
                                        </p:tav>
                                      </p:tavLst>
                                    </p:anim>
                                    <p:anim calcmode="lin" valueType="num">
                                      <p:cBhvr>
                                        <p:cTn id="16" dur="208" tmFilter="0, 0; 0.125,0.2665; 0.25,0.4; 0.375,0.465; 0.5,0.5;  0.625,0.535; 0.75,0.6; 0.875,0.7335; 1,1">
                                          <p:stCondLst>
                                            <p:cond delay="827"/>
                                          </p:stCondLst>
                                        </p:cTn>
                                        <p:tgtEl>
                                          <p:spTgt spid="6"/>
                                        </p:tgtEl>
                                        <p:attrNameLst>
                                          <p:attrName>ppt_y</p:attrName>
                                        </p:attrNameLst>
                                      </p:cBhvr>
                                      <p:tavLst>
                                        <p:tav tm="0" fmla="#ppt_y-sin(pi*$)/27">
                                          <p:val>
                                            <p:fltVal val="0"/>
                                          </p:val>
                                        </p:tav>
                                        <p:tav tm="100000">
                                          <p:val>
                                            <p:fltVal val="1"/>
                                          </p:val>
                                        </p:tav>
                                      </p:tavLst>
                                    </p:anim>
                                    <p:anim calcmode="lin" valueType="num">
                                      <p:cBhvr>
                                        <p:cTn id="17" dur="103" tmFilter="0, 0; 0.125,0.2665; 0.25,0.4; 0.375,0.465; 0.5,0.5;  0.625,0.535; 0.75,0.6; 0.875,0.7335; 1,1">
                                          <p:stCondLst>
                                            <p:cond delay="1035"/>
                                          </p:stCondLst>
                                        </p:cTn>
                                        <p:tgtEl>
                                          <p:spTgt spid="6"/>
                                        </p:tgtEl>
                                        <p:attrNameLst>
                                          <p:attrName>ppt_y</p:attrName>
                                        </p:attrNameLst>
                                      </p:cBhvr>
                                      <p:tavLst>
                                        <p:tav tm="0" fmla="#ppt_y-sin(pi*$)/81">
                                          <p:val>
                                            <p:fltVal val="0"/>
                                          </p:val>
                                        </p:tav>
                                        <p:tav tm="100000">
                                          <p:val>
                                            <p:fltVal val="1"/>
                                          </p:val>
                                        </p:tav>
                                      </p:tavLst>
                                    </p:anim>
                                    <p:animScale>
                                      <p:cBhvr>
                                        <p:cTn id="18" dur="16">
                                          <p:stCondLst>
                                            <p:cond delay="406"/>
                                          </p:stCondLst>
                                        </p:cTn>
                                        <p:tgtEl>
                                          <p:spTgt spid="6"/>
                                        </p:tgtEl>
                                      </p:cBhvr>
                                      <p:to x="100000" y="60000"/>
                                    </p:animScale>
                                    <p:animScale>
                                      <p:cBhvr>
                                        <p:cTn id="19" dur="104" decel="50000">
                                          <p:stCondLst>
                                            <p:cond delay="422"/>
                                          </p:stCondLst>
                                        </p:cTn>
                                        <p:tgtEl>
                                          <p:spTgt spid="6"/>
                                        </p:tgtEl>
                                      </p:cBhvr>
                                      <p:to x="100000" y="100000"/>
                                    </p:animScale>
                                    <p:animScale>
                                      <p:cBhvr>
                                        <p:cTn id="20" dur="16">
                                          <p:stCondLst>
                                            <p:cond delay="820"/>
                                          </p:stCondLst>
                                        </p:cTn>
                                        <p:tgtEl>
                                          <p:spTgt spid="6"/>
                                        </p:tgtEl>
                                      </p:cBhvr>
                                      <p:to x="100000" y="80000"/>
                                    </p:animScale>
                                    <p:animScale>
                                      <p:cBhvr>
                                        <p:cTn id="21" dur="104" decel="50000">
                                          <p:stCondLst>
                                            <p:cond delay="836"/>
                                          </p:stCondLst>
                                        </p:cTn>
                                        <p:tgtEl>
                                          <p:spTgt spid="6"/>
                                        </p:tgtEl>
                                      </p:cBhvr>
                                      <p:to x="100000" y="100000"/>
                                    </p:animScale>
                                    <p:animScale>
                                      <p:cBhvr>
                                        <p:cTn id="22" dur="16">
                                          <p:stCondLst>
                                            <p:cond delay="1026"/>
                                          </p:stCondLst>
                                        </p:cTn>
                                        <p:tgtEl>
                                          <p:spTgt spid="6"/>
                                        </p:tgtEl>
                                      </p:cBhvr>
                                      <p:to x="100000" y="90000"/>
                                    </p:animScale>
                                    <p:animScale>
                                      <p:cBhvr>
                                        <p:cTn id="23" dur="104" decel="50000">
                                          <p:stCondLst>
                                            <p:cond delay="1043"/>
                                          </p:stCondLst>
                                        </p:cTn>
                                        <p:tgtEl>
                                          <p:spTgt spid="6"/>
                                        </p:tgtEl>
                                      </p:cBhvr>
                                      <p:to x="100000" y="100000"/>
                                    </p:animScale>
                                    <p:animScale>
                                      <p:cBhvr>
                                        <p:cTn id="24" dur="16">
                                          <p:stCondLst>
                                            <p:cond delay="1130"/>
                                          </p:stCondLst>
                                        </p:cTn>
                                        <p:tgtEl>
                                          <p:spTgt spid="6"/>
                                        </p:tgtEl>
                                      </p:cBhvr>
                                      <p:to x="100000" y="95000"/>
                                    </p:animScale>
                                    <p:animScale>
                                      <p:cBhvr>
                                        <p:cTn id="25" dur="104" decel="50000">
                                          <p:stCondLst>
                                            <p:cond delay="1146"/>
                                          </p:stCondLst>
                                        </p:cTn>
                                        <p:tgtEl>
                                          <p:spTgt spid="6"/>
                                        </p:tgtEl>
                                      </p:cBhvr>
                                      <p:to x="100000" y="100000"/>
                                    </p:animScale>
                                  </p:childTnLst>
                                </p:cTn>
                              </p:par>
                            </p:childTnLst>
                          </p:cTn>
                        </p:par>
                        <p:par>
                          <p:cTn id="26" fill="hold">
                            <p:stCondLst>
                              <p:cond delay="8250"/>
                            </p:stCondLst>
                            <p:childTnLst>
                              <p:par>
                                <p:cTn id="27" presetID="1" presetClass="entr" presetSubtype="0" fill="hold" grpId="0" nodeType="afterEffect">
                                  <p:stCondLst>
                                    <p:cond delay="50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Albert Einstein Cartoon Wallpapers - Top Free Albert Einstein Cartoon ...">
            <a:extLst>
              <a:ext uri="{FF2B5EF4-FFF2-40B4-BE49-F238E27FC236}">
                <a16:creationId xmlns:a16="http://schemas.microsoft.com/office/drawing/2014/main" id="{1DB0340C-C3C8-D947-A84D-2D2B5F7F7A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582"/>
          <a:stretch/>
        </p:blipFill>
        <p:spPr bwMode="auto">
          <a:xfrm>
            <a:off x="2840341" y="1136822"/>
            <a:ext cx="4162527" cy="432486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F0F2D119-044E-411E-CCE5-748E7A01D99D}"/>
              </a:ext>
            </a:extLst>
          </p:cNvPr>
          <p:cNvGrpSpPr/>
          <p:nvPr/>
        </p:nvGrpSpPr>
        <p:grpSpPr>
          <a:xfrm>
            <a:off x="6845996" y="977153"/>
            <a:ext cx="4448433" cy="1738140"/>
            <a:chOff x="6845996" y="977153"/>
            <a:chExt cx="4448433" cy="1738140"/>
          </a:xfrm>
        </p:grpSpPr>
        <p:sp>
          <p:nvSpPr>
            <p:cNvPr id="10" name="Speech Bubble: Oval 9">
              <a:extLst>
                <a:ext uri="{FF2B5EF4-FFF2-40B4-BE49-F238E27FC236}">
                  <a16:creationId xmlns:a16="http://schemas.microsoft.com/office/drawing/2014/main" id="{179282C9-820F-BDB8-6C30-9E5DD595D9BD}"/>
                </a:ext>
              </a:extLst>
            </p:cNvPr>
            <p:cNvSpPr/>
            <p:nvPr/>
          </p:nvSpPr>
          <p:spPr>
            <a:xfrm>
              <a:off x="6845996" y="977153"/>
              <a:ext cx="4448433" cy="1738140"/>
            </a:xfrm>
            <a:prstGeom prst="wedgeEllipseCallout">
              <a:avLst>
                <a:gd name="adj1" fmla="val -81574"/>
                <a:gd name="adj2" fmla="val 139279"/>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34E638FA-FF2B-8F31-368D-3095B42B307D}"/>
                </a:ext>
              </a:extLst>
            </p:cNvPr>
            <p:cNvSpPr txBox="1"/>
            <p:nvPr/>
          </p:nvSpPr>
          <p:spPr>
            <a:xfrm>
              <a:off x="7191446" y="1523057"/>
              <a:ext cx="3914405" cy="646331"/>
            </a:xfrm>
            <a:prstGeom prst="rect">
              <a:avLst/>
            </a:prstGeom>
            <a:noFill/>
          </p:spPr>
          <p:txBody>
            <a:bodyPr wrap="none" rtlCol="0">
              <a:spAutoFit/>
            </a:bodyPr>
            <a:lstStyle/>
            <a:p>
              <a:r>
                <a:rPr lang="en-US" sz="3600" dirty="0"/>
                <a:t>How are you doing?</a:t>
              </a:r>
              <a:endParaRPr lang="en-AU" sz="3600" dirty="0"/>
            </a:p>
          </p:txBody>
        </p:sp>
      </p:grpSp>
    </p:spTree>
    <p:extLst>
      <p:ext uri="{BB962C8B-B14F-4D97-AF65-F5344CB8AC3E}">
        <p14:creationId xmlns:p14="http://schemas.microsoft.com/office/powerpoint/2010/main" val="3755437162"/>
      </p:ext>
    </p:extLst>
  </p:cSld>
  <p:clrMapOvr>
    <a:masterClrMapping/>
  </p:clrMapOvr>
  <p:transition spd="slow" advClick="0" advTm="4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divot">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2422187" y="1608031"/>
            <a:ext cx="4240000" cy="1754326"/>
          </a:xfrm>
          <a:prstGeom prst="rect">
            <a:avLst/>
          </a:prstGeom>
          <a:noFill/>
        </p:spPr>
        <p:txBody>
          <a:bodyPr wrap="square" rtlCol="0">
            <a:spAutoFit/>
          </a:bodyPr>
          <a:lstStyle/>
          <a:p>
            <a:pPr algn="l" fontAlgn="base"/>
            <a:r>
              <a:rPr lang="en-US" sz="3600" b="1" i="0" dirty="0">
                <a:solidFill>
                  <a:srgbClr val="000000"/>
                </a:solidFill>
                <a:effectLst/>
              </a:rPr>
              <a:t>What is the difference between brandy and cognac? </a:t>
            </a:r>
          </a:p>
        </p:txBody>
      </p:sp>
      <p:sp>
        <p:nvSpPr>
          <p:cNvPr id="6" name="TextBox 5">
            <a:extLst>
              <a:ext uri="{FF2B5EF4-FFF2-40B4-BE49-F238E27FC236}">
                <a16:creationId xmlns:a16="http://schemas.microsoft.com/office/drawing/2014/main" id="{C2B71E2E-F877-61E7-FAF1-9EB8ACBA3973}"/>
              </a:ext>
            </a:extLst>
          </p:cNvPr>
          <p:cNvSpPr txBox="1"/>
          <p:nvPr/>
        </p:nvSpPr>
        <p:spPr>
          <a:xfrm>
            <a:off x="724700" y="3343209"/>
            <a:ext cx="10593859" cy="646331"/>
          </a:xfrm>
          <a:prstGeom prst="rect">
            <a:avLst/>
          </a:prstGeom>
          <a:noFill/>
        </p:spPr>
        <p:txBody>
          <a:bodyPr wrap="square" rtlCol="0">
            <a:spAutoFit/>
          </a:bodyPr>
          <a:lstStyle/>
          <a:p>
            <a:pPr fontAlgn="base"/>
            <a:r>
              <a:rPr lang="en-US" sz="3600" b="1" dirty="0">
                <a:solidFill>
                  <a:srgbClr val="FF0000"/>
                </a:solidFill>
              </a:rPr>
              <a:t>Cognac must come from the Cognac region of France</a:t>
            </a:r>
            <a:endParaRPr lang="en-US" sz="3600" dirty="0">
              <a:solidFill>
                <a:srgbClr val="FF0000"/>
              </a:solidFill>
            </a:endParaRPr>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1" name="Picture 5" descr="The Guide to Finding Great Cognac | Wine Folly">
            <a:extLst>
              <a:ext uri="{FF2B5EF4-FFF2-40B4-BE49-F238E27FC236}">
                <a16:creationId xmlns:a16="http://schemas.microsoft.com/office/drawing/2014/main" id="{00FC92CE-BCDA-D069-231D-61FC00934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8065" y="694793"/>
            <a:ext cx="3542270" cy="26567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D790D08-D543-6560-AB97-1827DB6D8C3F}"/>
              </a:ext>
            </a:extLst>
          </p:cNvPr>
          <p:cNvSpPr txBox="1"/>
          <p:nvPr/>
        </p:nvSpPr>
        <p:spPr>
          <a:xfrm>
            <a:off x="494270" y="4083412"/>
            <a:ext cx="11384692" cy="2554545"/>
          </a:xfrm>
          <a:prstGeom prst="rect">
            <a:avLst/>
          </a:prstGeom>
          <a:noFill/>
        </p:spPr>
        <p:txBody>
          <a:bodyPr wrap="square" rtlCol="0">
            <a:spAutoFit/>
          </a:bodyPr>
          <a:lstStyle/>
          <a:p>
            <a:r>
              <a:rPr lang="en-US" sz="3200" b="0" i="0" dirty="0">
                <a:solidFill>
                  <a:srgbClr val="000000"/>
                </a:solidFill>
                <a:effectLst/>
              </a:rPr>
              <a:t>Produced from white grapes grown across the Charente and Charente-Maritime departments of western France, cognac is a protected category of brandy that must meet the requirements of the </a:t>
            </a:r>
            <a:r>
              <a:rPr lang="en-US" sz="3200" b="0" i="1" dirty="0">
                <a:solidFill>
                  <a:srgbClr val="000000"/>
                </a:solidFill>
                <a:effectLst/>
              </a:rPr>
              <a:t>appellation </a:t>
            </a:r>
            <a:r>
              <a:rPr lang="en-US" sz="3200" b="0" i="1" dirty="0" err="1">
                <a:solidFill>
                  <a:srgbClr val="000000"/>
                </a:solidFill>
                <a:effectLst/>
              </a:rPr>
              <a:t>d’origine</a:t>
            </a:r>
            <a:r>
              <a:rPr lang="en-US" sz="3200" b="0" i="1" dirty="0">
                <a:solidFill>
                  <a:srgbClr val="000000"/>
                </a:solidFill>
                <a:effectLst/>
              </a:rPr>
              <a:t> </a:t>
            </a:r>
            <a:r>
              <a:rPr lang="en-US" sz="3200" b="0" i="1" dirty="0" err="1">
                <a:solidFill>
                  <a:srgbClr val="000000"/>
                </a:solidFill>
                <a:effectLst/>
              </a:rPr>
              <a:t>contrôllée</a:t>
            </a:r>
            <a:r>
              <a:rPr lang="en-US" sz="3200" b="0" i="1" dirty="0">
                <a:solidFill>
                  <a:srgbClr val="000000"/>
                </a:solidFill>
                <a:effectLst/>
              </a:rPr>
              <a:t> </a:t>
            </a:r>
            <a:r>
              <a:rPr lang="en-US" sz="3200" b="0" i="0" dirty="0">
                <a:solidFill>
                  <a:srgbClr val="000000"/>
                </a:solidFill>
                <a:effectLst/>
              </a:rPr>
              <a:t>(AOC) in order to bear the region’s name on its label. </a:t>
            </a:r>
            <a:endParaRPr lang="en-AU" sz="3200" dirty="0"/>
          </a:p>
        </p:txBody>
      </p:sp>
    </p:spTree>
    <p:extLst>
      <p:ext uri="{BB962C8B-B14F-4D97-AF65-F5344CB8AC3E}">
        <p14:creationId xmlns:p14="http://schemas.microsoft.com/office/powerpoint/2010/main" val="2310704787"/>
      </p:ext>
    </p:extLst>
  </p:cSld>
  <p:clrMapOvr>
    <a:masterClrMapping/>
  </p:clrMapOvr>
  <p:transition spd="slow" advClick="0" advTm="18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par>
                          <p:cTn id="26" fill="hold">
                            <p:stCondLst>
                              <p:cond delay="9000"/>
                            </p:stCondLst>
                            <p:childTnLst>
                              <p:par>
                                <p:cTn id="27" presetID="1" presetClass="entr" presetSubtype="0" fill="hold" grpId="0" nodeType="afterEffect">
                                  <p:stCondLst>
                                    <p:cond delay="50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2850703" y="1887913"/>
            <a:ext cx="3515071" cy="1200329"/>
          </a:xfrm>
          <a:prstGeom prst="rect">
            <a:avLst/>
          </a:prstGeom>
          <a:noFill/>
        </p:spPr>
        <p:txBody>
          <a:bodyPr wrap="square" rtlCol="0">
            <a:spAutoFit/>
          </a:bodyPr>
          <a:lstStyle/>
          <a:p>
            <a:pPr algn="l" fontAlgn="base"/>
            <a:r>
              <a:rPr lang="en-US" sz="3600" b="1" i="0" dirty="0">
                <a:solidFill>
                  <a:srgbClr val="15171A"/>
                </a:solidFill>
                <a:effectLst/>
              </a:rPr>
              <a:t>Who wrote the novel "1984"?</a:t>
            </a:r>
            <a:endParaRPr lang="en-US" sz="3600" b="1" i="0" dirty="0">
              <a:solidFill>
                <a:srgbClr val="000000"/>
              </a:solidFill>
              <a:effectLst/>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3609873" y="3189405"/>
            <a:ext cx="3161629" cy="646331"/>
          </a:xfrm>
          <a:prstGeom prst="rect">
            <a:avLst/>
          </a:prstGeom>
          <a:noFill/>
        </p:spPr>
        <p:txBody>
          <a:bodyPr wrap="square" rtlCol="0">
            <a:spAutoFit/>
          </a:bodyPr>
          <a:lstStyle/>
          <a:p>
            <a:r>
              <a:rPr lang="en-US" sz="3600" b="1" dirty="0">
                <a:solidFill>
                  <a:srgbClr val="FF0000"/>
                </a:solidFill>
                <a:latin typeface="MentiText"/>
              </a:rPr>
              <a:t>George Orwell</a:t>
            </a:r>
            <a:endParaRPr lang="en-US" sz="3600" b="1" dirty="0">
              <a:solidFill>
                <a:srgbClr val="FF0000"/>
              </a:solidFill>
            </a:endParaRPr>
          </a:p>
        </p:txBody>
      </p:sp>
      <p:sp>
        <p:nvSpPr>
          <p:cNvPr id="9" name="TextBox 8">
            <a:extLst>
              <a:ext uri="{FF2B5EF4-FFF2-40B4-BE49-F238E27FC236}">
                <a16:creationId xmlns:a16="http://schemas.microsoft.com/office/drawing/2014/main" id="{C26D327F-F68C-43A9-1F02-67B1D9B83C98}"/>
              </a:ext>
            </a:extLst>
          </p:cNvPr>
          <p:cNvSpPr txBox="1"/>
          <p:nvPr/>
        </p:nvSpPr>
        <p:spPr>
          <a:xfrm>
            <a:off x="615207" y="4068228"/>
            <a:ext cx="10615650" cy="2554545"/>
          </a:xfrm>
          <a:prstGeom prst="rect">
            <a:avLst/>
          </a:prstGeom>
          <a:noFill/>
        </p:spPr>
        <p:txBody>
          <a:bodyPr wrap="square" rtlCol="0">
            <a:spAutoFit/>
          </a:bodyPr>
          <a:lstStyle/>
          <a:p>
            <a:r>
              <a:rPr lang="en-US" sz="3200" dirty="0"/>
              <a:t>The book is set in 1984 in Oceania, one of three perpetually warring totalitarian states (the other two are Eurasia and </a:t>
            </a:r>
            <a:r>
              <a:rPr lang="en-US" sz="3200" dirty="0" err="1"/>
              <a:t>Eastasia</a:t>
            </a:r>
            <a:r>
              <a:rPr lang="en-US" sz="3200" dirty="0"/>
              <a:t>). Oceania is governed by the all-controlling Party, which has brainwashed the population into unthinking obedience to its leader, Big Brother.</a:t>
            </a:r>
            <a:endParaRPr lang="en-AU" sz="3200" dirty="0"/>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Image with no description">
            <a:extLst>
              <a:ext uri="{FF2B5EF4-FFF2-40B4-BE49-F238E27FC236}">
                <a16:creationId xmlns:a16="http://schemas.microsoft.com/office/drawing/2014/main" id="{3432D777-0463-2764-424D-551EA95BB8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2193" y="529431"/>
            <a:ext cx="2375641" cy="330630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A1E99EC-3F02-6367-D627-D15B1B8FA8E8}"/>
              </a:ext>
            </a:extLst>
          </p:cNvPr>
          <p:cNvSpPr/>
          <p:nvPr/>
        </p:nvSpPr>
        <p:spPr>
          <a:xfrm>
            <a:off x="10140778" y="670079"/>
            <a:ext cx="115330" cy="7550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Tree>
    <p:extLst>
      <p:ext uri="{BB962C8B-B14F-4D97-AF65-F5344CB8AC3E}">
        <p14:creationId xmlns:p14="http://schemas.microsoft.com/office/powerpoint/2010/main" val="372812200"/>
      </p:ext>
    </p:extLst>
  </p:cSld>
  <p:clrMapOvr>
    <a:masterClrMapping/>
  </p:clrMapOvr>
  <p:transition spd="slow" advClick="0" advTm="1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par>
                          <p:cTn id="26" fill="hold">
                            <p:stCondLst>
                              <p:cond delay="9000"/>
                            </p:stCondLst>
                            <p:childTnLst>
                              <p:par>
                                <p:cTn id="27" presetID="1" presetClass="entr" presetSubtype="0" fill="hold" grpId="0" nodeType="afterEffect">
                                  <p:stCondLst>
                                    <p:cond delay="50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977099" y="2053394"/>
            <a:ext cx="5755430" cy="1200329"/>
          </a:xfrm>
          <a:prstGeom prst="rect">
            <a:avLst/>
          </a:prstGeom>
          <a:noFill/>
        </p:spPr>
        <p:txBody>
          <a:bodyPr wrap="square" rtlCol="0">
            <a:spAutoFit/>
          </a:bodyPr>
          <a:lstStyle/>
          <a:p>
            <a:pPr algn="l" fontAlgn="base"/>
            <a:r>
              <a:rPr lang="en-US" sz="3600" b="0" i="0" dirty="0">
                <a:solidFill>
                  <a:srgbClr val="15171A"/>
                </a:solidFill>
                <a:effectLst/>
              </a:rPr>
              <a:t>Which planet is known as the "Red Planet"?</a:t>
            </a:r>
            <a:endParaRPr lang="en-US" sz="3600" b="0" i="0" dirty="0">
              <a:solidFill>
                <a:srgbClr val="000000"/>
              </a:solidFill>
              <a:effectLst/>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5111708" y="3135700"/>
            <a:ext cx="2721992" cy="646331"/>
          </a:xfrm>
          <a:prstGeom prst="rect">
            <a:avLst/>
          </a:prstGeom>
          <a:noFill/>
        </p:spPr>
        <p:txBody>
          <a:bodyPr wrap="square" rtlCol="0">
            <a:spAutoFit/>
          </a:bodyPr>
          <a:lstStyle/>
          <a:p>
            <a:r>
              <a:rPr lang="en-US" sz="3600" b="1" dirty="0">
                <a:solidFill>
                  <a:srgbClr val="FF0000"/>
                </a:solidFill>
                <a:latin typeface="MentiText"/>
              </a:rPr>
              <a:t>Mars</a:t>
            </a:r>
            <a:endParaRPr lang="en-US" sz="3600" b="1" dirty="0">
              <a:solidFill>
                <a:srgbClr val="FF0000"/>
              </a:solidFill>
            </a:endParaRPr>
          </a:p>
        </p:txBody>
      </p:sp>
      <p:sp>
        <p:nvSpPr>
          <p:cNvPr id="9" name="TextBox 8">
            <a:extLst>
              <a:ext uri="{FF2B5EF4-FFF2-40B4-BE49-F238E27FC236}">
                <a16:creationId xmlns:a16="http://schemas.microsoft.com/office/drawing/2014/main" id="{C26D327F-F68C-43A9-1F02-67B1D9B83C98}"/>
              </a:ext>
            </a:extLst>
          </p:cNvPr>
          <p:cNvSpPr txBox="1"/>
          <p:nvPr/>
        </p:nvSpPr>
        <p:spPr>
          <a:xfrm>
            <a:off x="728157" y="4086499"/>
            <a:ext cx="10906812" cy="2554545"/>
          </a:xfrm>
          <a:prstGeom prst="rect">
            <a:avLst/>
          </a:prstGeom>
          <a:noFill/>
        </p:spPr>
        <p:txBody>
          <a:bodyPr wrap="square" rtlCol="0">
            <a:spAutoFit/>
          </a:bodyPr>
          <a:lstStyle/>
          <a:p>
            <a:r>
              <a:rPr lang="en-US" sz="3200" dirty="0"/>
              <a:t>Mars is the fourth planet from the Sun. The surface of Mars is orange-red because it is covered in iron oxide dust, giving it the nickname "the Red Planet". Mars is among the brightest objects in Earth's sky and its high-contrast albedo features have made it a common subject for telescope viewing. </a:t>
            </a:r>
            <a:endParaRPr lang="en-AU" sz="3200" dirty="0"/>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18" name="Picture 2" descr="All Aboard for Mars! A True Story - Amazing Stories">
            <a:extLst>
              <a:ext uri="{FF2B5EF4-FFF2-40B4-BE49-F238E27FC236}">
                <a16:creationId xmlns:a16="http://schemas.microsoft.com/office/drawing/2014/main" id="{CCC616F6-680C-3EA2-F94C-EB322CCF7A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3533" y="844877"/>
            <a:ext cx="3443605" cy="32752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58726"/>
      </p:ext>
    </p:extLst>
  </p:cSld>
  <p:clrMapOvr>
    <a:masterClrMapping/>
  </p:clrMapOvr>
  <mc:AlternateContent xmlns:mc="http://schemas.openxmlformats.org/markup-compatibility/2006" xmlns:p14="http://schemas.microsoft.com/office/powerpoint/2010/main">
    <mc:Choice Requires="p14">
      <p:transition spd="med" p14:dur="700" advClick="0" advTm="18000">
        <p:fade/>
      </p:transition>
    </mc:Choice>
    <mc:Fallback xmlns="">
      <p:transition spd="med"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290">
                                          <p:stCondLst>
                                            <p:cond delay="0"/>
                                          </p:stCondLst>
                                        </p:cTn>
                                        <p:tgtEl>
                                          <p:spTgt spid="6"/>
                                        </p:tgtEl>
                                      </p:cBhvr>
                                    </p:animEffect>
                                    <p:anim calcmode="lin" valueType="num">
                                      <p:cBhvr>
                                        <p:cTn id="13"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8" dur="13">
                                          <p:stCondLst>
                                            <p:cond delay="325"/>
                                          </p:stCondLst>
                                        </p:cTn>
                                        <p:tgtEl>
                                          <p:spTgt spid="6"/>
                                        </p:tgtEl>
                                      </p:cBhvr>
                                      <p:to x="100000" y="60000"/>
                                    </p:animScale>
                                    <p:animScale>
                                      <p:cBhvr>
                                        <p:cTn id="19" dur="83" decel="50000">
                                          <p:stCondLst>
                                            <p:cond delay="338"/>
                                          </p:stCondLst>
                                        </p:cTn>
                                        <p:tgtEl>
                                          <p:spTgt spid="6"/>
                                        </p:tgtEl>
                                      </p:cBhvr>
                                      <p:to x="100000" y="100000"/>
                                    </p:animScale>
                                    <p:animScale>
                                      <p:cBhvr>
                                        <p:cTn id="20" dur="13">
                                          <p:stCondLst>
                                            <p:cond delay="656"/>
                                          </p:stCondLst>
                                        </p:cTn>
                                        <p:tgtEl>
                                          <p:spTgt spid="6"/>
                                        </p:tgtEl>
                                      </p:cBhvr>
                                      <p:to x="100000" y="80000"/>
                                    </p:animScale>
                                    <p:animScale>
                                      <p:cBhvr>
                                        <p:cTn id="21" dur="83" decel="50000">
                                          <p:stCondLst>
                                            <p:cond delay="669"/>
                                          </p:stCondLst>
                                        </p:cTn>
                                        <p:tgtEl>
                                          <p:spTgt spid="6"/>
                                        </p:tgtEl>
                                      </p:cBhvr>
                                      <p:to x="100000" y="100000"/>
                                    </p:animScale>
                                    <p:animScale>
                                      <p:cBhvr>
                                        <p:cTn id="22" dur="13">
                                          <p:stCondLst>
                                            <p:cond delay="821"/>
                                          </p:stCondLst>
                                        </p:cTn>
                                        <p:tgtEl>
                                          <p:spTgt spid="6"/>
                                        </p:tgtEl>
                                      </p:cBhvr>
                                      <p:to x="100000" y="90000"/>
                                    </p:animScale>
                                    <p:animScale>
                                      <p:cBhvr>
                                        <p:cTn id="23" dur="83" decel="50000">
                                          <p:stCondLst>
                                            <p:cond delay="834"/>
                                          </p:stCondLst>
                                        </p:cTn>
                                        <p:tgtEl>
                                          <p:spTgt spid="6"/>
                                        </p:tgtEl>
                                      </p:cBhvr>
                                      <p:to x="100000" y="100000"/>
                                    </p:animScale>
                                    <p:animScale>
                                      <p:cBhvr>
                                        <p:cTn id="24" dur="13">
                                          <p:stCondLst>
                                            <p:cond delay="904"/>
                                          </p:stCondLst>
                                        </p:cTn>
                                        <p:tgtEl>
                                          <p:spTgt spid="6"/>
                                        </p:tgtEl>
                                      </p:cBhvr>
                                      <p:to x="100000" y="95000"/>
                                    </p:animScale>
                                    <p:animScale>
                                      <p:cBhvr>
                                        <p:cTn id="25" dur="83" decel="50000">
                                          <p:stCondLst>
                                            <p:cond delay="917"/>
                                          </p:stCondLst>
                                        </p:cTn>
                                        <p:tgtEl>
                                          <p:spTgt spid="6"/>
                                        </p:tgtEl>
                                      </p:cBhvr>
                                      <p:to x="100000" y="100000"/>
                                    </p:animScale>
                                  </p:childTnLst>
                                </p:cTn>
                              </p:par>
                            </p:childTnLst>
                          </p:cTn>
                        </p:par>
                        <p:par>
                          <p:cTn id="26" fill="hold">
                            <p:stCondLst>
                              <p:cond delay="8000"/>
                            </p:stCondLst>
                            <p:childTnLst>
                              <p:par>
                                <p:cTn id="27" presetID="1" presetClass="entr" presetSubtype="0" fill="hold" grpId="0" nodeType="afterEffect">
                                  <p:stCondLst>
                                    <p:cond delay="50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2436629" y="1670042"/>
            <a:ext cx="5368584" cy="1200329"/>
          </a:xfrm>
          <a:prstGeom prst="rect">
            <a:avLst/>
          </a:prstGeom>
          <a:noFill/>
        </p:spPr>
        <p:txBody>
          <a:bodyPr wrap="square" rtlCol="0">
            <a:spAutoFit/>
          </a:bodyPr>
          <a:lstStyle/>
          <a:p>
            <a:pPr algn="l" fontAlgn="base"/>
            <a:r>
              <a:rPr lang="en-US" sz="3600" b="1" dirty="0"/>
              <a:t>Mickey Mouse was originally named what? </a:t>
            </a:r>
          </a:p>
        </p:txBody>
      </p:sp>
      <p:sp>
        <p:nvSpPr>
          <p:cNvPr id="6" name="TextBox 5">
            <a:extLst>
              <a:ext uri="{FF2B5EF4-FFF2-40B4-BE49-F238E27FC236}">
                <a16:creationId xmlns:a16="http://schemas.microsoft.com/office/drawing/2014/main" id="{C2B71E2E-F877-61E7-FAF1-9EB8ACBA3973}"/>
              </a:ext>
            </a:extLst>
          </p:cNvPr>
          <p:cNvSpPr txBox="1"/>
          <p:nvPr/>
        </p:nvSpPr>
        <p:spPr>
          <a:xfrm>
            <a:off x="3178216" y="3214837"/>
            <a:ext cx="3632887" cy="646331"/>
          </a:xfrm>
          <a:prstGeom prst="rect">
            <a:avLst/>
          </a:prstGeom>
          <a:noFill/>
        </p:spPr>
        <p:txBody>
          <a:bodyPr wrap="square" rtlCol="0">
            <a:spAutoFit/>
          </a:bodyPr>
          <a:lstStyle/>
          <a:p>
            <a:r>
              <a:rPr lang="en-US" sz="3600" b="1" dirty="0">
                <a:solidFill>
                  <a:srgbClr val="FF0000"/>
                </a:solidFill>
                <a:latin typeface="MentiText"/>
              </a:rPr>
              <a:t>Mortimer Mouse</a:t>
            </a:r>
            <a:endParaRPr lang="en-US" sz="3600" b="1" dirty="0">
              <a:solidFill>
                <a:srgbClr val="FF0000"/>
              </a:solidFill>
            </a:endParaRPr>
          </a:p>
        </p:txBody>
      </p:sp>
      <p:sp>
        <p:nvSpPr>
          <p:cNvPr id="9" name="TextBox 8">
            <a:extLst>
              <a:ext uri="{FF2B5EF4-FFF2-40B4-BE49-F238E27FC236}">
                <a16:creationId xmlns:a16="http://schemas.microsoft.com/office/drawing/2014/main" id="{C26D327F-F68C-43A9-1F02-67B1D9B83C98}"/>
              </a:ext>
            </a:extLst>
          </p:cNvPr>
          <p:cNvSpPr txBox="1"/>
          <p:nvPr/>
        </p:nvSpPr>
        <p:spPr>
          <a:xfrm>
            <a:off x="654518" y="4076413"/>
            <a:ext cx="10997514" cy="2554545"/>
          </a:xfrm>
          <a:prstGeom prst="rect">
            <a:avLst/>
          </a:prstGeom>
          <a:noFill/>
        </p:spPr>
        <p:txBody>
          <a:bodyPr wrap="square" rtlCol="0">
            <a:spAutoFit/>
          </a:bodyPr>
          <a:lstStyle/>
          <a:p>
            <a:r>
              <a:rPr lang="en-US" sz="3200" dirty="0"/>
              <a:t>Mortimer Mouse is an anthropomorphic mouse and Mickey Mouse's longtime rival. Portrayed as an arrogant, lecherous, yet charismatic shyster, Mortimer made his animated debut in the 1936 short Mickey's Rival, in which he vied for Minnie Mouse's affections against a jealous Mickey.</a:t>
            </a:r>
            <a:endParaRPr lang="en-AU" sz="3200" dirty="0"/>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Micky Mouse | Mickey mouse cartoon, Mickey mouse characters, Mickey">
            <a:extLst>
              <a:ext uri="{FF2B5EF4-FFF2-40B4-BE49-F238E27FC236}">
                <a16:creationId xmlns:a16="http://schemas.microsoft.com/office/drawing/2014/main" id="{7D7F9CC2-CCD0-74F2-F382-11D909DA31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0840" y="709318"/>
            <a:ext cx="2832400" cy="3356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367282"/>
      </p:ext>
    </p:extLst>
  </p:cSld>
  <p:clrMapOvr>
    <a:masterClrMapping/>
  </p:clrMapOvr>
  <p:transition spd="slow" advClick="0" advTm="18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290">
                                          <p:stCondLst>
                                            <p:cond delay="0"/>
                                          </p:stCondLst>
                                        </p:cTn>
                                        <p:tgtEl>
                                          <p:spTgt spid="6"/>
                                        </p:tgtEl>
                                      </p:cBhvr>
                                    </p:animEffect>
                                    <p:anim calcmode="lin" valueType="num">
                                      <p:cBhvr>
                                        <p:cTn id="13"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8" dur="13">
                                          <p:stCondLst>
                                            <p:cond delay="325"/>
                                          </p:stCondLst>
                                        </p:cTn>
                                        <p:tgtEl>
                                          <p:spTgt spid="6"/>
                                        </p:tgtEl>
                                      </p:cBhvr>
                                      <p:to x="100000" y="60000"/>
                                    </p:animScale>
                                    <p:animScale>
                                      <p:cBhvr>
                                        <p:cTn id="19" dur="83" decel="50000">
                                          <p:stCondLst>
                                            <p:cond delay="338"/>
                                          </p:stCondLst>
                                        </p:cTn>
                                        <p:tgtEl>
                                          <p:spTgt spid="6"/>
                                        </p:tgtEl>
                                      </p:cBhvr>
                                      <p:to x="100000" y="100000"/>
                                    </p:animScale>
                                    <p:animScale>
                                      <p:cBhvr>
                                        <p:cTn id="20" dur="13">
                                          <p:stCondLst>
                                            <p:cond delay="656"/>
                                          </p:stCondLst>
                                        </p:cTn>
                                        <p:tgtEl>
                                          <p:spTgt spid="6"/>
                                        </p:tgtEl>
                                      </p:cBhvr>
                                      <p:to x="100000" y="80000"/>
                                    </p:animScale>
                                    <p:animScale>
                                      <p:cBhvr>
                                        <p:cTn id="21" dur="83" decel="50000">
                                          <p:stCondLst>
                                            <p:cond delay="669"/>
                                          </p:stCondLst>
                                        </p:cTn>
                                        <p:tgtEl>
                                          <p:spTgt spid="6"/>
                                        </p:tgtEl>
                                      </p:cBhvr>
                                      <p:to x="100000" y="100000"/>
                                    </p:animScale>
                                    <p:animScale>
                                      <p:cBhvr>
                                        <p:cTn id="22" dur="13">
                                          <p:stCondLst>
                                            <p:cond delay="821"/>
                                          </p:stCondLst>
                                        </p:cTn>
                                        <p:tgtEl>
                                          <p:spTgt spid="6"/>
                                        </p:tgtEl>
                                      </p:cBhvr>
                                      <p:to x="100000" y="90000"/>
                                    </p:animScale>
                                    <p:animScale>
                                      <p:cBhvr>
                                        <p:cTn id="23" dur="83" decel="50000">
                                          <p:stCondLst>
                                            <p:cond delay="834"/>
                                          </p:stCondLst>
                                        </p:cTn>
                                        <p:tgtEl>
                                          <p:spTgt spid="6"/>
                                        </p:tgtEl>
                                      </p:cBhvr>
                                      <p:to x="100000" y="100000"/>
                                    </p:animScale>
                                    <p:animScale>
                                      <p:cBhvr>
                                        <p:cTn id="24" dur="13">
                                          <p:stCondLst>
                                            <p:cond delay="904"/>
                                          </p:stCondLst>
                                        </p:cTn>
                                        <p:tgtEl>
                                          <p:spTgt spid="6"/>
                                        </p:tgtEl>
                                      </p:cBhvr>
                                      <p:to x="100000" y="95000"/>
                                    </p:animScale>
                                    <p:animScale>
                                      <p:cBhvr>
                                        <p:cTn id="25" dur="83" decel="50000">
                                          <p:stCondLst>
                                            <p:cond delay="917"/>
                                          </p:stCondLst>
                                        </p:cTn>
                                        <p:tgtEl>
                                          <p:spTgt spid="6"/>
                                        </p:tgtEl>
                                      </p:cBhvr>
                                      <p:to x="100000" y="100000"/>
                                    </p:animScale>
                                  </p:childTnLst>
                                </p:cTn>
                              </p:par>
                            </p:childTnLst>
                          </p:cTn>
                        </p:par>
                        <p:par>
                          <p:cTn id="26" fill="hold">
                            <p:stCondLst>
                              <p:cond delay="8000"/>
                            </p:stCondLst>
                            <p:childTnLst>
                              <p:par>
                                <p:cTn id="27" presetID="1" presetClass="entr" presetSubtype="0" fill="hold" grpId="0" nodeType="afterEffect">
                                  <p:stCondLst>
                                    <p:cond delay="50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826270" y="1450625"/>
            <a:ext cx="5755430" cy="1754326"/>
          </a:xfrm>
          <a:prstGeom prst="rect">
            <a:avLst/>
          </a:prstGeom>
          <a:noFill/>
        </p:spPr>
        <p:txBody>
          <a:bodyPr wrap="square" rtlCol="0">
            <a:spAutoFit/>
          </a:bodyPr>
          <a:lstStyle/>
          <a:p>
            <a:pPr algn="l" fontAlgn="base"/>
            <a:r>
              <a:rPr lang="en-US" sz="3600" b="1" i="0" dirty="0">
                <a:solidFill>
                  <a:srgbClr val="15171A"/>
                </a:solidFill>
                <a:effectLst/>
              </a:rPr>
              <a:t>How many teeth does an adult human have?</a:t>
            </a:r>
            <a:br>
              <a:rPr lang="en-US" sz="3600" b="1" dirty="0"/>
            </a:br>
            <a:r>
              <a:rPr lang="en-US" sz="3600" b="1" i="0" dirty="0">
                <a:solidFill>
                  <a:srgbClr val="15171A"/>
                </a:solidFill>
                <a:effectLst/>
              </a:rPr>
              <a:t>a) 28		b) 32 </a:t>
            </a:r>
            <a:endParaRPr lang="en-US" sz="3600" b="1" i="0" dirty="0">
              <a:solidFill>
                <a:srgbClr val="000000"/>
              </a:solidFill>
              <a:effectLst/>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5564194" y="3276985"/>
            <a:ext cx="836606" cy="646331"/>
          </a:xfrm>
          <a:prstGeom prst="rect">
            <a:avLst/>
          </a:prstGeom>
          <a:noFill/>
        </p:spPr>
        <p:txBody>
          <a:bodyPr wrap="square" rtlCol="0">
            <a:spAutoFit/>
          </a:bodyPr>
          <a:lstStyle/>
          <a:p>
            <a:r>
              <a:rPr lang="en-US" sz="3600" b="1" dirty="0">
                <a:solidFill>
                  <a:srgbClr val="FF0000"/>
                </a:solidFill>
                <a:latin typeface="MentiText"/>
              </a:rPr>
              <a:t>32</a:t>
            </a:r>
            <a:endParaRPr lang="en-US" sz="3600" b="1" dirty="0">
              <a:solidFill>
                <a:srgbClr val="FF0000"/>
              </a:solidFill>
            </a:endParaRPr>
          </a:p>
        </p:txBody>
      </p:sp>
      <p:sp>
        <p:nvSpPr>
          <p:cNvPr id="9" name="TextBox 8">
            <a:extLst>
              <a:ext uri="{FF2B5EF4-FFF2-40B4-BE49-F238E27FC236}">
                <a16:creationId xmlns:a16="http://schemas.microsoft.com/office/drawing/2014/main" id="{C26D327F-F68C-43A9-1F02-67B1D9B83C98}"/>
              </a:ext>
            </a:extLst>
          </p:cNvPr>
          <p:cNvSpPr txBox="1"/>
          <p:nvPr/>
        </p:nvSpPr>
        <p:spPr>
          <a:xfrm>
            <a:off x="826270" y="4037770"/>
            <a:ext cx="10818709" cy="2554545"/>
          </a:xfrm>
          <a:prstGeom prst="rect">
            <a:avLst/>
          </a:prstGeom>
          <a:noFill/>
        </p:spPr>
        <p:txBody>
          <a:bodyPr wrap="square" rtlCol="0">
            <a:spAutoFit/>
          </a:bodyPr>
          <a:lstStyle/>
          <a:p>
            <a:r>
              <a:rPr lang="en-US" sz="3200" dirty="0"/>
              <a:t>Teeth are made up of different layers — enamel, dentin, pulp, and cementum. Enamel, which is the hardest substance in the body, is on the outside of the tooth. The second layer is dentin, which is softer than enamel, and the deepest layer inside the tooth is pulp, which consists of nerves and blood vessels. </a:t>
            </a:r>
            <a:endParaRPr lang="en-AU" sz="3200" dirty="0"/>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4" name="Picture 2" descr="Tooth Wave GIF - Tooth Wave Creepy - Discover Share GIFs | Waving gif ...">
            <a:extLst>
              <a:ext uri="{FF2B5EF4-FFF2-40B4-BE49-F238E27FC236}">
                <a16:creationId xmlns:a16="http://schemas.microsoft.com/office/drawing/2014/main" id="{671BBAFF-F83C-FFB8-3E3C-2F797E4B10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925" y="1301733"/>
            <a:ext cx="2838450" cy="226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972011"/>
      </p:ext>
    </p:extLst>
  </p:cSld>
  <p:clrMapOvr>
    <a:masterClrMapping/>
  </p:clrMapOvr>
  <mc:AlternateContent xmlns:mc="http://schemas.openxmlformats.org/markup-compatibility/2006" xmlns:p14="http://schemas.microsoft.com/office/powerpoint/2010/main">
    <mc:Choice Requires="p14">
      <p:transition spd="slow" p14:dur="4000" advClick="0" advTm="18000">
        <p14:vortex dir="r"/>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par>
                          <p:cTn id="26" fill="hold">
                            <p:stCondLst>
                              <p:cond delay="9000"/>
                            </p:stCondLst>
                            <p:childTnLst>
                              <p:par>
                                <p:cTn id="27" presetID="1" presetClass="entr" presetSubtype="0" fill="hold" grpId="0" nodeType="afterEffect">
                                  <p:stCondLst>
                                    <p:cond delay="50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1498060" y="1681457"/>
            <a:ext cx="5395421" cy="1200329"/>
          </a:xfrm>
          <a:prstGeom prst="rect">
            <a:avLst/>
          </a:prstGeom>
          <a:noFill/>
        </p:spPr>
        <p:txBody>
          <a:bodyPr wrap="square" rtlCol="0">
            <a:spAutoFit/>
          </a:bodyPr>
          <a:lstStyle/>
          <a:p>
            <a:pPr algn="l" fontAlgn="base"/>
            <a:r>
              <a:rPr lang="en-US" sz="3600" b="1" i="0" dirty="0">
                <a:solidFill>
                  <a:srgbClr val="15171A"/>
                </a:solidFill>
                <a:effectLst/>
              </a:rPr>
              <a:t>Who wrote the novel "Pride and Prejudice"?</a:t>
            </a:r>
            <a:endParaRPr lang="en-US" sz="3600" b="1" i="0" dirty="0">
              <a:solidFill>
                <a:srgbClr val="000000"/>
              </a:solidFill>
              <a:effectLst/>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4462926" y="3105834"/>
            <a:ext cx="2721992" cy="646331"/>
          </a:xfrm>
          <a:prstGeom prst="rect">
            <a:avLst/>
          </a:prstGeom>
          <a:noFill/>
        </p:spPr>
        <p:txBody>
          <a:bodyPr wrap="square" rtlCol="0">
            <a:spAutoFit/>
          </a:bodyPr>
          <a:lstStyle/>
          <a:p>
            <a:r>
              <a:rPr lang="en-US" sz="3600" b="1" dirty="0">
                <a:solidFill>
                  <a:srgbClr val="FF0000"/>
                </a:solidFill>
                <a:latin typeface="MentiText"/>
              </a:rPr>
              <a:t>Jane Austen</a:t>
            </a:r>
            <a:endParaRPr lang="en-US" sz="3600" b="1" dirty="0">
              <a:solidFill>
                <a:srgbClr val="FF0000"/>
              </a:solidFill>
            </a:endParaRPr>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2" name="Picture 4" descr="Others Jane Austen (1775-1817) Framed Painting for sale ...">
            <a:extLst>
              <a:ext uri="{FF2B5EF4-FFF2-40B4-BE49-F238E27FC236}">
                <a16:creationId xmlns:a16="http://schemas.microsoft.com/office/drawing/2014/main" id="{E7A4BD7F-5E07-C4A2-F5C7-2355EB5B6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0418" y="535167"/>
            <a:ext cx="2942064" cy="38155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5">
            <a:extLst>
              <a:ext uri="{FF2B5EF4-FFF2-40B4-BE49-F238E27FC236}">
                <a16:creationId xmlns:a16="http://schemas.microsoft.com/office/drawing/2014/main" id="{E03013DF-A79E-56A0-6BC9-D191B5E2EAE8}"/>
              </a:ext>
            </a:extLst>
          </p:cNvPr>
          <p:cNvSpPr>
            <a:spLocks noChangeArrowheads="1"/>
          </p:cNvSpPr>
          <p:nvPr/>
        </p:nvSpPr>
        <p:spPr bwMode="auto">
          <a:xfrm>
            <a:off x="671604" y="4523236"/>
            <a:ext cx="10304635" cy="1969770"/>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222222"/>
                </a:solidFill>
                <a:effectLst/>
              </a:rPr>
              <a:t>Jane Austen was an English novelist known primarily for her six novels, which implicitly interpret, critique, and comment upon the British landed gentry at the end of the 18th century.  She was born in 1775 and died at age 41 years</a:t>
            </a:r>
            <a:endParaRPr kumimoji="0" lang="en-US" altLang="en-US" sz="32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919974331"/>
      </p:ext>
    </p:extLst>
  </p:cSld>
  <p:clrMapOvr>
    <a:masterClrMapping/>
  </p:clrMapOvr>
  <p:transition spd="slow" advClick="0" advTm="18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par>
                          <p:cTn id="26" fill="hold">
                            <p:stCondLst>
                              <p:cond delay="9000"/>
                            </p:stCondLst>
                            <p:childTnLst>
                              <p:par>
                                <p:cTn id="27" presetID="2" presetClass="entr" presetSubtype="4"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615207" y="1687223"/>
            <a:ext cx="5182478" cy="1754326"/>
          </a:xfrm>
          <a:prstGeom prst="rect">
            <a:avLst/>
          </a:prstGeom>
          <a:noFill/>
        </p:spPr>
        <p:txBody>
          <a:bodyPr wrap="square" rtlCol="0">
            <a:spAutoFit/>
          </a:bodyPr>
          <a:lstStyle/>
          <a:p>
            <a:pPr algn="l"/>
            <a:r>
              <a:rPr lang="en-US" sz="3600" b="1" i="0" dirty="0">
                <a:solidFill>
                  <a:srgbClr val="000000"/>
                </a:solidFill>
                <a:effectLst/>
                <a:latin typeface="-apple-system"/>
              </a:rPr>
              <a:t>What was the name of the architect of the Sydney Opera House?</a:t>
            </a:r>
          </a:p>
        </p:txBody>
      </p:sp>
      <p:sp>
        <p:nvSpPr>
          <p:cNvPr id="6" name="TextBox 5">
            <a:extLst>
              <a:ext uri="{FF2B5EF4-FFF2-40B4-BE49-F238E27FC236}">
                <a16:creationId xmlns:a16="http://schemas.microsoft.com/office/drawing/2014/main" id="{C2B71E2E-F877-61E7-FAF1-9EB8ACBA3973}"/>
              </a:ext>
            </a:extLst>
          </p:cNvPr>
          <p:cNvSpPr txBox="1"/>
          <p:nvPr/>
        </p:nvSpPr>
        <p:spPr>
          <a:xfrm>
            <a:off x="3101930" y="3409098"/>
            <a:ext cx="2721992" cy="646331"/>
          </a:xfrm>
          <a:prstGeom prst="rect">
            <a:avLst/>
          </a:prstGeom>
          <a:noFill/>
        </p:spPr>
        <p:txBody>
          <a:bodyPr wrap="square" rtlCol="0">
            <a:spAutoFit/>
          </a:bodyPr>
          <a:lstStyle/>
          <a:p>
            <a:r>
              <a:rPr lang="en-AU" sz="3600" b="1" dirty="0" err="1">
                <a:solidFill>
                  <a:srgbClr val="FF0000"/>
                </a:solidFill>
              </a:rPr>
              <a:t>Jørn</a:t>
            </a:r>
            <a:r>
              <a:rPr lang="en-AU" sz="3600" b="1" dirty="0">
                <a:solidFill>
                  <a:srgbClr val="FF0000"/>
                </a:solidFill>
              </a:rPr>
              <a:t> </a:t>
            </a:r>
            <a:r>
              <a:rPr lang="en-AU" sz="3600" b="1" dirty="0" err="1">
                <a:solidFill>
                  <a:srgbClr val="FF0000"/>
                </a:solidFill>
              </a:rPr>
              <a:t>Utzon</a:t>
            </a:r>
            <a:r>
              <a:rPr lang="en-AU" sz="3600" b="1" dirty="0">
                <a:solidFill>
                  <a:srgbClr val="FF0000"/>
                </a:solidFill>
              </a:rPr>
              <a:t>.</a:t>
            </a:r>
            <a:endParaRPr lang="en-US" sz="3600" b="1" dirty="0">
              <a:solidFill>
                <a:srgbClr val="FF0000"/>
              </a:solidFill>
            </a:endParaRPr>
          </a:p>
        </p:txBody>
      </p:sp>
      <p:sp>
        <p:nvSpPr>
          <p:cNvPr id="9" name="TextBox 8">
            <a:extLst>
              <a:ext uri="{FF2B5EF4-FFF2-40B4-BE49-F238E27FC236}">
                <a16:creationId xmlns:a16="http://schemas.microsoft.com/office/drawing/2014/main" id="{C26D327F-F68C-43A9-1F02-67B1D9B83C98}"/>
              </a:ext>
            </a:extLst>
          </p:cNvPr>
          <p:cNvSpPr txBox="1"/>
          <p:nvPr/>
        </p:nvSpPr>
        <p:spPr>
          <a:xfrm>
            <a:off x="746038" y="4072622"/>
            <a:ext cx="10699923" cy="2554545"/>
          </a:xfrm>
          <a:prstGeom prst="rect">
            <a:avLst/>
          </a:prstGeom>
          <a:noFill/>
        </p:spPr>
        <p:txBody>
          <a:bodyPr wrap="square" rtlCol="0">
            <a:spAutoFit/>
          </a:bodyPr>
          <a:lstStyle/>
          <a:p>
            <a:r>
              <a:rPr lang="en-US" sz="3200" dirty="0" err="1"/>
              <a:t>Jørn</a:t>
            </a:r>
            <a:r>
              <a:rPr lang="en-US" sz="3200" dirty="0"/>
              <a:t> Oberg </a:t>
            </a:r>
            <a:r>
              <a:rPr lang="en-US" sz="3200" dirty="0" err="1"/>
              <a:t>Utzon</a:t>
            </a:r>
            <a:r>
              <a:rPr lang="en-US" sz="3200" dirty="0"/>
              <a:t> was a Danish architect. In 1957, he won an international design competition for his design of the Sydney Opera House in Australia. </a:t>
            </a:r>
            <a:r>
              <a:rPr lang="en-US" sz="3200" dirty="0" err="1"/>
              <a:t>Utzon's</a:t>
            </a:r>
            <a:r>
              <a:rPr lang="en-US" sz="3200" dirty="0"/>
              <a:t> revised design, which he completed in 1961, was the basis for the landmark, although it was not completed until 1973. </a:t>
            </a:r>
            <a:endParaRPr lang="en-AU" sz="3200" dirty="0"/>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Interesting facts about Sydney Opera House - Factins">
            <a:extLst>
              <a:ext uri="{FF2B5EF4-FFF2-40B4-BE49-F238E27FC236}">
                <a16:creationId xmlns:a16="http://schemas.microsoft.com/office/drawing/2014/main" id="{C8618963-BD78-FD57-8338-9FE60AC1BC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962610"/>
            <a:ext cx="5556034" cy="3125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25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8000">
        <p15:prstTrans prst="drape"/>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par>
                          <p:cTn id="26" fill="hold">
                            <p:stCondLst>
                              <p:cond delay="9000"/>
                            </p:stCondLst>
                            <p:childTnLst>
                              <p:par>
                                <p:cTn id="27" presetID="1" presetClass="entr" presetSubtype="0" fill="hold" grpId="0" nodeType="afterEffect">
                                  <p:stCondLst>
                                    <p:cond delay="50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1354171" y="1358292"/>
            <a:ext cx="5755430" cy="1754326"/>
          </a:xfrm>
          <a:prstGeom prst="rect">
            <a:avLst/>
          </a:prstGeom>
          <a:noFill/>
        </p:spPr>
        <p:txBody>
          <a:bodyPr wrap="square" rtlCol="0">
            <a:spAutoFit/>
          </a:bodyPr>
          <a:lstStyle/>
          <a:p>
            <a:pPr algn="l" fontAlgn="base"/>
            <a:r>
              <a:rPr lang="en-US" sz="3600" b="0" i="0" dirty="0">
                <a:solidFill>
                  <a:srgbClr val="15171A"/>
                </a:solidFill>
                <a:effectLst/>
                <a:latin typeface="inherit"/>
              </a:rPr>
              <a:t>How many strings does a standard guitar have?</a:t>
            </a:r>
            <a:br>
              <a:rPr lang="en-US" sz="3600" b="0" i="0" dirty="0">
                <a:solidFill>
                  <a:srgbClr val="15171A"/>
                </a:solidFill>
                <a:effectLst/>
                <a:latin typeface="inherit"/>
              </a:rPr>
            </a:br>
            <a:r>
              <a:rPr lang="en-US" sz="3600" b="0" i="0" dirty="0">
                <a:solidFill>
                  <a:srgbClr val="15171A"/>
                </a:solidFill>
                <a:effectLst/>
                <a:latin typeface="inherit"/>
              </a:rPr>
              <a:t>Four;   Six   or   Seven</a:t>
            </a:r>
          </a:p>
        </p:txBody>
      </p:sp>
      <p:sp>
        <p:nvSpPr>
          <p:cNvPr id="6" name="TextBox 5">
            <a:extLst>
              <a:ext uri="{FF2B5EF4-FFF2-40B4-BE49-F238E27FC236}">
                <a16:creationId xmlns:a16="http://schemas.microsoft.com/office/drawing/2014/main" id="{C2B71E2E-F877-61E7-FAF1-9EB8ACBA3973}"/>
              </a:ext>
            </a:extLst>
          </p:cNvPr>
          <p:cNvSpPr txBox="1"/>
          <p:nvPr/>
        </p:nvSpPr>
        <p:spPr>
          <a:xfrm>
            <a:off x="4781551" y="3452951"/>
            <a:ext cx="2721992" cy="646331"/>
          </a:xfrm>
          <a:prstGeom prst="rect">
            <a:avLst/>
          </a:prstGeom>
          <a:noFill/>
        </p:spPr>
        <p:txBody>
          <a:bodyPr wrap="square" rtlCol="0">
            <a:spAutoFit/>
          </a:bodyPr>
          <a:lstStyle/>
          <a:p>
            <a:r>
              <a:rPr lang="en-US" sz="3600" b="1" dirty="0">
                <a:solidFill>
                  <a:srgbClr val="FF0000"/>
                </a:solidFill>
                <a:latin typeface="MentiText"/>
              </a:rPr>
              <a:t>Six</a:t>
            </a:r>
            <a:endParaRPr lang="en-US" sz="3600" b="1" dirty="0">
              <a:solidFill>
                <a:srgbClr val="FF0000"/>
              </a:solidFill>
            </a:endParaRPr>
          </a:p>
        </p:txBody>
      </p:sp>
      <p:sp>
        <p:nvSpPr>
          <p:cNvPr id="9" name="TextBox 8">
            <a:extLst>
              <a:ext uri="{FF2B5EF4-FFF2-40B4-BE49-F238E27FC236}">
                <a16:creationId xmlns:a16="http://schemas.microsoft.com/office/drawing/2014/main" id="{C26D327F-F68C-43A9-1F02-67B1D9B83C98}"/>
              </a:ext>
            </a:extLst>
          </p:cNvPr>
          <p:cNvSpPr txBox="1"/>
          <p:nvPr/>
        </p:nvSpPr>
        <p:spPr>
          <a:xfrm>
            <a:off x="1354171" y="4741698"/>
            <a:ext cx="9735428" cy="1077218"/>
          </a:xfrm>
          <a:prstGeom prst="rect">
            <a:avLst/>
          </a:prstGeom>
          <a:noFill/>
        </p:spPr>
        <p:txBody>
          <a:bodyPr wrap="square" rtlCol="0">
            <a:spAutoFit/>
          </a:bodyPr>
          <a:lstStyle/>
          <a:p>
            <a:r>
              <a:rPr lang="en-US" sz="3200" dirty="0"/>
              <a:t>Well, a guitar typically has six strings, but there are also 12-string, 18-string, and even 21-string guitars.</a:t>
            </a:r>
            <a:endParaRPr lang="en-AU" sz="3200" dirty="0"/>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6" name="Picture 2" descr="Rock And Roll Playing Guitar Animation GIF | GIFDB.com">
            <a:extLst>
              <a:ext uri="{FF2B5EF4-FFF2-40B4-BE49-F238E27FC236}">
                <a16:creationId xmlns:a16="http://schemas.microsoft.com/office/drawing/2014/main" id="{0F77A1F0-2508-D552-DEB0-B4D7EAD12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3543" y="860806"/>
            <a:ext cx="3853795" cy="28845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976156"/>
      </p:ext>
    </p:extLst>
  </p:cSld>
  <p:clrMapOvr>
    <a:masterClrMapping/>
  </p:clrMapOvr>
  <mc:AlternateContent xmlns:mc="http://schemas.openxmlformats.org/markup-compatibility/2006" xmlns:p14="http://schemas.microsoft.com/office/powerpoint/2010/main">
    <mc:Choice Requires="p14">
      <p:transition spd="slow" advClick="0" advTm="18000">
        <p14:flash/>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par>
                          <p:cTn id="26" fill="hold">
                            <p:stCondLst>
                              <p:cond delay="9000"/>
                            </p:stCondLst>
                            <p:childTnLst>
                              <p:par>
                                <p:cTn id="27" presetID="1" presetClass="entr" presetSubtype="0" fill="hold" grpId="0" nodeType="afterEffect">
                                  <p:stCondLst>
                                    <p:cond delay="25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615207" y="1016249"/>
            <a:ext cx="6890994" cy="2308324"/>
          </a:xfrm>
          <a:prstGeom prst="rect">
            <a:avLst/>
          </a:prstGeom>
          <a:noFill/>
        </p:spPr>
        <p:txBody>
          <a:bodyPr wrap="square" rtlCol="0">
            <a:spAutoFit/>
          </a:bodyPr>
          <a:lstStyle/>
          <a:p>
            <a:pPr algn="l" fontAlgn="base"/>
            <a:r>
              <a:rPr lang="en-US" sz="3600" b="1" i="0" dirty="0">
                <a:solidFill>
                  <a:srgbClr val="15171A"/>
                </a:solidFill>
                <a:effectLst/>
              </a:rPr>
              <a:t>What is the biggest animal in the world?</a:t>
            </a:r>
            <a:br>
              <a:rPr lang="en-US" sz="3600" b="1" i="0" dirty="0">
                <a:solidFill>
                  <a:srgbClr val="15171A"/>
                </a:solidFill>
                <a:effectLst/>
              </a:rPr>
            </a:br>
            <a:r>
              <a:rPr lang="en-US" sz="3600" b="1" i="0" dirty="0">
                <a:solidFill>
                  <a:srgbClr val="15171A"/>
                </a:solidFill>
                <a:effectLst/>
              </a:rPr>
              <a:t>a) African Elephant  b) Blue Whale </a:t>
            </a:r>
            <a:br>
              <a:rPr lang="en-US" sz="3600" b="1" i="0" dirty="0">
                <a:solidFill>
                  <a:srgbClr val="15171A"/>
                </a:solidFill>
                <a:effectLst/>
              </a:rPr>
            </a:br>
            <a:r>
              <a:rPr lang="en-US" sz="3600" b="1" i="0" dirty="0">
                <a:solidFill>
                  <a:srgbClr val="15171A"/>
                </a:solidFill>
                <a:effectLst/>
              </a:rPr>
              <a:t>c) Saltwater Croc      d) White Rhino</a:t>
            </a:r>
          </a:p>
        </p:txBody>
      </p:sp>
      <p:sp>
        <p:nvSpPr>
          <p:cNvPr id="6" name="TextBox 5">
            <a:extLst>
              <a:ext uri="{FF2B5EF4-FFF2-40B4-BE49-F238E27FC236}">
                <a16:creationId xmlns:a16="http://schemas.microsoft.com/office/drawing/2014/main" id="{C2B71E2E-F877-61E7-FAF1-9EB8ACBA3973}"/>
              </a:ext>
            </a:extLst>
          </p:cNvPr>
          <p:cNvSpPr txBox="1"/>
          <p:nvPr/>
        </p:nvSpPr>
        <p:spPr>
          <a:xfrm>
            <a:off x="4405462" y="3502459"/>
            <a:ext cx="2721992" cy="646331"/>
          </a:xfrm>
          <a:prstGeom prst="rect">
            <a:avLst/>
          </a:prstGeom>
          <a:noFill/>
        </p:spPr>
        <p:txBody>
          <a:bodyPr wrap="square" rtlCol="0">
            <a:spAutoFit/>
          </a:bodyPr>
          <a:lstStyle/>
          <a:p>
            <a:r>
              <a:rPr lang="en-US" sz="3600" b="1" dirty="0">
                <a:solidFill>
                  <a:srgbClr val="FF0000"/>
                </a:solidFill>
                <a:latin typeface="MentiText"/>
              </a:rPr>
              <a:t>Blue Whale</a:t>
            </a:r>
            <a:endParaRPr lang="en-US" sz="3600" b="1" dirty="0">
              <a:solidFill>
                <a:srgbClr val="FF0000"/>
              </a:solidFill>
            </a:endParaRPr>
          </a:p>
        </p:txBody>
      </p:sp>
      <p:sp>
        <p:nvSpPr>
          <p:cNvPr id="9" name="TextBox 8">
            <a:extLst>
              <a:ext uri="{FF2B5EF4-FFF2-40B4-BE49-F238E27FC236}">
                <a16:creationId xmlns:a16="http://schemas.microsoft.com/office/drawing/2014/main" id="{C26D327F-F68C-43A9-1F02-67B1D9B83C98}"/>
              </a:ext>
            </a:extLst>
          </p:cNvPr>
          <p:cNvSpPr txBox="1"/>
          <p:nvPr/>
        </p:nvSpPr>
        <p:spPr>
          <a:xfrm>
            <a:off x="1498060" y="4370586"/>
            <a:ext cx="9735428" cy="2062103"/>
          </a:xfrm>
          <a:prstGeom prst="rect">
            <a:avLst/>
          </a:prstGeom>
          <a:noFill/>
        </p:spPr>
        <p:txBody>
          <a:bodyPr wrap="square" rtlCol="0">
            <a:spAutoFit/>
          </a:bodyPr>
          <a:lstStyle/>
          <a:p>
            <a:r>
              <a:rPr lang="en-US" sz="3200" dirty="0"/>
              <a:t>The blue whale is a marine mammal and a baleen whale. Reaching a maximum confirmed length of 29.9 meters and weighing up to 199 </a:t>
            </a:r>
            <a:r>
              <a:rPr lang="en-US" sz="3200" dirty="0" err="1"/>
              <a:t>tonnes</a:t>
            </a:r>
            <a:r>
              <a:rPr lang="en-US" sz="3200" dirty="0"/>
              <a:t>, it is the largest animal known ever to have existed. </a:t>
            </a:r>
            <a:endParaRPr lang="en-AU" sz="3200" dirty="0"/>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6" name="Picture 6" descr="Free Flower Growing Cliparts, Download Free Flower Growing Cliparts png ...">
            <a:extLst>
              <a:ext uri="{FF2B5EF4-FFF2-40B4-BE49-F238E27FC236}">
                <a16:creationId xmlns:a16="http://schemas.microsoft.com/office/drawing/2014/main" id="{F4CB8231-D062-82CB-A3B8-A8DB9F2CB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551" y="738755"/>
            <a:ext cx="2992224" cy="32166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262790"/>
      </p:ext>
    </p:extLst>
  </p:cSld>
  <p:clrMapOvr>
    <a:masterClrMapping/>
  </p:clrMapOvr>
  <mc:AlternateContent xmlns:mc="http://schemas.openxmlformats.org/markup-compatibility/2006" xmlns:p14="http://schemas.microsoft.com/office/powerpoint/2010/main">
    <mc:Choice Requires="p14">
      <p:transition spd="slow" p14:dur="1500" advClick="0" advTm="18000">
        <p:split orient="vert"/>
      </p:transition>
    </mc:Choice>
    <mc:Fallback xmlns="">
      <p:transition spd="slow" advClick="0" advTm="18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45"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250"/>
                                        <p:tgtEl>
                                          <p:spTgt spid="6"/>
                                        </p:tgtEl>
                                      </p:cBhvr>
                                    </p:animEffect>
                                    <p:anim calcmode="lin" valueType="num">
                                      <p:cBhvr>
                                        <p:cTn id="13" dur="1250" fill="hold"/>
                                        <p:tgtEl>
                                          <p:spTgt spid="6"/>
                                        </p:tgtEl>
                                        <p:attrNameLst>
                                          <p:attrName>ppt_w</p:attrName>
                                        </p:attrNameLst>
                                      </p:cBhvr>
                                      <p:tavLst>
                                        <p:tav tm="0" fmla="#ppt_w*sin(2.5*pi*$)">
                                          <p:val>
                                            <p:fltVal val="0"/>
                                          </p:val>
                                        </p:tav>
                                        <p:tav tm="100000">
                                          <p:val>
                                            <p:fltVal val="1"/>
                                          </p:val>
                                        </p:tav>
                                      </p:tavLst>
                                    </p:anim>
                                    <p:anim calcmode="lin" valueType="num">
                                      <p:cBhvr>
                                        <p:cTn id="14" dur="1250" fill="hold"/>
                                        <p:tgtEl>
                                          <p:spTgt spid="6"/>
                                        </p:tgtEl>
                                        <p:attrNameLst>
                                          <p:attrName>ppt_h</p:attrName>
                                        </p:attrNameLst>
                                      </p:cBhvr>
                                      <p:tavLst>
                                        <p:tav tm="0">
                                          <p:val>
                                            <p:strVal val="#ppt_h"/>
                                          </p:val>
                                        </p:tav>
                                        <p:tav tm="100000">
                                          <p:val>
                                            <p:strVal val="#ppt_h"/>
                                          </p:val>
                                        </p:tav>
                                      </p:tavLst>
                                    </p:anim>
                                  </p:childTnLst>
                                </p:cTn>
                              </p:par>
                            </p:childTnLst>
                          </p:cTn>
                        </p:par>
                        <p:par>
                          <p:cTn id="15" fill="hold">
                            <p:stCondLst>
                              <p:cond delay="8250"/>
                            </p:stCondLst>
                            <p:childTnLst>
                              <p:par>
                                <p:cTn id="16" presetID="1" presetClass="entr" presetSubtype="0" fill="hold" grpId="0" nodeType="afterEffect">
                                  <p:stCondLst>
                                    <p:cond delay="50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760367" y="1091414"/>
            <a:ext cx="5187352" cy="2308324"/>
          </a:xfrm>
          <a:prstGeom prst="rect">
            <a:avLst/>
          </a:prstGeom>
          <a:noFill/>
        </p:spPr>
        <p:txBody>
          <a:bodyPr wrap="square" rtlCol="0">
            <a:spAutoFit/>
          </a:bodyPr>
          <a:lstStyle/>
          <a:p>
            <a:pPr algn="l" fontAlgn="base"/>
            <a:r>
              <a:rPr lang="en-US" sz="3600" b="1" dirty="0"/>
              <a:t>    What is a group of</a:t>
            </a:r>
          </a:p>
          <a:p>
            <a:pPr algn="l" fontAlgn="base"/>
            <a:r>
              <a:rPr lang="en-US" sz="3600" b="1" dirty="0"/>
              <a:t>       crows called?</a:t>
            </a:r>
            <a:br>
              <a:rPr lang="en-US" sz="3600" b="1" dirty="0"/>
            </a:br>
            <a:r>
              <a:rPr lang="en-US" sz="3600" b="1" dirty="0"/>
              <a:t>a) A pack		b) A flock</a:t>
            </a:r>
            <a:br>
              <a:rPr lang="en-US" sz="3600" b="1" dirty="0"/>
            </a:br>
            <a:r>
              <a:rPr lang="en-US" sz="3600" b="1" dirty="0"/>
              <a:t>c) A murder 	d) A caw  </a:t>
            </a:r>
          </a:p>
        </p:txBody>
      </p:sp>
      <p:sp>
        <p:nvSpPr>
          <p:cNvPr id="6" name="TextBox 5">
            <a:extLst>
              <a:ext uri="{FF2B5EF4-FFF2-40B4-BE49-F238E27FC236}">
                <a16:creationId xmlns:a16="http://schemas.microsoft.com/office/drawing/2014/main" id="{C2B71E2E-F877-61E7-FAF1-9EB8ACBA3973}"/>
              </a:ext>
            </a:extLst>
          </p:cNvPr>
          <p:cNvSpPr txBox="1"/>
          <p:nvPr/>
        </p:nvSpPr>
        <p:spPr>
          <a:xfrm>
            <a:off x="2876705" y="3433221"/>
            <a:ext cx="2721992" cy="646331"/>
          </a:xfrm>
          <a:prstGeom prst="rect">
            <a:avLst/>
          </a:prstGeom>
          <a:noFill/>
        </p:spPr>
        <p:txBody>
          <a:bodyPr wrap="square" rtlCol="0">
            <a:spAutoFit/>
          </a:bodyPr>
          <a:lstStyle/>
          <a:p>
            <a:r>
              <a:rPr lang="en-US" sz="3600" b="1" dirty="0">
                <a:solidFill>
                  <a:srgbClr val="FF0000"/>
                </a:solidFill>
                <a:latin typeface="MentiText"/>
              </a:rPr>
              <a:t>A Murder</a:t>
            </a:r>
            <a:endParaRPr lang="en-US" sz="3600" b="1" dirty="0">
              <a:solidFill>
                <a:srgbClr val="FF0000"/>
              </a:solidFill>
            </a:endParaRPr>
          </a:p>
        </p:txBody>
      </p:sp>
      <p:sp>
        <p:nvSpPr>
          <p:cNvPr id="9" name="TextBox 8">
            <a:extLst>
              <a:ext uri="{FF2B5EF4-FFF2-40B4-BE49-F238E27FC236}">
                <a16:creationId xmlns:a16="http://schemas.microsoft.com/office/drawing/2014/main" id="{C26D327F-F68C-43A9-1F02-67B1D9B83C98}"/>
              </a:ext>
            </a:extLst>
          </p:cNvPr>
          <p:cNvSpPr txBox="1"/>
          <p:nvPr/>
        </p:nvSpPr>
        <p:spPr>
          <a:xfrm>
            <a:off x="760367" y="4240387"/>
            <a:ext cx="10473121" cy="2554545"/>
          </a:xfrm>
          <a:prstGeom prst="rect">
            <a:avLst/>
          </a:prstGeom>
          <a:noFill/>
        </p:spPr>
        <p:txBody>
          <a:bodyPr wrap="square" rtlCol="0">
            <a:spAutoFit/>
          </a:bodyPr>
          <a:lstStyle/>
          <a:p>
            <a:r>
              <a:rPr lang="en-US" sz="3200" dirty="0"/>
              <a:t>Crows are omnivorous scavengers and will eat just about anything — insects, seeds, fruits, eggs, and small animals. Historically, they would often appear on battlefields, in cemeteries, and after disasters to snack on the tasty carrion we humans left lying around. </a:t>
            </a:r>
            <a:endParaRPr lang="en-AU" sz="3200" dirty="0"/>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descr="Number of Crows Meaning (1, 2, 3, 4, 5, 6, 7, 8, 9 Crows!) | Spiritual ...">
            <a:extLst>
              <a:ext uri="{FF2B5EF4-FFF2-40B4-BE49-F238E27FC236}">
                <a16:creationId xmlns:a16="http://schemas.microsoft.com/office/drawing/2014/main" id="{8973F1EE-84AF-2857-D576-E5D10D3509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5774" y="649932"/>
            <a:ext cx="5265264" cy="3510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730094"/>
      </p:ext>
    </p:extLst>
  </p:cSld>
  <p:clrMapOvr>
    <a:masterClrMapping/>
  </p:clrMapOvr>
  <p:transition spd="slow" advClick="0" advTm="18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1"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par>
                          <p:cTn id="13" fill="hold">
                            <p:stCondLst>
                              <p:cond delay="9000"/>
                            </p:stCondLst>
                            <p:childTnLst>
                              <p:par>
                                <p:cTn id="14" presetID="1" presetClass="entr" presetSubtype="0" fill="hold" grpId="0" nodeType="afterEffect">
                                  <p:stCondLst>
                                    <p:cond delay="50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569710" y="1096398"/>
            <a:ext cx="6267695" cy="2308324"/>
          </a:xfrm>
          <a:prstGeom prst="rect">
            <a:avLst/>
          </a:prstGeom>
          <a:noFill/>
        </p:spPr>
        <p:txBody>
          <a:bodyPr wrap="square" rtlCol="0">
            <a:spAutoFit/>
          </a:bodyPr>
          <a:lstStyle/>
          <a:p>
            <a:pPr algn="l" fontAlgn="base"/>
            <a:r>
              <a:rPr lang="en-US" sz="3600" b="1" i="0" dirty="0">
                <a:solidFill>
                  <a:srgbClr val="15171A"/>
                </a:solidFill>
                <a:effectLst/>
              </a:rPr>
              <a:t>       Who sang the 1980s hit</a:t>
            </a:r>
          </a:p>
          <a:p>
            <a:pPr algn="l" fontAlgn="base"/>
            <a:r>
              <a:rPr lang="en-US" sz="3600" b="1" dirty="0">
                <a:solidFill>
                  <a:srgbClr val="15171A"/>
                </a:solidFill>
              </a:rPr>
              <a:t>             </a:t>
            </a:r>
            <a:r>
              <a:rPr lang="en-US" sz="3600" b="1" i="0" dirty="0">
                <a:solidFill>
                  <a:srgbClr val="15171A"/>
                </a:solidFill>
                <a:effectLst/>
              </a:rPr>
              <a:t> "Like a Virgin"?</a:t>
            </a:r>
            <a:br>
              <a:rPr lang="en-US" sz="3600" b="1" i="0" dirty="0">
                <a:solidFill>
                  <a:srgbClr val="15171A"/>
                </a:solidFill>
                <a:effectLst/>
              </a:rPr>
            </a:br>
            <a:r>
              <a:rPr lang="en-US" sz="3600" b="1" i="0" dirty="0">
                <a:solidFill>
                  <a:srgbClr val="15171A"/>
                </a:solidFill>
                <a:effectLst/>
              </a:rPr>
              <a:t>a) Madonna 	      b) Cher</a:t>
            </a:r>
            <a:br>
              <a:rPr lang="en-US" sz="3600" b="1" i="0" dirty="0">
                <a:solidFill>
                  <a:srgbClr val="15171A"/>
                </a:solidFill>
                <a:effectLst/>
              </a:rPr>
            </a:br>
            <a:r>
              <a:rPr lang="en-US" sz="3600" b="1" i="0" dirty="0">
                <a:solidFill>
                  <a:srgbClr val="15171A"/>
                </a:solidFill>
                <a:effectLst/>
              </a:rPr>
              <a:t>c) Cyndi Lauper     d) Tina Turner</a:t>
            </a:r>
          </a:p>
        </p:txBody>
      </p:sp>
      <p:sp>
        <p:nvSpPr>
          <p:cNvPr id="6" name="TextBox 5">
            <a:extLst>
              <a:ext uri="{FF2B5EF4-FFF2-40B4-BE49-F238E27FC236}">
                <a16:creationId xmlns:a16="http://schemas.microsoft.com/office/drawing/2014/main" id="{C2B71E2E-F877-61E7-FAF1-9EB8ACBA3973}"/>
              </a:ext>
            </a:extLst>
          </p:cNvPr>
          <p:cNvSpPr txBox="1"/>
          <p:nvPr/>
        </p:nvSpPr>
        <p:spPr>
          <a:xfrm>
            <a:off x="5272216" y="3655920"/>
            <a:ext cx="2721992" cy="646331"/>
          </a:xfrm>
          <a:prstGeom prst="rect">
            <a:avLst/>
          </a:prstGeom>
          <a:noFill/>
        </p:spPr>
        <p:txBody>
          <a:bodyPr wrap="square" rtlCol="0">
            <a:spAutoFit/>
          </a:bodyPr>
          <a:lstStyle/>
          <a:p>
            <a:r>
              <a:rPr lang="en-US" sz="3600" b="1" dirty="0">
                <a:solidFill>
                  <a:srgbClr val="FF0000"/>
                </a:solidFill>
                <a:latin typeface="MentiText"/>
              </a:rPr>
              <a:t>Madonna</a:t>
            </a:r>
            <a:endParaRPr lang="en-US" sz="3600" b="1" dirty="0">
              <a:solidFill>
                <a:srgbClr val="FF0000"/>
              </a:solidFill>
            </a:endParaRPr>
          </a:p>
        </p:txBody>
      </p:sp>
      <p:sp>
        <p:nvSpPr>
          <p:cNvPr id="9" name="TextBox 8">
            <a:extLst>
              <a:ext uri="{FF2B5EF4-FFF2-40B4-BE49-F238E27FC236}">
                <a16:creationId xmlns:a16="http://schemas.microsoft.com/office/drawing/2014/main" id="{C26D327F-F68C-43A9-1F02-67B1D9B83C98}"/>
              </a:ext>
            </a:extLst>
          </p:cNvPr>
          <p:cNvSpPr txBox="1"/>
          <p:nvPr/>
        </p:nvSpPr>
        <p:spPr>
          <a:xfrm>
            <a:off x="615207" y="4485994"/>
            <a:ext cx="11310552" cy="2062103"/>
          </a:xfrm>
          <a:prstGeom prst="rect">
            <a:avLst/>
          </a:prstGeom>
          <a:noFill/>
        </p:spPr>
        <p:txBody>
          <a:bodyPr wrap="square" rtlCol="0">
            <a:spAutoFit/>
          </a:bodyPr>
          <a:lstStyle/>
          <a:p>
            <a:r>
              <a:rPr lang="en-US" sz="3200" dirty="0"/>
              <a:t>Madonna Louise Ciccone (born 1958) is an American singer, songwriter, and actress. Known as the "Queen of Pop", she has been widely recognized for her continual reinvention and versatility in music production, songwriting and visual presentation.</a:t>
            </a:r>
            <a:endParaRPr lang="en-AU" sz="3200" dirty="0"/>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descr="Madonna Louise Ciccone (born August 16, 1958), American dancer, singer ...">
            <a:extLst>
              <a:ext uri="{FF2B5EF4-FFF2-40B4-BE49-F238E27FC236}">
                <a16:creationId xmlns:a16="http://schemas.microsoft.com/office/drawing/2014/main" id="{C317B794-F378-0227-7437-8FF05D581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3911" y="704515"/>
            <a:ext cx="3920991" cy="2936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518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8000">
        <p15:prstTrans prst="drape"/>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par>
                          <p:cTn id="26" fill="hold">
                            <p:stCondLst>
                              <p:cond delay="9000"/>
                            </p:stCondLst>
                            <p:childTnLst>
                              <p:par>
                                <p:cTn id="27" presetID="1" presetClass="entr" presetSubtype="0" fill="hold" grpId="0" nodeType="afterEffect">
                                  <p:stCondLst>
                                    <p:cond delay="50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727415" y="1186452"/>
            <a:ext cx="6134703" cy="2862322"/>
          </a:xfrm>
          <a:prstGeom prst="rect">
            <a:avLst/>
          </a:prstGeom>
          <a:noFill/>
        </p:spPr>
        <p:txBody>
          <a:bodyPr wrap="square" rtlCol="0">
            <a:spAutoFit/>
          </a:bodyPr>
          <a:lstStyle/>
          <a:p>
            <a:pPr algn="l" fontAlgn="base"/>
            <a:r>
              <a:rPr lang="en-US" sz="3600" b="1" i="0" dirty="0">
                <a:solidFill>
                  <a:srgbClr val="15171A"/>
                </a:solidFill>
                <a:effectLst/>
              </a:rPr>
              <a:t>What word describes a word that spells the same backward and forwards?</a:t>
            </a:r>
            <a:br>
              <a:rPr lang="en-US" sz="3600" b="1" dirty="0"/>
            </a:br>
            <a:r>
              <a:rPr lang="en-US" sz="3600" b="1" i="0" dirty="0">
                <a:solidFill>
                  <a:srgbClr val="15171A"/>
                </a:solidFill>
                <a:effectLst/>
              </a:rPr>
              <a:t>a) Homonym		b) Synonym</a:t>
            </a:r>
            <a:br>
              <a:rPr lang="en-US" sz="3600" b="1" dirty="0"/>
            </a:br>
            <a:r>
              <a:rPr lang="en-US" sz="3600" b="1" i="0" dirty="0">
                <a:solidFill>
                  <a:srgbClr val="15171A"/>
                </a:solidFill>
                <a:effectLst/>
              </a:rPr>
              <a:t>c) Palindrome </a:t>
            </a:r>
          </a:p>
        </p:txBody>
      </p:sp>
      <p:sp>
        <p:nvSpPr>
          <p:cNvPr id="6" name="TextBox 5">
            <a:extLst>
              <a:ext uri="{FF2B5EF4-FFF2-40B4-BE49-F238E27FC236}">
                <a16:creationId xmlns:a16="http://schemas.microsoft.com/office/drawing/2014/main" id="{C2B71E2E-F877-61E7-FAF1-9EB8ACBA3973}"/>
              </a:ext>
            </a:extLst>
          </p:cNvPr>
          <p:cNvSpPr txBox="1"/>
          <p:nvPr/>
        </p:nvSpPr>
        <p:spPr>
          <a:xfrm>
            <a:off x="5723222" y="3739253"/>
            <a:ext cx="2721992" cy="646331"/>
          </a:xfrm>
          <a:prstGeom prst="rect">
            <a:avLst/>
          </a:prstGeom>
          <a:noFill/>
        </p:spPr>
        <p:txBody>
          <a:bodyPr wrap="square" rtlCol="0">
            <a:spAutoFit/>
          </a:bodyPr>
          <a:lstStyle/>
          <a:p>
            <a:r>
              <a:rPr lang="en-US" sz="3600" b="1" dirty="0">
                <a:solidFill>
                  <a:srgbClr val="FF0000"/>
                </a:solidFill>
                <a:latin typeface="MentiText"/>
              </a:rPr>
              <a:t>Palindrome</a:t>
            </a:r>
            <a:endParaRPr lang="en-US" sz="3600" b="1" dirty="0">
              <a:solidFill>
                <a:srgbClr val="FF0000"/>
              </a:solidFill>
            </a:endParaRPr>
          </a:p>
        </p:txBody>
      </p:sp>
      <p:sp>
        <p:nvSpPr>
          <p:cNvPr id="9" name="TextBox 8">
            <a:extLst>
              <a:ext uri="{FF2B5EF4-FFF2-40B4-BE49-F238E27FC236}">
                <a16:creationId xmlns:a16="http://schemas.microsoft.com/office/drawing/2014/main" id="{C26D327F-F68C-43A9-1F02-67B1D9B83C98}"/>
              </a:ext>
            </a:extLst>
          </p:cNvPr>
          <p:cNvSpPr txBox="1"/>
          <p:nvPr/>
        </p:nvSpPr>
        <p:spPr>
          <a:xfrm>
            <a:off x="855508" y="4385584"/>
            <a:ext cx="9735428" cy="2062103"/>
          </a:xfrm>
          <a:prstGeom prst="rect">
            <a:avLst/>
          </a:prstGeom>
          <a:noFill/>
        </p:spPr>
        <p:txBody>
          <a:bodyPr wrap="square" rtlCol="0">
            <a:spAutoFit/>
          </a:bodyPr>
          <a:lstStyle/>
          <a:p>
            <a:r>
              <a:rPr lang="en-US" sz="3200" dirty="0"/>
              <a:t>Derived from Greek roots that literally mean “running back” (</a:t>
            </a:r>
            <a:r>
              <a:rPr lang="en-US" sz="3200" i="1" dirty="0" err="1"/>
              <a:t>palin</a:t>
            </a:r>
            <a:r>
              <a:rPr lang="en-US" sz="3200" i="1" dirty="0"/>
              <a:t> </a:t>
            </a:r>
            <a:r>
              <a:rPr lang="en-US" sz="3200" dirty="0"/>
              <a:t>is “again, back,” and </a:t>
            </a:r>
            <a:r>
              <a:rPr lang="en-US" sz="3200" i="1" dirty="0"/>
              <a:t>dromos</a:t>
            </a:r>
            <a:r>
              <a:rPr lang="en-US" sz="3200" dirty="0"/>
              <a:t>, “running.”) The word appears to have been created in English based on these roots in the early 1600s.</a:t>
            </a:r>
            <a:endParaRPr lang="en-AU" sz="3200" dirty="0"/>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Back &amp; Forward Arrow Animation Using SVG Ξ ℂ𝕠𝕕𝕖𝕄𝕪𝕌𝕀">
            <a:extLst>
              <a:ext uri="{FF2B5EF4-FFF2-40B4-BE49-F238E27FC236}">
                <a16:creationId xmlns:a16="http://schemas.microsoft.com/office/drawing/2014/main" id="{43F32840-9110-E9AF-BCB3-A812A87200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3481" y="1082089"/>
            <a:ext cx="3774738" cy="18873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573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8000">
        <p15:prstTrans prst="fallOver"/>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290">
                                          <p:stCondLst>
                                            <p:cond delay="0"/>
                                          </p:stCondLst>
                                        </p:cTn>
                                        <p:tgtEl>
                                          <p:spTgt spid="6"/>
                                        </p:tgtEl>
                                      </p:cBhvr>
                                    </p:animEffect>
                                    <p:anim calcmode="lin" valueType="num">
                                      <p:cBhvr>
                                        <p:cTn id="13"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8" dur="13">
                                          <p:stCondLst>
                                            <p:cond delay="325"/>
                                          </p:stCondLst>
                                        </p:cTn>
                                        <p:tgtEl>
                                          <p:spTgt spid="6"/>
                                        </p:tgtEl>
                                      </p:cBhvr>
                                      <p:to x="100000" y="60000"/>
                                    </p:animScale>
                                    <p:animScale>
                                      <p:cBhvr>
                                        <p:cTn id="19" dur="83" decel="50000">
                                          <p:stCondLst>
                                            <p:cond delay="338"/>
                                          </p:stCondLst>
                                        </p:cTn>
                                        <p:tgtEl>
                                          <p:spTgt spid="6"/>
                                        </p:tgtEl>
                                      </p:cBhvr>
                                      <p:to x="100000" y="100000"/>
                                    </p:animScale>
                                    <p:animScale>
                                      <p:cBhvr>
                                        <p:cTn id="20" dur="13">
                                          <p:stCondLst>
                                            <p:cond delay="656"/>
                                          </p:stCondLst>
                                        </p:cTn>
                                        <p:tgtEl>
                                          <p:spTgt spid="6"/>
                                        </p:tgtEl>
                                      </p:cBhvr>
                                      <p:to x="100000" y="80000"/>
                                    </p:animScale>
                                    <p:animScale>
                                      <p:cBhvr>
                                        <p:cTn id="21" dur="83" decel="50000">
                                          <p:stCondLst>
                                            <p:cond delay="669"/>
                                          </p:stCondLst>
                                        </p:cTn>
                                        <p:tgtEl>
                                          <p:spTgt spid="6"/>
                                        </p:tgtEl>
                                      </p:cBhvr>
                                      <p:to x="100000" y="100000"/>
                                    </p:animScale>
                                    <p:animScale>
                                      <p:cBhvr>
                                        <p:cTn id="22" dur="13">
                                          <p:stCondLst>
                                            <p:cond delay="821"/>
                                          </p:stCondLst>
                                        </p:cTn>
                                        <p:tgtEl>
                                          <p:spTgt spid="6"/>
                                        </p:tgtEl>
                                      </p:cBhvr>
                                      <p:to x="100000" y="90000"/>
                                    </p:animScale>
                                    <p:animScale>
                                      <p:cBhvr>
                                        <p:cTn id="23" dur="83" decel="50000">
                                          <p:stCondLst>
                                            <p:cond delay="834"/>
                                          </p:stCondLst>
                                        </p:cTn>
                                        <p:tgtEl>
                                          <p:spTgt spid="6"/>
                                        </p:tgtEl>
                                      </p:cBhvr>
                                      <p:to x="100000" y="100000"/>
                                    </p:animScale>
                                    <p:animScale>
                                      <p:cBhvr>
                                        <p:cTn id="24" dur="13">
                                          <p:stCondLst>
                                            <p:cond delay="904"/>
                                          </p:stCondLst>
                                        </p:cTn>
                                        <p:tgtEl>
                                          <p:spTgt spid="6"/>
                                        </p:tgtEl>
                                      </p:cBhvr>
                                      <p:to x="100000" y="95000"/>
                                    </p:animScale>
                                    <p:animScale>
                                      <p:cBhvr>
                                        <p:cTn id="25" dur="83" decel="50000">
                                          <p:stCondLst>
                                            <p:cond delay="917"/>
                                          </p:stCondLst>
                                        </p:cTn>
                                        <p:tgtEl>
                                          <p:spTgt spid="6"/>
                                        </p:tgtEl>
                                      </p:cBhvr>
                                      <p:to x="100000" y="100000"/>
                                    </p:animScale>
                                  </p:childTnLst>
                                </p:cTn>
                              </p:par>
                            </p:childTnLst>
                          </p:cTn>
                        </p:par>
                        <p:par>
                          <p:cTn id="26" fill="hold">
                            <p:stCondLst>
                              <p:cond delay="8000"/>
                            </p:stCondLst>
                            <p:childTnLst>
                              <p:par>
                                <p:cTn id="27" presetID="1" presetClass="entr" presetSubtype="0" fill="hold" grpId="0" nodeType="afterEffect">
                                  <p:stCondLst>
                                    <p:cond delay="50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635177" y="993104"/>
            <a:ext cx="5433553" cy="2308324"/>
          </a:xfrm>
          <a:prstGeom prst="rect">
            <a:avLst/>
          </a:prstGeom>
          <a:noFill/>
        </p:spPr>
        <p:txBody>
          <a:bodyPr wrap="square" rtlCol="0">
            <a:spAutoFit/>
          </a:bodyPr>
          <a:lstStyle/>
          <a:p>
            <a:pPr fontAlgn="base"/>
            <a:r>
              <a:rPr lang="en-AU" sz="3600" b="0" i="0" dirty="0">
                <a:solidFill>
                  <a:srgbClr val="15171A"/>
                </a:solidFill>
                <a:effectLst/>
              </a:rPr>
              <a:t>Who composed the opera   "Madame Butterfly"?</a:t>
            </a:r>
            <a:br>
              <a:rPr lang="en-AU" sz="3600" b="0" i="0" dirty="0">
                <a:solidFill>
                  <a:srgbClr val="15171A"/>
                </a:solidFill>
                <a:effectLst/>
              </a:rPr>
            </a:br>
            <a:r>
              <a:rPr lang="en-AU" sz="3600" b="0" i="0" dirty="0">
                <a:solidFill>
                  <a:srgbClr val="15171A"/>
                </a:solidFill>
                <a:effectLst/>
              </a:rPr>
              <a:t>   a) Mozart      b) Beethoven</a:t>
            </a:r>
            <a:br>
              <a:rPr lang="en-AU" sz="3600" b="0" i="0" dirty="0">
                <a:solidFill>
                  <a:srgbClr val="15171A"/>
                </a:solidFill>
                <a:effectLst/>
              </a:rPr>
            </a:br>
            <a:r>
              <a:rPr lang="en-AU" sz="3600" b="0" i="0" dirty="0">
                <a:solidFill>
                  <a:srgbClr val="15171A"/>
                </a:solidFill>
                <a:effectLst/>
              </a:rPr>
              <a:t>   c) Bach		d) Puccini </a:t>
            </a:r>
          </a:p>
        </p:txBody>
      </p:sp>
      <p:sp>
        <p:nvSpPr>
          <p:cNvPr id="6" name="TextBox 5">
            <a:extLst>
              <a:ext uri="{FF2B5EF4-FFF2-40B4-BE49-F238E27FC236}">
                <a16:creationId xmlns:a16="http://schemas.microsoft.com/office/drawing/2014/main" id="{C2B71E2E-F877-61E7-FAF1-9EB8ACBA3973}"/>
              </a:ext>
            </a:extLst>
          </p:cNvPr>
          <p:cNvSpPr txBox="1"/>
          <p:nvPr/>
        </p:nvSpPr>
        <p:spPr>
          <a:xfrm>
            <a:off x="2463114" y="3838840"/>
            <a:ext cx="4091174" cy="646331"/>
          </a:xfrm>
          <a:prstGeom prst="rect">
            <a:avLst/>
          </a:prstGeom>
          <a:noFill/>
        </p:spPr>
        <p:txBody>
          <a:bodyPr wrap="square" rtlCol="0">
            <a:spAutoFit/>
          </a:bodyPr>
          <a:lstStyle/>
          <a:p>
            <a:r>
              <a:rPr lang="en-US" sz="3600" b="1" dirty="0">
                <a:solidFill>
                  <a:srgbClr val="FF0000"/>
                </a:solidFill>
                <a:latin typeface="MentiText"/>
              </a:rPr>
              <a:t>Giacomo Puccini</a:t>
            </a:r>
            <a:endParaRPr lang="en-US" sz="3600" b="1" dirty="0">
              <a:solidFill>
                <a:srgbClr val="FF0000"/>
              </a:solidFill>
            </a:endParaRPr>
          </a:p>
        </p:txBody>
      </p:sp>
      <p:sp>
        <p:nvSpPr>
          <p:cNvPr id="9" name="TextBox 8">
            <a:extLst>
              <a:ext uri="{FF2B5EF4-FFF2-40B4-BE49-F238E27FC236}">
                <a16:creationId xmlns:a16="http://schemas.microsoft.com/office/drawing/2014/main" id="{C26D327F-F68C-43A9-1F02-67B1D9B83C98}"/>
              </a:ext>
            </a:extLst>
          </p:cNvPr>
          <p:cNvSpPr txBox="1"/>
          <p:nvPr/>
        </p:nvSpPr>
        <p:spPr>
          <a:xfrm>
            <a:off x="370703" y="4578941"/>
            <a:ext cx="11699874" cy="2062103"/>
          </a:xfrm>
          <a:prstGeom prst="rect">
            <a:avLst/>
          </a:prstGeom>
          <a:noFill/>
        </p:spPr>
        <p:txBody>
          <a:bodyPr wrap="square" rtlCol="0">
            <a:spAutoFit/>
          </a:bodyPr>
          <a:lstStyle/>
          <a:p>
            <a:r>
              <a:rPr lang="en-US" sz="3200" dirty="0"/>
              <a:t>Based on the short story "Madame Butterfly" by John Luther Long, which in turn was based on stories told to Long by his sister Jennie </a:t>
            </a:r>
            <a:r>
              <a:rPr lang="en-US" sz="3200" dirty="0" err="1"/>
              <a:t>Correll</a:t>
            </a:r>
            <a:r>
              <a:rPr lang="en-US" sz="3200" dirty="0"/>
              <a:t> and on the semi-autobiographical 1887 French novel Madame </a:t>
            </a:r>
            <a:r>
              <a:rPr lang="en-US" sz="3200" dirty="0" err="1"/>
              <a:t>Chrysanthème</a:t>
            </a:r>
            <a:r>
              <a:rPr lang="en-US" sz="3200" dirty="0"/>
              <a:t> by Pierre Loti</a:t>
            </a:r>
            <a:r>
              <a:rPr lang="en-US" dirty="0"/>
              <a:t>. </a:t>
            </a:r>
            <a:endParaRPr lang="en-AU" sz="3000" dirty="0"/>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Review: Pittsburgh Opera stages a traditional 'Madama Butterfly ...">
            <a:extLst>
              <a:ext uri="{FF2B5EF4-FFF2-40B4-BE49-F238E27FC236}">
                <a16:creationId xmlns:a16="http://schemas.microsoft.com/office/drawing/2014/main" id="{DCB8F0BE-0D1F-5822-FC97-4D7173375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4288" y="725835"/>
            <a:ext cx="5097744" cy="3568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222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8000">
        <p15:prstTrans prst="fallOver"/>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435">
                                          <p:stCondLst>
                                            <p:cond delay="0"/>
                                          </p:stCondLst>
                                        </p:cTn>
                                        <p:tgtEl>
                                          <p:spTgt spid="6"/>
                                        </p:tgtEl>
                                      </p:cBhvr>
                                    </p:animEffect>
                                    <p:anim calcmode="lin" valueType="num">
                                      <p:cBhvr>
                                        <p:cTn id="13" dur="136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18" dur="19">
                                          <p:stCondLst>
                                            <p:cond delay="487"/>
                                          </p:stCondLst>
                                        </p:cTn>
                                        <p:tgtEl>
                                          <p:spTgt spid="6"/>
                                        </p:tgtEl>
                                      </p:cBhvr>
                                      <p:to x="100000" y="60000"/>
                                    </p:animScale>
                                    <p:animScale>
                                      <p:cBhvr>
                                        <p:cTn id="19" dur="124" decel="50000">
                                          <p:stCondLst>
                                            <p:cond delay="507"/>
                                          </p:stCondLst>
                                        </p:cTn>
                                        <p:tgtEl>
                                          <p:spTgt spid="6"/>
                                        </p:tgtEl>
                                      </p:cBhvr>
                                      <p:to x="100000" y="100000"/>
                                    </p:animScale>
                                    <p:animScale>
                                      <p:cBhvr>
                                        <p:cTn id="20" dur="19">
                                          <p:stCondLst>
                                            <p:cond delay="984"/>
                                          </p:stCondLst>
                                        </p:cTn>
                                        <p:tgtEl>
                                          <p:spTgt spid="6"/>
                                        </p:tgtEl>
                                      </p:cBhvr>
                                      <p:to x="100000" y="80000"/>
                                    </p:animScale>
                                    <p:animScale>
                                      <p:cBhvr>
                                        <p:cTn id="21" dur="124" decel="50000">
                                          <p:stCondLst>
                                            <p:cond delay="1003"/>
                                          </p:stCondLst>
                                        </p:cTn>
                                        <p:tgtEl>
                                          <p:spTgt spid="6"/>
                                        </p:tgtEl>
                                      </p:cBhvr>
                                      <p:to x="100000" y="100000"/>
                                    </p:animScale>
                                    <p:animScale>
                                      <p:cBhvr>
                                        <p:cTn id="22" dur="19">
                                          <p:stCondLst>
                                            <p:cond delay="1231"/>
                                          </p:stCondLst>
                                        </p:cTn>
                                        <p:tgtEl>
                                          <p:spTgt spid="6"/>
                                        </p:tgtEl>
                                      </p:cBhvr>
                                      <p:to x="100000" y="90000"/>
                                    </p:animScale>
                                    <p:animScale>
                                      <p:cBhvr>
                                        <p:cTn id="23" dur="124" decel="50000">
                                          <p:stCondLst>
                                            <p:cond delay="1251"/>
                                          </p:stCondLst>
                                        </p:cTn>
                                        <p:tgtEl>
                                          <p:spTgt spid="6"/>
                                        </p:tgtEl>
                                      </p:cBhvr>
                                      <p:to x="100000" y="100000"/>
                                    </p:animScale>
                                    <p:animScale>
                                      <p:cBhvr>
                                        <p:cTn id="24" dur="19">
                                          <p:stCondLst>
                                            <p:cond delay="1356"/>
                                          </p:stCondLst>
                                        </p:cTn>
                                        <p:tgtEl>
                                          <p:spTgt spid="6"/>
                                        </p:tgtEl>
                                      </p:cBhvr>
                                      <p:to x="100000" y="95000"/>
                                    </p:animScale>
                                    <p:animScale>
                                      <p:cBhvr>
                                        <p:cTn id="25" dur="124" decel="50000">
                                          <p:stCondLst>
                                            <p:cond delay="1376"/>
                                          </p:stCondLst>
                                        </p:cTn>
                                        <p:tgtEl>
                                          <p:spTgt spid="6"/>
                                        </p:tgtEl>
                                      </p:cBhvr>
                                      <p:to x="100000" y="100000"/>
                                    </p:animScale>
                                  </p:childTnLst>
                                </p:cTn>
                              </p:par>
                            </p:childTnLst>
                          </p:cTn>
                        </p:par>
                        <p:par>
                          <p:cTn id="26" fill="hold">
                            <p:stCondLst>
                              <p:cond delay="8500"/>
                            </p:stCondLst>
                            <p:childTnLst>
                              <p:par>
                                <p:cTn id="27" presetID="1" presetClass="entr" presetSubtype="0" fill="hold" grpId="0" nodeType="afterEffect">
                                  <p:stCondLst>
                                    <p:cond delay="50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832886" y="1356725"/>
            <a:ext cx="4908888" cy="1754326"/>
          </a:xfrm>
          <a:prstGeom prst="rect">
            <a:avLst/>
          </a:prstGeom>
          <a:noFill/>
        </p:spPr>
        <p:txBody>
          <a:bodyPr wrap="square" rtlCol="0">
            <a:spAutoFit/>
          </a:bodyPr>
          <a:lstStyle/>
          <a:p>
            <a:r>
              <a:rPr lang="en-US" sz="3600" b="1" dirty="0"/>
              <a:t>What is the name of the donkey in Winnie The Pooh? </a:t>
            </a:r>
            <a:endParaRPr lang="en-AU" sz="36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3179806" y="3189405"/>
            <a:ext cx="2916194" cy="646331"/>
          </a:xfrm>
          <a:prstGeom prst="rect">
            <a:avLst/>
          </a:prstGeom>
          <a:noFill/>
        </p:spPr>
        <p:txBody>
          <a:bodyPr wrap="square" rtlCol="0">
            <a:spAutoFit/>
          </a:bodyPr>
          <a:lstStyle/>
          <a:p>
            <a:r>
              <a:rPr lang="en-US" sz="3600" b="1" dirty="0">
                <a:solidFill>
                  <a:srgbClr val="FF0000"/>
                </a:solidFill>
                <a:latin typeface="MentiText"/>
              </a:rPr>
              <a:t>Eeyore</a:t>
            </a:r>
            <a:endParaRPr lang="en-US" sz="3600" b="1" dirty="0">
              <a:solidFill>
                <a:srgbClr val="FF0000"/>
              </a:solidFill>
            </a:endParaRPr>
          </a:p>
        </p:txBody>
      </p:sp>
      <p:sp>
        <p:nvSpPr>
          <p:cNvPr id="9" name="TextBox 8">
            <a:extLst>
              <a:ext uri="{FF2B5EF4-FFF2-40B4-BE49-F238E27FC236}">
                <a16:creationId xmlns:a16="http://schemas.microsoft.com/office/drawing/2014/main" id="{C26D327F-F68C-43A9-1F02-67B1D9B83C98}"/>
              </a:ext>
            </a:extLst>
          </p:cNvPr>
          <p:cNvSpPr txBox="1"/>
          <p:nvPr/>
        </p:nvSpPr>
        <p:spPr>
          <a:xfrm>
            <a:off x="453081" y="4605134"/>
            <a:ext cx="10610335" cy="2062103"/>
          </a:xfrm>
          <a:prstGeom prst="rect">
            <a:avLst/>
          </a:prstGeom>
          <a:noFill/>
        </p:spPr>
        <p:txBody>
          <a:bodyPr wrap="square" rtlCol="0">
            <a:spAutoFit/>
          </a:bodyPr>
          <a:lstStyle/>
          <a:p>
            <a:pPr fontAlgn="base"/>
            <a:r>
              <a:rPr lang="en-US" sz="3200" dirty="0"/>
              <a:t>Eeyore is a fictional character in the Winnie-the-Pooh books by A. A. Milne. He is generally characterized as a pessimistic, gloomy, depressed, </a:t>
            </a:r>
            <a:r>
              <a:rPr lang="en-US" sz="3200" dirty="0" err="1"/>
              <a:t>anhedonic</a:t>
            </a:r>
            <a:r>
              <a:rPr lang="en-US" sz="3200" dirty="0"/>
              <a:t>, old grey stuffed donkey who is a friend of the title character, Winnie-the-Pooh.</a:t>
            </a:r>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Eeyore HD Wallpapers - Wallpaper Cave">
            <a:extLst>
              <a:ext uri="{FF2B5EF4-FFF2-40B4-BE49-F238E27FC236}">
                <a16:creationId xmlns:a16="http://schemas.microsoft.com/office/drawing/2014/main" id="{5E1DD2B8-6C07-031C-9ABF-E9DD35086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2215" y="729650"/>
            <a:ext cx="6013153" cy="3758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174985"/>
      </p:ext>
    </p:extLst>
  </p:cSld>
  <p:clrMapOvr>
    <a:masterClrMapping/>
  </p:clrMapOvr>
  <p:transition spd="slow" advClick="0" advTm="18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435">
                                          <p:stCondLst>
                                            <p:cond delay="0"/>
                                          </p:stCondLst>
                                        </p:cTn>
                                        <p:tgtEl>
                                          <p:spTgt spid="6"/>
                                        </p:tgtEl>
                                      </p:cBhvr>
                                    </p:animEffect>
                                    <p:anim calcmode="lin" valueType="num">
                                      <p:cBhvr>
                                        <p:cTn id="13" dur="136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18" dur="19">
                                          <p:stCondLst>
                                            <p:cond delay="487"/>
                                          </p:stCondLst>
                                        </p:cTn>
                                        <p:tgtEl>
                                          <p:spTgt spid="6"/>
                                        </p:tgtEl>
                                      </p:cBhvr>
                                      <p:to x="100000" y="60000"/>
                                    </p:animScale>
                                    <p:animScale>
                                      <p:cBhvr>
                                        <p:cTn id="19" dur="124" decel="50000">
                                          <p:stCondLst>
                                            <p:cond delay="507"/>
                                          </p:stCondLst>
                                        </p:cTn>
                                        <p:tgtEl>
                                          <p:spTgt spid="6"/>
                                        </p:tgtEl>
                                      </p:cBhvr>
                                      <p:to x="100000" y="100000"/>
                                    </p:animScale>
                                    <p:animScale>
                                      <p:cBhvr>
                                        <p:cTn id="20" dur="19">
                                          <p:stCondLst>
                                            <p:cond delay="984"/>
                                          </p:stCondLst>
                                        </p:cTn>
                                        <p:tgtEl>
                                          <p:spTgt spid="6"/>
                                        </p:tgtEl>
                                      </p:cBhvr>
                                      <p:to x="100000" y="80000"/>
                                    </p:animScale>
                                    <p:animScale>
                                      <p:cBhvr>
                                        <p:cTn id="21" dur="124" decel="50000">
                                          <p:stCondLst>
                                            <p:cond delay="1003"/>
                                          </p:stCondLst>
                                        </p:cTn>
                                        <p:tgtEl>
                                          <p:spTgt spid="6"/>
                                        </p:tgtEl>
                                      </p:cBhvr>
                                      <p:to x="100000" y="100000"/>
                                    </p:animScale>
                                    <p:animScale>
                                      <p:cBhvr>
                                        <p:cTn id="22" dur="19">
                                          <p:stCondLst>
                                            <p:cond delay="1231"/>
                                          </p:stCondLst>
                                        </p:cTn>
                                        <p:tgtEl>
                                          <p:spTgt spid="6"/>
                                        </p:tgtEl>
                                      </p:cBhvr>
                                      <p:to x="100000" y="90000"/>
                                    </p:animScale>
                                    <p:animScale>
                                      <p:cBhvr>
                                        <p:cTn id="23" dur="124" decel="50000">
                                          <p:stCondLst>
                                            <p:cond delay="1251"/>
                                          </p:stCondLst>
                                        </p:cTn>
                                        <p:tgtEl>
                                          <p:spTgt spid="6"/>
                                        </p:tgtEl>
                                      </p:cBhvr>
                                      <p:to x="100000" y="100000"/>
                                    </p:animScale>
                                    <p:animScale>
                                      <p:cBhvr>
                                        <p:cTn id="24" dur="19">
                                          <p:stCondLst>
                                            <p:cond delay="1356"/>
                                          </p:stCondLst>
                                        </p:cTn>
                                        <p:tgtEl>
                                          <p:spTgt spid="6"/>
                                        </p:tgtEl>
                                      </p:cBhvr>
                                      <p:to x="100000" y="95000"/>
                                    </p:animScale>
                                    <p:animScale>
                                      <p:cBhvr>
                                        <p:cTn id="25" dur="124" decel="50000">
                                          <p:stCondLst>
                                            <p:cond delay="1376"/>
                                          </p:stCondLst>
                                        </p:cTn>
                                        <p:tgtEl>
                                          <p:spTgt spid="6"/>
                                        </p:tgtEl>
                                      </p:cBhvr>
                                      <p:to x="100000" y="100000"/>
                                    </p:animScale>
                                  </p:childTnLst>
                                </p:cTn>
                              </p:par>
                            </p:childTnLst>
                          </p:cTn>
                        </p:par>
                        <p:par>
                          <p:cTn id="26" fill="hold">
                            <p:stCondLst>
                              <p:cond delay="8500"/>
                            </p:stCondLst>
                            <p:childTnLst>
                              <p:par>
                                <p:cTn id="27" presetID="1" presetClass="entr" presetSubtype="0" fill="hold" grpId="0" nodeType="afterEffect">
                                  <p:stCondLst>
                                    <p:cond delay="50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divot">
          <a:fgClr>
            <a:schemeClr val="accent4"/>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615208" y="1154394"/>
            <a:ext cx="5423128" cy="2862322"/>
          </a:xfrm>
          <a:prstGeom prst="rect">
            <a:avLst/>
          </a:prstGeom>
          <a:noFill/>
        </p:spPr>
        <p:txBody>
          <a:bodyPr wrap="square" rtlCol="0">
            <a:spAutoFit/>
          </a:bodyPr>
          <a:lstStyle/>
          <a:p>
            <a:pPr algn="l" fontAlgn="base"/>
            <a:r>
              <a:rPr lang="en-US" sz="3600" b="1" i="0" dirty="0">
                <a:solidFill>
                  <a:srgbClr val="15171A"/>
                </a:solidFill>
                <a:effectLst/>
              </a:rPr>
              <a:t>Who first said, "I think, therefore I am"? </a:t>
            </a:r>
          </a:p>
          <a:p>
            <a:pPr algn="l" fontAlgn="base"/>
            <a:r>
              <a:rPr lang="en-US" sz="3600" b="1" i="0" dirty="0">
                <a:solidFill>
                  <a:srgbClr val="15171A"/>
                </a:solidFill>
                <a:effectLst/>
              </a:rPr>
              <a:t>      </a:t>
            </a:r>
          </a:p>
          <a:p>
            <a:pPr algn="l" fontAlgn="base"/>
            <a:r>
              <a:rPr lang="en-US" sz="3600" b="1" i="0" dirty="0">
                <a:solidFill>
                  <a:srgbClr val="15171A"/>
                </a:solidFill>
                <a:effectLst/>
              </a:rPr>
              <a:t>a) Plato              b) Aristotle        </a:t>
            </a:r>
          </a:p>
          <a:p>
            <a:pPr algn="l" fontAlgn="base"/>
            <a:r>
              <a:rPr lang="en-US" sz="3600" b="1" i="0" dirty="0">
                <a:solidFill>
                  <a:srgbClr val="15171A"/>
                </a:solidFill>
                <a:effectLst/>
              </a:rPr>
              <a:t>c) Descartes </a:t>
            </a:r>
            <a:r>
              <a:rPr lang="en-US" sz="3600" b="1" dirty="0">
                <a:solidFill>
                  <a:srgbClr val="15171A"/>
                </a:solidFill>
              </a:rPr>
              <a:t>     </a:t>
            </a:r>
            <a:r>
              <a:rPr lang="en-US" sz="3600" b="1" i="0" dirty="0">
                <a:solidFill>
                  <a:srgbClr val="15171A"/>
                </a:solidFill>
                <a:effectLst/>
              </a:rPr>
              <a:t>d) Socrates</a:t>
            </a:r>
          </a:p>
        </p:txBody>
      </p:sp>
      <p:sp>
        <p:nvSpPr>
          <p:cNvPr id="6" name="TextBox 5">
            <a:extLst>
              <a:ext uri="{FF2B5EF4-FFF2-40B4-BE49-F238E27FC236}">
                <a16:creationId xmlns:a16="http://schemas.microsoft.com/office/drawing/2014/main" id="{C2B71E2E-F877-61E7-FAF1-9EB8ACBA3973}"/>
              </a:ext>
            </a:extLst>
          </p:cNvPr>
          <p:cNvSpPr txBox="1"/>
          <p:nvPr/>
        </p:nvSpPr>
        <p:spPr>
          <a:xfrm>
            <a:off x="4677340" y="4212759"/>
            <a:ext cx="2721992" cy="646331"/>
          </a:xfrm>
          <a:prstGeom prst="rect">
            <a:avLst/>
          </a:prstGeom>
          <a:noFill/>
        </p:spPr>
        <p:txBody>
          <a:bodyPr wrap="square" rtlCol="0">
            <a:spAutoFit/>
          </a:bodyPr>
          <a:lstStyle/>
          <a:p>
            <a:r>
              <a:rPr lang="en-US" sz="3600" b="1" dirty="0">
                <a:solidFill>
                  <a:srgbClr val="FF0000"/>
                </a:solidFill>
                <a:latin typeface="MentiText"/>
              </a:rPr>
              <a:t>Descartes</a:t>
            </a:r>
            <a:endParaRPr lang="en-US" sz="3600" b="1" dirty="0">
              <a:solidFill>
                <a:srgbClr val="FF0000"/>
              </a:solidFill>
            </a:endParaRPr>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René Déscartes Biography - Facts, Childhood, Family Life &amp; Achievements">
            <a:extLst>
              <a:ext uri="{FF2B5EF4-FFF2-40B4-BE49-F238E27FC236}">
                <a16:creationId xmlns:a16="http://schemas.microsoft.com/office/drawing/2014/main" id="{D14A59C2-7146-BC86-C945-42E1D5F5F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3927" y="1043420"/>
            <a:ext cx="3226458" cy="268871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
            <a:extLst>
              <a:ext uri="{FF2B5EF4-FFF2-40B4-BE49-F238E27FC236}">
                <a16:creationId xmlns:a16="http://schemas.microsoft.com/office/drawing/2014/main" id="{8CA8F123-9962-1331-E6A3-D8C1AF19D340}"/>
              </a:ext>
            </a:extLst>
          </p:cNvPr>
          <p:cNvSpPr>
            <a:spLocks noChangeArrowheads="1"/>
          </p:cNvSpPr>
          <p:nvPr/>
        </p:nvSpPr>
        <p:spPr bwMode="auto">
          <a:xfrm>
            <a:off x="908908" y="5082488"/>
            <a:ext cx="10014465" cy="107721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3200" dirty="0">
                <a:latin typeface="+mn-lt"/>
              </a:rPr>
              <a:t>René Descartes March 1596 – February 1650  was a French philosopher, scientist, and mathematician,  </a:t>
            </a:r>
          </a:p>
        </p:txBody>
      </p:sp>
    </p:spTree>
    <p:extLst>
      <p:ext uri="{BB962C8B-B14F-4D97-AF65-F5344CB8AC3E}">
        <p14:creationId xmlns:p14="http://schemas.microsoft.com/office/powerpoint/2010/main" val="2542668997"/>
      </p:ext>
    </p:extLst>
  </p:cSld>
  <p:clrMapOvr>
    <a:masterClrMapping/>
  </p:clrMapOvr>
  <mc:AlternateContent xmlns:mc="http://schemas.openxmlformats.org/markup-compatibility/2006" xmlns:p14="http://schemas.microsoft.com/office/powerpoint/2010/main">
    <mc:Choice Requires="p14">
      <p:transition spd="slow" p14:dur="1600" advClick="0" advTm="18000">
        <p:blinds dir="vert"/>
      </p:transition>
    </mc:Choice>
    <mc:Fallback xmlns="">
      <p:transition spd="slow" advClick="0" advTm="18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290">
                                          <p:stCondLst>
                                            <p:cond delay="0"/>
                                          </p:stCondLst>
                                        </p:cTn>
                                        <p:tgtEl>
                                          <p:spTgt spid="6"/>
                                        </p:tgtEl>
                                      </p:cBhvr>
                                    </p:animEffect>
                                    <p:anim calcmode="lin" valueType="num">
                                      <p:cBhvr>
                                        <p:cTn id="13"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8" dur="13">
                                          <p:stCondLst>
                                            <p:cond delay="325"/>
                                          </p:stCondLst>
                                        </p:cTn>
                                        <p:tgtEl>
                                          <p:spTgt spid="6"/>
                                        </p:tgtEl>
                                      </p:cBhvr>
                                      <p:to x="100000" y="60000"/>
                                    </p:animScale>
                                    <p:animScale>
                                      <p:cBhvr>
                                        <p:cTn id="19" dur="83" decel="50000">
                                          <p:stCondLst>
                                            <p:cond delay="338"/>
                                          </p:stCondLst>
                                        </p:cTn>
                                        <p:tgtEl>
                                          <p:spTgt spid="6"/>
                                        </p:tgtEl>
                                      </p:cBhvr>
                                      <p:to x="100000" y="100000"/>
                                    </p:animScale>
                                    <p:animScale>
                                      <p:cBhvr>
                                        <p:cTn id="20" dur="13">
                                          <p:stCondLst>
                                            <p:cond delay="656"/>
                                          </p:stCondLst>
                                        </p:cTn>
                                        <p:tgtEl>
                                          <p:spTgt spid="6"/>
                                        </p:tgtEl>
                                      </p:cBhvr>
                                      <p:to x="100000" y="80000"/>
                                    </p:animScale>
                                    <p:animScale>
                                      <p:cBhvr>
                                        <p:cTn id="21" dur="83" decel="50000">
                                          <p:stCondLst>
                                            <p:cond delay="669"/>
                                          </p:stCondLst>
                                        </p:cTn>
                                        <p:tgtEl>
                                          <p:spTgt spid="6"/>
                                        </p:tgtEl>
                                      </p:cBhvr>
                                      <p:to x="100000" y="100000"/>
                                    </p:animScale>
                                    <p:animScale>
                                      <p:cBhvr>
                                        <p:cTn id="22" dur="13">
                                          <p:stCondLst>
                                            <p:cond delay="821"/>
                                          </p:stCondLst>
                                        </p:cTn>
                                        <p:tgtEl>
                                          <p:spTgt spid="6"/>
                                        </p:tgtEl>
                                      </p:cBhvr>
                                      <p:to x="100000" y="90000"/>
                                    </p:animScale>
                                    <p:animScale>
                                      <p:cBhvr>
                                        <p:cTn id="23" dur="83" decel="50000">
                                          <p:stCondLst>
                                            <p:cond delay="834"/>
                                          </p:stCondLst>
                                        </p:cTn>
                                        <p:tgtEl>
                                          <p:spTgt spid="6"/>
                                        </p:tgtEl>
                                      </p:cBhvr>
                                      <p:to x="100000" y="100000"/>
                                    </p:animScale>
                                    <p:animScale>
                                      <p:cBhvr>
                                        <p:cTn id="24" dur="13">
                                          <p:stCondLst>
                                            <p:cond delay="904"/>
                                          </p:stCondLst>
                                        </p:cTn>
                                        <p:tgtEl>
                                          <p:spTgt spid="6"/>
                                        </p:tgtEl>
                                      </p:cBhvr>
                                      <p:to x="100000" y="95000"/>
                                    </p:animScale>
                                    <p:animScale>
                                      <p:cBhvr>
                                        <p:cTn id="25" dur="83" decel="50000">
                                          <p:stCondLst>
                                            <p:cond delay="917"/>
                                          </p:stCondLst>
                                        </p:cTn>
                                        <p:tgtEl>
                                          <p:spTgt spid="6"/>
                                        </p:tgtEl>
                                      </p:cBhvr>
                                      <p:to x="100000" y="100000"/>
                                    </p:animScale>
                                  </p:childTnLst>
                                </p:cTn>
                              </p:par>
                            </p:childTnLst>
                          </p:cTn>
                        </p:par>
                        <p:par>
                          <p:cTn id="26" fill="hold">
                            <p:stCondLst>
                              <p:cond delay="8000"/>
                            </p:stCondLst>
                            <p:childTnLst>
                              <p:par>
                                <p:cTn id="27" presetID="42"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750"/>
                                        <p:tgtEl>
                                          <p:spTgt spid="11"/>
                                        </p:tgtEl>
                                      </p:cBhvr>
                                    </p:animEffect>
                                    <p:anim calcmode="lin" valueType="num">
                                      <p:cBhvr>
                                        <p:cTn id="30" dur="750" fill="hold"/>
                                        <p:tgtEl>
                                          <p:spTgt spid="11"/>
                                        </p:tgtEl>
                                        <p:attrNameLst>
                                          <p:attrName>ppt_x</p:attrName>
                                        </p:attrNameLst>
                                      </p:cBhvr>
                                      <p:tavLst>
                                        <p:tav tm="0">
                                          <p:val>
                                            <p:strVal val="#ppt_x"/>
                                          </p:val>
                                        </p:tav>
                                        <p:tav tm="100000">
                                          <p:val>
                                            <p:strVal val="#ppt_x"/>
                                          </p:val>
                                        </p:tav>
                                      </p:tavLst>
                                    </p:anim>
                                    <p:anim calcmode="lin" valueType="num">
                                      <p:cBhvr>
                                        <p:cTn id="31"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pattFill prst="divot">
          <a:fgClr>
            <a:schemeClr val="accent4"/>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1768506" y="1487409"/>
            <a:ext cx="6073916" cy="1754326"/>
          </a:xfrm>
          <a:prstGeom prst="rect">
            <a:avLst/>
          </a:prstGeom>
          <a:noFill/>
        </p:spPr>
        <p:txBody>
          <a:bodyPr wrap="square" rtlCol="0">
            <a:spAutoFit/>
          </a:bodyPr>
          <a:lstStyle/>
          <a:p>
            <a:r>
              <a:rPr lang="en-US" sz="3600" b="1" dirty="0"/>
              <a:t>Who was the first gymnast to be awarded a perfect score of 10.0 at the Olympic Games? </a:t>
            </a:r>
            <a:endParaRPr lang="en-US" sz="3600" b="1" i="0" dirty="0">
              <a:solidFill>
                <a:srgbClr val="15171A"/>
              </a:solidFill>
              <a:effectLst/>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3447426" y="3429000"/>
            <a:ext cx="3497071" cy="646331"/>
          </a:xfrm>
          <a:prstGeom prst="rect">
            <a:avLst/>
          </a:prstGeom>
          <a:noFill/>
        </p:spPr>
        <p:txBody>
          <a:bodyPr wrap="square" rtlCol="0">
            <a:spAutoFit/>
          </a:bodyPr>
          <a:lstStyle/>
          <a:p>
            <a:r>
              <a:rPr lang="en-US" sz="3600" b="1" dirty="0">
                <a:solidFill>
                  <a:srgbClr val="FF0000"/>
                </a:solidFill>
              </a:rPr>
              <a:t>Nadia </a:t>
            </a:r>
            <a:r>
              <a:rPr lang="en-US" sz="3600" b="1" dirty="0" err="1">
                <a:solidFill>
                  <a:srgbClr val="FF0000"/>
                </a:solidFill>
              </a:rPr>
              <a:t>Comăneci</a:t>
            </a:r>
            <a:endParaRPr lang="en-US" sz="3600" b="1" dirty="0">
              <a:solidFill>
                <a:srgbClr val="FF0000"/>
              </a:solidFill>
            </a:endParaRPr>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05EFE28C-8565-7773-CE66-728727C05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7265" y="312386"/>
            <a:ext cx="2730586" cy="3723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7AC9D7-4A40-153D-A8CD-09337E04029A}"/>
              </a:ext>
            </a:extLst>
          </p:cNvPr>
          <p:cNvSpPr txBox="1"/>
          <p:nvPr/>
        </p:nvSpPr>
        <p:spPr>
          <a:xfrm>
            <a:off x="615207" y="4152641"/>
            <a:ext cx="11285838" cy="2554545"/>
          </a:xfrm>
          <a:prstGeom prst="rect">
            <a:avLst/>
          </a:prstGeom>
          <a:noFill/>
        </p:spPr>
        <p:txBody>
          <a:bodyPr wrap="square" rtlCol="0">
            <a:spAutoFit/>
          </a:bodyPr>
          <a:lstStyle/>
          <a:p>
            <a:r>
              <a:rPr lang="en-US" sz="3200" dirty="0"/>
              <a:t>Nadia </a:t>
            </a:r>
            <a:r>
              <a:rPr lang="en-US" sz="3200" dirty="0" err="1"/>
              <a:t>Comăneci</a:t>
            </a:r>
            <a:r>
              <a:rPr lang="en-US" sz="3200" dirty="0"/>
              <a:t>. Nadia Elena </a:t>
            </a:r>
            <a:r>
              <a:rPr lang="en-US" sz="3200" dirty="0" err="1"/>
              <a:t>Comăneci</a:t>
            </a:r>
            <a:r>
              <a:rPr lang="en-US" sz="3200" dirty="0"/>
              <a:t> Conner (born November 12, 1961) is a Romanian retired gymnast and a five-time Olympic gold medalist, all in individual events. In 1976, at the age of 14, </a:t>
            </a:r>
            <a:r>
              <a:rPr lang="en-US" sz="3200" dirty="0" err="1"/>
              <a:t>Comăneci</a:t>
            </a:r>
            <a:r>
              <a:rPr lang="en-US" sz="3200" dirty="0"/>
              <a:t> was the first gymnast to be awarded a perfect score of 10.0 at the Olympic Games.</a:t>
            </a:r>
            <a:endParaRPr lang="en-AU" sz="3200" dirty="0"/>
          </a:p>
        </p:txBody>
      </p:sp>
    </p:spTree>
    <p:extLst>
      <p:ext uri="{BB962C8B-B14F-4D97-AF65-F5344CB8AC3E}">
        <p14:creationId xmlns:p14="http://schemas.microsoft.com/office/powerpoint/2010/main" val="2623410405"/>
      </p:ext>
    </p:extLst>
  </p:cSld>
  <p:clrMapOvr>
    <a:masterClrMapping/>
  </p:clrMapOvr>
  <p:transition spd="slow" advClick="0" advTm="18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290">
                                          <p:stCondLst>
                                            <p:cond delay="0"/>
                                          </p:stCondLst>
                                        </p:cTn>
                                        <p:tgtEl>
                                          <p:spTgt spid="6"/>
                                        </p:tgtEl>
                                      </p:cBhvr>
                                    </p:animEffect>
                                    <p:anim calcmode="lin" valueType="num">
                                      <p:cBhvr>
                                        <p:cTn id="13"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8" dur="13">
                                          <p:stCondLst>
                                            <p:cond delay="325"/>
                                          </p:stCondLst>
                                        </p:cTn>
                                        <p:tgtEl>
                                          <p:spTgt spid="6"/>
                                        </p:tgtEl>
                                      </p:cBhvr>
                                      <p:to x="100000" y="60000"/>
                                    </p:animScale>
                                    <p:animScale>
                                      <p:cBhvr>
                                        <p:cTn id="19" dur="83" decel="50000">
                                          <p:stCondLst>
                                            <p:cond delay="338"/>
                                          </p:stCondLst>
                                        </p:cTn>
                                        <p:tgtEl>
                                          <p:spTgt spid="6"/>
                                        </p:tgtEl>
                                      </p:cBhvr>
                                      <p:to x="100000" y="100000"/>
                                    </p:animScale>
                                    <p:animScale>
                                      <p:cBhvr>
                                        <p:cTn id="20" dur="13">
                                          <p:stCondLst>
                                            <p:cond delay="656"/>
                                          </p:stCondLst>
                                        </p:cTn>
                                        <p:tgtEl>
                                          <p:spTgt spid="6"/>
                                        </p:tgtEl>
                                      </p:cBhvr>
                                      <p:to x="100000" y="80000"/>
                                    </p:animScale>
                                    <p:animScale>
                                      <p:cBhvr>
                                        <p:cTn id="21" dur="83" decel="50000">
                                          <p:stCondLst>
                                            <p:cond delay="669"/>
                                          </p:stCondLst>
                                        </p:cTn>
                                        <p:tgtEl>
                                          <p:spTgt spid="6"/>
                                        </p:tgtEl>
                                      </p:cBhvr>
                                      <p:to x="100000" y="100000"/>
                                    </p:animScale>
                                    <p:animScale>
                                      <p:cBhvr>
                                        <p:cTn id="22" dur="13">
                                          <p:stCondLst>
                                            <p:cond delay="821"/>
                                          </p:stCondLst>
                                        </p:cTn>
                                        <p:tgtEl>
                                          <p:spTgt spid="6"/>
                                        </p:tgtEl>
                                      </p:cBhvr>
                                      <p:to x="100000" y="90000"/>
                                    </p:animScale>
                                    <p:animScale>
                                      <p:cBhvr>
                                        <p:cTn id="23" dur="83" decel="50000">
                                          <p:stCondLst>
                                            <p:cond delay="834"/>
                                          </p:stCondLst>
                                        </p:cTn>
                                        <p:tgtEl>
                                          <p:spTgt spid="6"/>
                                        </p:tgtEl>
                                      </p:cBhvr>
                                      <p:to x="100000" y="100000"/>
                                    </p:animScale>
                                    <p:animScale>
                                      <p:cBhvr>
                                        <p:cTn id="24" dur="13">
                                          <p:stCondLst>
                                            <p:cond delay="904"/>
                                          </p:stCondLst>
                                        </p:cTn>
                                        <p:tgtEl>
                                          <p:spTgt spid="6"/>
                                        </p:tgtEl>
                                      </p:cBhvr>
                                      <p:to x="100000" y="95000"/>
                                    </p:animScale>
                                    <p:animScale>
                                      <p:cBhvr>
                                        <p:cTn id="25" dur="83" decel="50000">
                                          <p:stCondLst>
                                            <p:cond delay="917"/>
                                          </p:stCondLst>
                                        </p:cTn>
                                        <p:tgtEl>
                                          <p:spTgt spid="6"/>
                                        </p:tgtEl>
                                      </p:cBhvr>
                                      <p:to x="100000" y="100000"/>
                                    </p:animScale>
                                  </p:childTnLst>
                                </p:cTn>
                              </p:par>
                            </p:childTnLst>
                          </p:cTn>
                        </p:par>
                        <p:par>
                          <p:cTn id="26" fill="hold">
                            <p:stCondLst>
                              <p:cond delay="8000"/>
                            </p:stCondLst>
                            <p:childTnLst>
                              <p:par>
                                <p:cTn id="27" presetID="16" presetClass="entr" presetSubtype="21"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1186561" y="1655782"/>
            <a:ext cx="4909439" cy="1200329"/>
          </a:xfrm>
          <a:prstGeom prst="rect">
            <a:avLst/>
          </a:prstGeom>
          <a:noFill/>
        </p:spPr>
        <p:txBody>
          <a:bodyPr wrap="square" rtlCol="0">
            <a:spAutoFit/>
          </a:bodyPr>
          <a:lstStyle/>
          <a:p>
            <a:r>
              <a:rPr lang="en-US" sz="3600" b="1" dirty="0"/>
              <a:t>What was the name of the first dog in space? </a:t>
            </a:r>
            <a:endParaRPr lang="en-AU" sz="36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3225005" y="3169937"/>
            <a:ext cx="1379946" cy="646331"/>
          </a:xfrm>
          <a:prstGeom prst="rect">
            <a:avLst/>
          </a:prstGeom>
          <a:noFill/>
        </p:spPr>
        <p:txBody>
          <a:bodyPr wrap="square" rtlCol="0">
            <a:spAutoFit/>
          </a:bodyPr>
          <a:lstStyle/>
          <a:p>
            <a:r>
              <a:rPr lang="en-US" sz="3600" b="1" dirty="0">
                <a:solidFill>
                  <a:srgbClr val="FF0000"/>
                </a:solidFill>
              </a:rPr>
              <a:t>Laika</a:t>
            </a:r>
          </a:p>
        </p:txBody>
      </p:sp>
      <p:sp>
        <p:nvSpPr>
          <p:cNvPr id="9" name="TextBox 8">
            <a:extLst>
              <a:ext uri="{FF2B5EF4-FFF2-40B4-BE49-F238E27FC236}">
                <a16:creationId xmlns:a16="http://schemas.microsoft.com/office/drawing/2014/main" id="{C26D327F-F68C-43A9-1F02-67B1D9B83C98}"/>
              </a:ext>
            </a:extLst>
          </p:cNvPr>
          <p:cNvSpPr txBox="1"/>
          <p:nvPr/>
        </p:nvSpPr>
        <p:spPr>
          <a:xfrm>
            <a:off x="492126" y="4130094"/>
            <a:ext cx="11699874" cy="2062103"/>
          </a:xfrm>
          <a:prstGeom prst="rect">
            <a:avLst/>
          </a:prstGeom>
          <a:noFill/>
        </p:spPr>
        <p:txBody>
          <a:bodyPr wrap="square" rtlCol="0">
            <a:spAutoFit/>
          </a:bodyPr>
          <a:lstStyle/>
          <a:p>
            <a:r>
              <a:rPr lang="en-US" sz="3200" dirty="0"/>
              <a:t>Laika was a Soviet space dog who was one of the first animals in space and the first to orbit the Earth. A stray mongrel from the streets of Moscow, she flew aboard the Sputnik 2 spacecraft, launched into low orbit on 3 November 1957. </a:t>
            </a:r>
            <a:endParaRPr lang="en-AU" sz="3200" dirty="0"/>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Animals in Space: How Russian Dog Laika Became the World's First Astronaut">
            <a:extLst>
              <a:ext uri="{FF2B5EF4-FFF2-40B4-BE49-F238E27FC236}">
                <a16:creationId xmlns:a16="http://schemas.microsoft.com/office/drawing/2014/main" id="{69D4790F-86AA-1A87-14A2-5621C6E23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4312" y="1008619"/>
            <a:ext cx="451485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903080"/>
      </p:ext>
    </p:extLst>
  </p:cSld>
  <p:clrMapOvr>
    <a:masterClrMapping/>
  </p:clrMapOvr>
  <p:transition spd="slow" advClick="0" advTm="1800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6" presetClass="entr" presetSubtype="16"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1250"/>
                                        <p:tgtEl>
                                          <p:spTgt spid="6"/>
                                        </p:tgtEl>
                                      </p:cBhvr>
                                    </p:animEffect>
                                  </p:childTnLst>
                                </p:cTn>
                              </p:par>
                            </p:childTnLst>
                          </p:cTn>
                        </p:par>
                        <p:par>
                          <p:cTn id="13" fill="hold">
                            <p:stCondLst>
                              <p:cond delay="8250"/>
                            </p:stCondLst>
                            <p:childTnLst>
                              <p:par>
                                <p:cTn id="14" presetID="1" presetClass="entr" presetSubtype="0" fill="hold" grpId="0" nodeType="afterEffect">
                                  <p:stCondLst>
                                    <p:cond delay="50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615207" y="1687223"/>
            <a:ext cx="5182478" cy="1754326"/>
          </a:xfrm>
          <a:prstGeom prst="rect">
            <a:avLst/>
          </a:prstGeom>
          <a:noFill/>
        </p:spPr>
        <p:txBody>
          <a:bodyPr wrap="square" rtlCol="0">
            <a:spAutoFit/>
          </a:bodyPr>
          <a:lstStyle/>
          <a:p>
            <a:pPr algn="l"/>
            <a:r>
              <a:rPr lang="en-US" sz="3600" b="1" i="0" dirty="0">
                <a:solidFill>
                  <a:srgbClr val="000000"/>
                </a:solidFill>
                <a:effectLst/>
                <a:latin typeface="-apple-system"/>
              </a:rPr>
              <a:t>In which bay did Captain Cook land for the first time in Australia?</a:t>
            </a:r>
          </a:p>
        </p:txBody>
      </p:sp>
      <p:sp>
        <p:nvSpPr>
          <p:cNvPr id="6" name="TextBox 5">
            <a:extLst>
              <a:ext uri="{FF2B5EF4-FFF2-40B4-BE49-F238E27FC236}">
                <a16:creationId xmlns:a16="http://schemas.microsoft.com/office/drawing/2014/main" id="{C2B71E2E-F877-61E7-FAF1-9EB8ACBA3973}"/>
              </a:ext>
            </a:extLst>
          </p:cNvPr>
          <p:cNvSpPr txBox="1"/>
          <p:nvPr/>
        </p:nvSpPr>
        <p:spPr>
          <a:xfrm>
            <a:off x="3101930" y="3409098"/>
            <a:ext cx="2721992" cy="646331"/>
          </a:xfrm>
          <a:prstGeom prst="rect">
            <a:avLst/>
          </a:prstGeom>
          <a:noFill/>
        </p:spPr>
        <p:txBody>
          <a:bodyPr wrap="square" rtlCol="0">
            <a:spAutoFit/>
          </a:bodyPr>
          <a:lstStyle/>
          <a:p>
            <a:r>
              <a:rPr lang="en-AU" sz="3600" b="1" dirty="0">
                <a:solidFill>
                  <a:srgbClr val="FF0000"/>
                </a:solidFill>
              </a:rPr>
              <a:t>Botany Bay.</a:t>
            </a:r>
            <a:endParaRPr lang="en-US" sz="3600" b="1" dirty="0">
              <a:solidFill>
                <a:srgbClr val="FF0000"/>
              </a:solidFill>
            </a:endParaRPr>
          </a:p>
        </p:txBody>
      </p:sp>
      <p:sp>
        <p:nvSpPr>
          <p:cNvPr id="9" name="TextBox 8">
            <a:extLst>
              <a:ext uri="{FF2B5EF4-FFF2-40B4-BE49-F238E27FC236}">
                <a16:creationId xmlns:a16="http://schemas.microsoft.com/office/drawing/2014/main" id="{C26D327F-F68C-43A9-1F02-67B1D9B83C98}"/>
              </a:ext>
            </a:extLst>
          </p:cNvPr>
          <p:cNvSpPr txBox="1"/>
          <p:nvPr/>
        </p:nvSpPr>
        <p:spPr>
          <a:xfrm>
            <a:off x="1386105" y="4388911"/>
            <a:ext cx="9847383" cy="2062103"/>
          </a:xfrm>
          <a:prstGeom prst="rect">
            <a:avLst/>
          </a:prstGeom>
          <a:noFill/>
        </p:spPr>
        <p:txBody>
          <a:bodyPr wrap="square" rtlCol="0">
            <a:spAutoFit/>
          </a:bodyPr>
          <a:lstStyle/>
          <a:p>
            <a:r>
              <a:rPr lang="en-US" sz="3200" dirty="0"/>
              <a:t>In 1770, the </a:t>
            </a:r>
            <a:r>
              <a:rPr lang="en-US" sz="3200" i="1" dirty="0"/>
              <a:t>HMB Endeavour</a:t>
            </a:r>
            <a:r>
              <a:rPr lang="en-US" sz="3200" dirty="0"/>
              <a:t> with Lieutenant (later Captain) James Cook and his crew landed at Botany Bay’s Inscription Point. The crew stayed in the area for 8 days and had a dramatic impact on Australian history.</a:t>
            </a:r>
            <a:endParaRPr lang="en-AU" sz="3200" dirty="0"/>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descr="B.L.Kearley Illustrations Agency - London - Michael Strand - The ...">
            <a:extLst>
              <a:ext uri="{FF2B5EF4-FFF2-40B4-BE49-F238E27FC236}">
                <a16:creationId xmlns:a16="http://schemas.microsoft.com/office/drawing/2014/main" id="{4F700E3D-92DE-E8AE-4DDE-E354C6492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711986"/>
            <a:ext cx="4849644" cy="3377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624072"/>
      </p:ext>
    </p:extLst>
  </p:cSld>
  <p:clrMapOvr>
    <a:masterClrMapping/>
  </p:clrMapOvr>
  <mc:AlternateContent xmlns:mc="http://schemas.openxmlformats.org/markup-compatibility/2006" xmlns:p14="http://schemas.microsoft.com/office/powerpoint/2010/main">
    <mc:Choice Requires="p14">
      <p:transition spd="slow" p14:dur="1500" advClick="0" advTm="18000">
        <p:split orient="vert"/>
      </p:transition>
    </mc:Choice>
    <mc:Fallback xmlns="">
      <p:transition spd="slow" advClick="0" advTm="18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par>
                          <p:cTn id="26" fill="hold">
                            <p:stCondLst>
                              <p:cond delay="9000"/>
                            </p:stCondLst>
                            <p:childTnLst>
                              <p:par>
                                <p:cTn id="27" presetID="1" presetClass="entr" presetSubtype="0" fill="hold" grpId="0" nodeType="afterEffect">
                                  <p:stCondLst>
                                    <p:cond delay="50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pattFill prst="divot">
          <a:fgClr>
            <a:schemeClr val="accent4"/>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1925025" y="1610794"/>
            <a:ext cx="5423128" cy="1200329"/>
          </a:xfrm>
          <a:prstGeom prst="rect">
            <a:avLst/>
          </a:prstGeom>
          <a:noFill/>
        </p:spPr>
        <p:txBody>
          <a:bodyPr wrap="square" rtlCol="0">
            <a:spAutoFit/>
          </a:bodyPr>
          <a:lstStyle/>
          <a:p>
            <a:r>
              <a:rPr lang="en-US" sz="3600" b="1" dirty="0"/>
              <a:t>What type of pasta is shaped like a butterfly</a:t>
            </a:r>
            <a:endParaRPr lang="en-US" sz="3600" b="1" i="0" dirty="0">
              <a:solidFill>
                <a:srgbClr val="15171A"/>
              </a:solidFill>
              <a:effectLst/>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4067740" y="3105834"/>
            <a:ext cx="2721992" cy="646331"/>
          </a:xfrm>
          <a:prstGeom prst="rect">
            <a:avLst/>
          </a:prstGeom>
          <a:noFill/>
        </p:spPr>
        <p:txBody>
          <a:bodyPr wrap="square" rtlCol="0">
            <a:spAutoFit/>
          </a:bodyPr>
          <a:lstStyle/>
          <a:p>
            <a:r>
              <a:rPr lang="en-US" sz="3600" b="1" dirty="0">
                <a:solidFill>
                  <a:srgbClr val="FF0000"/>
                </a:solidFill>
                <a:latin typeface="MentiText"/>
              </a:rPr>
              <a:t>Farfalle</a:t>
            </a:r>
            <a:endParaRPr lang="en-US" sz="3600" b="1" dirty="0">
              <a:solidFill>
                <a:srgbClr val="FF0000"/>
              </a:solidFill>
            </a:endParaRPr>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90B30BC3-1341-51ED-F76C-D529D12C8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033" y="886975"/>
            <a:ext cx="3465229" cy="34652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F3064E0-EFF9-60AB-8F81-D1B0D591F5B9}"/>
              </a:ext>
            </a:extLst>
          </p:cNvPr>
          <p:cNvSpPr txBox="1"/>
          <p:nvPr/>
        </p:nvSpPr>
        <p:spPr>
          <a:xfrm>
            <a:off x="1120347" y="4614798"/>
            <a:ext cx="8616777" cy="1569660"/>
          </a:xfrm>
          <a:prstGeom prst="rect">
            <a:avLst/>
          </a:prstGeom>
          <a:noFill/>
        </p:spPr>
        <p:txBody>
          <a:bodyPr wrap="square" rtlCol="0">
            <a:spAutoFit/>
          </a:bodyPr>
          <a:lstStyle/>
          <a:p>
            <a:r>
              <a:rPr lang="en-US" sz="3200" dirty="0"/>
              <a:t>commonly known </a:t>
            </a:r>
            <a:r>
              <a:rPr lang="en-US" sz="3200"/>
              <a:t>as bow-tie pasta, ribbon pasta</a:t>
            </a:r>
            <a:r>
              <a:rPr lang="en-US" sz="3200" dirty="0"/>
              <a:t> </a:t>
            </a:r>
            <a:r>
              <a:rPr lang="en-US" sz="3200"/>
              <a:t>or butterfly pasta</a:t>
            </a:r>
            <a:r>
              <a:rPr lang="en-US" sz="3200" dirty="0"/>
              <a:t>. The name is derived from </a:t>
            </a:r>
            <a:r>
              <a:rPr lang="en-US" sz="3200"/>
              <a:t>the Italian</a:t>
            </a:r>
            <a:r>
              <a:rPr lang="en-US" sz="3200" dirty="0"/>
              <a:t> </a:t>
            </a:r>
            <a:r>
              <a:rPr lang="en-US" sz="3200"/>
              <a:t>word farfalle (butterflies</a:t>
            </a:r>
            <a:r>
              <a:rPr lang="en-US" sz="3200" dirty="0"/>
              <a:t>).</a:t>
            </a:r>
            <a:endParaRPr lang="en-AU" sz="3200" dirty="0"/>
          </a:p>
        </p:txBody>
      </p:sp>
    </p:spTree>
    <p:extLst>
      <p:ext uri="{BB962C8B-B14F-4D97-AF65-F5344CB8AC3E}">
        <p14:creationId xmlns:p14="http://schemas.microsoft.com/office/powerpoint/2010/main" val="3979673684"/>
      </p:ext>
    </p:extLst>
  </p:cSld>
  <p:clrMapOvr>
    <a:masterClrMapping/>
  </p:clrMapOvr>
  <mc:AlternateContent xmlns:mc="http://schemas.openxmlformats.org/markup-compatibility/2006" xmlns:p14="http://schemas.microsoft.com/office/powerpoint/2010/main">
    <mc:Choice Requires="p14">
      <p:transition spd="slow" p14:dur="1600" advClick="0" advTm="18000">
        <p:blinds dir="vert"/>
      </p:transition>
    </mc:Choice>
    <mc:Fallback xmlns="">
      <p:transition spd="slow" advClick="0" advTm="18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290">
                                          <p:stCondLst>
                                            <p:cond delay="0"/>
                                          </p:stCondLst>
                                        </p:cTn>
                                        <p:tgtEl>
                                          <p:spTgt spid="6"/>
                                        </p:tgtEl>
                                      </p:cBhvr>
                                    </p:animEffect>
                                    <p:anim calcmode="lin" valueType="num">
                                      <p:cBhvr>
                                        <p:cTn id="13"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8" dur="13">
                                          <p:stCondLst>
                                            <p:cond delay="325"/>
                                          </p:stCondLst>
                                        </p:cTn>
                                        <p:tgtEl>
                                          <p:spTgt spid="6"/>
                                        </p:tgtEl>
                                      </p:cBhvr>
                                      <p:to x="100000" y="60000"/>
                                    </p:animScale>
                                    <p:animScale>
                                      <p:cBhvr>
                                        <p:cTn id="19" dur="83" decel="50000">
                                          <p:stCondLst>
                                            <p:cond delay="338"/>
                                          </p:stCondLst>
                                        </p:cTn>
                                        <p:tgtEl>
                                          <p:spTgt spid="6"/>
                                        </p:tgtEl>
                                      </p:cBhvr>
                                      <p:to x="100000" y="100000"/>
                                    </p:animScale>
                                    <p:animScale>
                                      <p:cBhvr>
                                        <p:cTn id="20" dur="13">
                                          <p:stCondLst>
                                            <p:cond delay="656"/>
                                          </p:stCondLst>
                                        </p:cTn>
                                        <p:tgtEl>
                                          <p:spTgt spid="6"/>
                                        </p:tgtEl>
                                      </p:cBhvr>
                                      <p:to x="100000" y="80000"/>
                                    </p:animScale>
                                    <p:animScale>
                                      <p:cBhvr>
                                        <p:cTn id="21" dur="83" decel="50000">
                                          <p:stCondLst>
                                            <p:cond delay="669"/>
                                          </p:stCondLst>
                                        </p:cTn>
                                        <p:tgtEl>
                                          <p:spTgt spid="6"/>
                                        </p:tgtEl>
                                      </p:cBhvr>
                                      <p:to x="100000" y="100000"/>
                                    </p:animScale>
                                    <p:animScale>
                                      <p:cBhvr>
                                        <p:cTn id="22" dur="13">
                                          <p:stCondLst>
                                            <p:cond delay="821"/>
                                          </p:stCondLst>
                                        </p:cTn>
                                        <p:tgtEl>
                                          <p:spTgt spid="6"/>
                                        </p:tgtEl>
                                      </p:cBhvr>
                                      <p:to x="100000" y="90000"/>
                                    </p:animScale>
                                    <p:animScale>
                                      <p:cBhvr>
                                        <p:cTn id="23" dur="83" decel="50000">
                                          <p:stCondLst>
                                            <p:cond delay="834"/>
                                          </p:stCondLst>
                                        </p:cTn>
                                        <p:tgtEl>
                                          <p:spTgt spid="6"/>
                                        </p:tgtEl>
                                      </p:cBhvr>
                                      <p:to x="100000" y="100000"/>
                                    </p:animScale>
                                    <p:animScale>
                                      <p:cBhvr>
                                        <p:cTn id="24" dur="13">
                                          <p:stCondLst>
                                            <p:cond delay="904"/>
                                          </p:stCondLst>
                                        </p:cTn>
                                        <p:tgtEl>
                                          <p:spTgt spid="6"/>
                                        </p:tgtEl>
                                      </p:cBhvr>
                                      <p:to x="100000" y="95000"/>
                                    </p:animScale>
                                    <p:animScale>
                                      <p:cBhvr>
                                        <p:cTn id="25" dur="83" decel="50000">
                                          <p:stCondLst>
                                            <p:cond delay="917"/>
                                          </p:stCondLst>
                                        </p:cTn>
                                        <p:tgtEl>
                                          <p:spTgt spid="6"/>
                                        </p:tgtEl>
                                      </p:cBhvr>
                                      <p:to x="100000" y="100000"/>
                                    </p:animScale>
                                  </p:childTnLst>
                                </p:cTn>
                              </p:par>
                            </p:childTnLst>
                          </p:cTn>
                        </p:par>
                        <p:par>
                          <p:cTn id="26" fill="hold">
                            <p:stCondLst>
                              <p:cond delay="8000"/>
                            </p:stCondLst>
                            <p:childTnLst>
                              <p:par>
                                <p:cTn id="27" presetID="42" presetClass="entr" presetSubtype="0" fill="hold" grpId="0" nodeType="afterEffect">
                                  <p:stCondLst>
                                    <p:cond delay="50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1315096" y="1235041"/>
            <a:ext cx="5433553" cy="1754326"/>
          </a:xfrm>
          <a:prstGeom prst="rect">
            <a:avLst/>
          </a:prstGeom>
          <a:noFill/>
        </p:spPr>
        <p:txBody>
          <a:bodyPr wrap="square" rtlCol="0">
            <a:spAutoFit/>
          </a:bodyPr>
          <a:lstStyle/>
          <a:p>
            <a:r>
              <a:rPr lang="en-US" sz="3600" b="1" dirty="0"/>
              <a:t>Which Shakespeare play features the line “To be, or not to be”? </a:t>
            </a:r>
          </a:p>
        </p:txBody>
      </p:sp>
      <p:sp>
        <p:nvSpPr>
          <p:cNvPr id="6" name="TextBox 5">
            <a:extLst>
              <a:ext uri="{FF2B5EF4-FFF2-40B4-BE49-F238E27FC236}">
                <a16:creationId xmlns:a16="http://schemas.microsoft.com/office/drawing/2014/main" id="{C2B71E2E-F877-61E7-FAF1-9EB8ACBA3973}"/>
              </a:ext>
            </a:extLst>
          </p:cNvPr>
          <p:cNvSpPr txBox="1"/>
          <p:nvPr/>
        </p:nvSpPr>
        <p:spPr>
          <a:xfrm>
            <a:off x="5065777" y="3183506"/>
            <a:ext cx="2060445" cy="646331"/>
          </a:xfrm>
          <a:prstGeom prst="rect">
            <a:avLst/>
          </a:prstGeom>
          <a:noFill/>
        </p:spPr>
        <p:txBody>
          <a:bodyPr wrap="square" rtlCol="0">
            <a:spAutoFit/>
          </a:bodyPr>
          <a:lstStyle/>
          <a:p>
            <a:r>
              <a:rPr lang="en-US" sz="3600" b="1" dirty="0">
                <a:solidFill>
                  <a:srgbClr val="FF0000"/>
                </a:solidFill>
                <a:latin typeface="MentiText"/>
              </a:rPr>
              <a:t>Hamlet</a:t>
            </a:r>
            <a:endParaRPr lang="en-US" sz="3600" b="1" dirty="0">
              <a:solidFill>
                <a:srgbClr val="FF0000"/>
              </a:solidFill>
            </a:endParaRPr>
          </a:p>
        </p:txBody>
      </p:sp>
      <p:sp>
        <p:nvSpPr>
          <p:cNvPr id="9" name="TextBox 8">
            <a:extLst>
              <a:ext uri="{FF2B5EF4-FFF2-40B4-BE49-F238E27FC236}">
                <a16:creationId xmlns:a16="http://schemas.microsoft.com/office/drawing/2014/main" id="{C26D327F-F68C-43A9-1F02-67B1D9B83C98}"/>
              </a:ext>
            </a:extLst>
          </p:cNvPr>
          <p:cNvSpPr txBox="1"/>
          <p:nvPr/>
        </p:nvSpPr>
        <p:spPr>
          <a:xfrm>
            <a:off x="304801" y="3903223"/>
            <a:ext cx="7689130" cy="2554545"/>
          </a:xfrm>
          <a:prstGeom prst="rect">
            <a:avLst/>
          </a:prstGeom>
          <a:noFill/>
        </p:spPr>
        <p:txBody>
          <a:bodyPr wrap="square" rtlCol="0">
            <a:spAutoFit/>
          </a:bodyPr>
          <a:lstStyle/>
          <a:p>
            <a:pPr fontAlgn="base"/>
            <a:r>
              <a:rPr lang="en-US" sz="3200" dirty="0"/>
              <a:t>To be, or not to be, that is the question:</a:t>
            </a:r>
          </a:p>
          <a:p>
            <a:pPr fontAlgn="base"/>
            <a:r>
              <a:rPr lang="en-US" sz="3200" dirty="0"/>
              <a:t>Whether 'tis nobler in the mind to suffer</a:t>
            </a:r>
          </a:p>
          <a:p>
            <a:pPr fontAlgn="base"/>
            <a:r>
              <a:rPr lang="en-US" sz="3200" dirty="0"/>
              <a:t>The slings and arrows of outrageous fortune,</a:t>
            </a:r>
            <a:br>
              <a:rPr lang="en-US" sz="3200" dirty="0"/>
            </a:br>
            <a:r>
              <a:rPr lang="en-US" sz="3200" dirty="0"/>
              <a:t>Or to take arms against a sea of troubles</a:t>
            </a:r>
            <a:br>
              <a:rPr lang="en-US" sz="3200" dirty="0"/>
            </a:br>
            <a:r>
              <a:rPr lang="en-US" sz="3200" dirty="0"/>
              <a:t>And by opposing end them. To die—to sleep,</a:t>
            </a:r>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BJU to stage 'Hamlet' for the 12th time - Greenville Journal">
            <a:extLst>
              <a:ext uri="{FF2B5EF4-FFF2-40B4-BE49-F238E27FC236}">
                <a16:creationId xmlns:a16="http://schemas.microsoft.com/office/drawing/2014/main" id="{09D2BAEE-F992-3BE4-6E38-B85FD3CAB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6191" y="961193"/>
            <a:ext cx="5133406" cy="3422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550081"/>
      </p:ext>
    </p:extLst>
  </p:cSld>
  <p:clrMapOvr>
    <a:masterClrMapping/>
  </p:clrMapOvr>
  <p:transition spd="slow" advClick="0" advTm="18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435">
                                          <p:stCondLst>
                                            <p:cond delay="0"/>
                                          </p:stCondLst>
                                        </p:cTn>
                                        <p:tgtEl>
                                          <p:spTgt spid="6"/>
                                        </p:tgtEl>
                                      </p:cBhvr>
                                    </p:animEffect>
                                    <p:anim calcmode="lin" valueType="num">
                                      <p:cBhvr>
                                        <p:cTn id="13" dur="136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18" dur="19">
                                          <p:stCondLst>
                                            <p:cond delay="487"/>
                                          </p:stCondLst>
                                        </p:cTn>
                                        <p:tgtEl>
                                          <p:spTgt spid="6"/>
                                        </p:tgtEl>
                                      </p:cBhvr>
                                      <p:to x="100000" y="60000"/>
                                    </p:animScale>
                                    <p:animScale>
                                      <p:cBhvr>
                                        <p:cTn id="19" dur="124" decel="50000">
                                          <p:stCondLst>
                                            <p:cond delay="507"/>
                                          </p:stCondLst>
                                        </p:cTn>
                                        <p:tgtEl>
                                          <p:spTgt spid="6"/>
                                        </p:tgtEl>
                                      </p:cBhvr>
                                      <p:to x="100000" y="100000"/>
                                    </p:animScale>
                                    <p:animScale>
                                      <p:cBhvr>
                                        <p:cTn id="20" dur="19">
                                          <p:stCondLst>
                                            <p:cond delay="984"/>
                                          </p:stCondLst>
                                        </p:cTn>
                                        <p:tgtEl>
                                          <p:spTgt spid="6"/>
                                        </p:tgtEl>
                                      </p:cBhvr>
                                      <p:to x="100000" y="80000"/>
                                    </p:animScale>
                                    <p:animScale>
                                      <p:cBhvr>
                                        <p:cTn id="21" dur="124" decel="50000">
                                          <p:stCondLst>
                                            <p:cond delay="1003"/>
                                          </p:stCondLst>
                                        </p:cTn>
                                        <p:tgtEl>
                                          <p:spTgt spid="6"/>
                                        </p:tgtEl>
                                      </p:cBhvr>
                                      <p:to x="100000" y="100000"/>
                                    </p:animScale>
                                    <p:animScale>
                                      <p:cBhvr>
                                        <p:cTn id="22" dur="19">
                                          <p:stCondLst>
                                            <p:cond delay="1231"/>
                                          </p:stCondLst>
                                        </p:cTn>
                                        <p:tgtEl>
                                          <p:spTgt spid="6"/>
                                        </p:tgtEl>
                                      </p:cBhvr>
                                      <p:to x="100000" y="90000"/>
                                    </p:animScale>
                                    <p:animScale>
                                      <p:cBhvr>
                                        <p:cTn id="23" dur="124" decel="50000">
                                          <p:stCondLst>
                                            <p:cond delay="1251"/>
                                          </p:stCondLst>
                                        </p:cTn>
                                        <p:tgtEl>
                                          <p:spTgt spid="6"/>
                                        </p:tgtEl>
                                      </p:cBhvr>
                                      <p:to x="100000" y="100000"/>
                                    </p:animScale>
                                    <p:animScale>
                                      <p:cBhvr>
                                        <p:cTn id="24" dur="19">
                                          <p:stCondLst>
                                            <p:cond delay="1356"/>
                                          </p:stCondLst>
                                        </p:cTn>
                                        <p:tgtEl>
                                          <p:spTgt spid="6"/>
                                        </p:tgtEl>
                                      </p:cBhvr>
                                      <p:to x="100000" y="95000"/>
                                    </p:animScale>
                                    <p:animScale>
                                      <p:cBhvr>
                                        <p:cTn id="25" dur="124" decel="50000">
                                          <p:stCondLst>
                                            <p:cond delay="1376"/>
                                          </p:stCondLst>
                                        </p:cTn>
                                        <p:tgtEl>
                                          <p:spTgt spid="6"/>
                                        </p:tgtEl>
                                      </p:cBhvr>
                                      <p:to x="100000" y="100000"/>
                                    </p:animScale>
                                  </p:childTnLst>
                                </p:cTn>
                              </p:par>
                            </p:childTnLst>
                          </p:cTn>
                        </p:par>
                        <p:par>
                          <p:cTn id="26" fill="hold">
                            <p:stCondLst>
                              <p:cond delay="8500"/>
                            </p:stCondLst>
                            <p:childTnLst>
                              <p:par>
                                <p:cTn id="27" presetID="31" presetClass="entr" presetSubtype="0" fill="hold" grpId="0" nodeType="afterEffect">
                                  <p:stCondLst>
                                    <p:cond delay="50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1987255" y="1356725"/>
            <a:ext cx="4233385" cy="1200329"/>
          </a:xfrm>
          <a:prstGeom prst="rect">
            <a:avLst/>
          </a:prstGeom>
          <a:noFill/>
        </p:spPr>
        <p:txBody>
          <a:bodyPr wrap="square" rtlCol="0">
            <a:spAutoFit/>
          </a:bodyPr>
          <a:lstStyle/>
          <a:p>
            <a:r>
              <a:rPr lang="en-US" sz="3600" dirty="0"/>
              <a:t>What is a female peacock called?   </a:t>
            </a:r>
            <a:endParaRPr lang="en-AU" sz="3600" dirty="0"/>
          </a:p>
        </p:txBody>
      </p:sp>
      <p:sp>
        <p:nvSpPr>
          <p:cNvPr id="6" name="TextBox 5">
            <a:extLst>
              <a:ext uri="{FF2B5EF4-FFF2-40B4-BE49-F238E27FC236}">
                <a16:creationId xmlns:a16="http://schemas.microsoft.com/office/drawing/2014/main" id="{C2B71E2E-F877-61E7-FAF1-9EB8ACBA3973}"/>
              </a:ext>
            </a:extLst>
          </p:cNvPr>
          <p:cNvSpPr txBox="1"/>
          <p:nvPr/>
        </p:nvSpPr>
        <p:spPr>
          <a:xfrm>
            <a:off x="3447426" y="2866240"/>
            <a:ext cx="1944129" cy="646331"/>
          </a:xfrm>
          <a:prstGeom prst="rect">
            <a:avLst/>
          </a:prstGeom>
          <a:noFill/>
        </p:spPr>
        <p:txBody>
          <a:bodyPr wrap="square" rtlCol="0">
            <a:spAutoFit/>
          </a:bodyPr>
          <a:lstStyle/>
          <a:p>
            <a:r>
              <a:rPr lang="en-US" sz="3600" b="1" dirty="0">
                <a:solidFill>
                  <a:srgbClr val="FF0000"/>
                </a:solidFill>
                <a:latin typeface="MentiText"/>
              </a:rPr>
              <a:t>Peahens</a:t>
            </a:r>
            <a:endParaRPr lang="en-US" sz="3600" b="1" dirty="0">
              <a:solidFill>
                <a:srgbClr val="FF0000"/>
              </a:solidFill>
            </a:endParaRPr>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6" name="Picture 2" descr="Peahen vs Peacock - What are the Differences? - Online Field Guide">
            <a:extLst>
              <a:ext uri="{FF2B5EF4-FFF2-40B4-BE49-F238E27FC236}">
                <a16:creationId xmlns:a16="http://schemas.microsoft.com/office/drawing/2014/main" id="{7D6C0A91-7D2A-6567-A240-E7FEB4C8D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3272" y="838246"/>
            <a:ext cx="5062758" cy="33644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B5AA8FD-14BB-8238-962A-6BD95AADE11B}"/>
              </a:ext>
            </a:extLst>
          </p:cNvPr>
          <p:cNvSpPr txBox="1"/>
          <p:nvPr/>
        </p:nvSpPr>
        <p:spPr>
          <a:xfrm>
            <a:off x="1738184" y="4532910"/>
            <a:ext cx="8484973" cy="1569660"/>
          </a:xfrm>
          <a:prstGeom prst="rect">
            <a:avLst/>
          </a:prstGeom>
          <a:noFill/>
        </p:spPr>
        <p:txBody>
          <a:bodyPr wrap="square" rtlCol="0">
            <a:spAutoFit/>
          </a:bodyPr>
          <a:lstStyle/>
          <a:p>
            <a:r>
              <a:rPr lang="en-US" sz="3200" dirty="0"/>
              <a:t>Peafowl is a common name for two bird species. Male peafowl are referred to as peacocks, and female peafowl are referred to as peahens.</a:t>
            </a:r>
            <a:endParaRPr lang="en-AU" sz="3200" dirty="0"/>
          </a:p>
        </p:txBody>
      </p:sp>
    </p:spTree>
    <p:extLst>
      <p:ext uri="{BB962C8B-B14F-4D97-AF65-F5344CB8AC3E}">
        <p14:creationId xmlns:p14="http://schemas.microsoft.com/office/powerpoint/2010/main" val="1393109138"/>
      </p:ext>
    </p:extLst>
  </p:cSld>
  <p:clrMapOvr>
    <a:masterClrMapping/>
  </p:clrMapOvr>
  <p:transition spd="slow" advClick="0" advTm="1800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16" presetClass="entr" presetSubtype="2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750"/>
                                        <p:tgtEl>
                                          <p:spTgt spid="6"/>
                                        </p:tgtEl>
                                      </p:cBhvr>
                                    </p:animEffect>
                                  </p:childTnLst>
                                </p:cTn>
                              </p:par>
                            </p:childTnLst>
                          </p:cTn>
                        </p:par>
                        <p:par>
                          <p:cTn id="13" fill="hold">
                            <p:stCondLst>
                              <p:cond delay="7750"/>
                            </p:stCondLst>
                            <p:childTnLst>
                              <p:par>
                                <p:cTn id="14" presetID="26"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80">
                                          <p:stCondLst>
                                            <p:cond delay="0"/>
                                          </p:stCondLst>
                                        </p:cTn>
                                        <p:tgtEl>
                                          <p:spTgt spid="7"/>
                                        </p:tgtEl>
                                      </p:cBhvr>
                                    </p:animEffect>
                                    <p:anim calcmode="lin" valueType="num">
                                      <p:cBhvr>
                                        <p:cTn id="1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2" dur="26">
                                          <p:stCondLst>
                                            <p:cond delay="650"/>
                                          </p:stCondLst>
                                        </p:cTn>
                                        <p:tgtEl>
                                          <p:spTgt spid="7"/>
                                        </p:tgtEl>
                                      </p:cBhvr>
                                      <p:to x="100000" y="60000"/>
                                    </p:animScale>
                                    <p:animScale>
                                      <p:cBhvr>
                                        <p:cTn id="23" dur="166" decel="50000">
                                          <p:stCondLst>
                                            <p:cond delay="676"/>
                                          </p:stCondLst>
                                        </p:cTn>
                                        <p:tgtEl>
                                          <p:spTgt spid="7"/>
                                        </p:tgtEl>
                                      </p:cBhvr>
                                      <p:to x="100000" y="100000"/>
                                    </p:animScale>
                                    <p:animScale>
                                      <p:cBhvr>
                                        <p:cTn id="24" dur="26">
                                          <p:stCondLst>
                                            <p:cond delay="1312"/>
                                          </p:stCondLst>
                                        </p:cTn>
                                        <p:tgtEl>
                                          <p:spTgt spid="7"/>
                                        </p:tgtEl>
                                      </p:cBhvr>
                                      <p:to x="100000" y="80000"/>
                                    </p:animScale>
                                    <p:animScale>
                                      <p:cBhvr>
                                        <p:cTn id="25" dur="166" decel="50000">
                                          <p:stCondLst>
                                            <p:cond delay="1338"/>
                                          </p:stCondLst>
                                        </p:cTn>
                                        <p:tgtEl>
                                          <p:spTgt spid="7"/>
                                        </p:tgtEl>
                                      </p:cBhvr>
                                      <p:to x="100000" y="100000"/>
                                    </p:animScale>
                                    <p:animScale>
                                      <p:cBhvr>
                                        <p:cTn id="26" dur="26">
                                          <p:stCondLst>
                                            <p:cond delay="1642"/>
                                          </p:stCondLst>
                                        </p:cTn>
                                        <p:tgtEl>
                                          <p:spTgt spid="7"/>
                                        </p:tgtEl>
                                      </p:cBhvr>
                                      <p:to x="100000" y="90000"/>
                                    </p:animScale>
                                    <p:animScale>
                                      <p:cBhvr>
                                        <p:cTn id="27" dur="166" decel="50000">
                                          <p:stCondLst>
                                            <p:cond delay="1668"/>
                                          </p:stCondLst>
                                        </p:cTn>
                                        <p:tgtEl>
                                          <p:spTgt spid="7"/>
                                        </p:tgtEl>
                                      </p:cBhvr>
                                      <p:to x="100000" y="100000"/>
                                    </p:animScale>
                                    <p:animScale>
                                      <p:cBhvr>
                                        <p:cTn id="28" dur="26">
                                          <p:stCondLst>
                                            <p:cond delay="1808"/>
                                          </p:stCondLst>
                                        </p:cTn>
                                        <p:tgtEl>
                                          <p:spTgt spid="7"/>
                                        </p:tgtEl>
                                      </p:cBhvr>
                                      <p:to x="100000" y="95000"/>
                                    </p:animScale>
                                    <p:animScale>
                                      <p:cBhvr>
                                        <p:cTn id="29"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3929649" y="3512571"/>
            <a:ext cx="1985318" cy="646331"/>
          </a:xfrm>
          <a:prstGeom prst="rect">
            <a:avLst/>
          </a:prstGeom>
          <a:noFill/>
        </p:spPr>
        <p:txBody>
          <a:bodyPr wrap="square" rtlCol="0">
            <a:spAutoFit/>
          </a:bodyPr>
          <a:lstStyle/>
          <a:p>
            <a:r>
              <a:rPr lang="en-US" sz="3600" b="1" dirty="0">
                <a:solidFill>
                  <a:srgbClr val="FF0000"/>
                </a:solidFill>
                <a:latin typeface="MentiText"/>
              </a:rPr>
              <a:t>Churros</a:t>
            </a:r>
            <a:endParaRPr lang="en-US" sz="3600" b="1" dirty="0">
              <a:solidFill>
                <a:srgbClr val="FF0000"/>
              </a:solidFill>
            </a:endParaRPr>
          </a:p>
        </p:txBody>
      </p:sp>
      <p:sp>
        <p:nvSpPr>
          <p:cNvPr id="9" name="TextBox 8">
            <a:extLst>
              <a:ext uri="{FF2B5EF4-FFF2-40B4-BE49-F238E27FC236}">
                <a16:creationId xmlns:a16="http://schemas.microsoft.com/office/drawing/2014/main" id="{C26D327F-F68C-43A9-1F02-67B1D9B83C98}"/>
              </a:ext>
            </a:extLst>
          </p:cNvPr>
          <p:cNvSpPr txBox="1"/>
          <p:nvPr/>
        </p:nvSpPr>
        <p:spPr>
          <a:xfrm>
            <a:off x="492126" y="4826760"/>
            <a:ext cx="11699874" cy="1569660"/>
          </a:xfrm>
          <a:prstGeom prst="rect">
            <a:avLst/>
          </a:prstGeom>
          <a:noFill/>
        </p:spPr>
        <p:txBody>
          <a:bodyPr wrap="square" rtlCol="0">
            <a:spAutoFit/>
          </a:bodyPr>
          <a:lstStyle/>
          <a:p>
            <a:r>
              <a:rPr lang="en-US" sz="3200" dirty="0"/>
              <a:t>A churro is a type of fried dough from Spanish and Portuguese cuisine, made with choux pastry dough piped into hot oil with a piping bag and large closed star tip or similar shape.</a:t>
            </a:r>
            <a:endParaRPr lang="en-AU" sz="3200" dirty="0"/>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21D7CBE-A578-011F-4E23-C3B09D134AA3}"/>
              </a:ext>
            </a:extLst>
          </p:cNvPr>
          <p:cNvSpPr txBox="1"/>
          <p:nvPr/>
        </p:nvSpPr>
        <p:spPr>
          <a:xfrm>
            <a:off x="1704843" y="1389653"/>
            <a:ext cx="5319002" cy="1754326"/>
          </a:xfrm>
          <a:prstGeom prst="rect">
            <a:avLst/>
          </a:prstGeom>
          <a:noFill/>
        </p:spPr>
        <p:txBody>
          <a:bodyPr wrap="square" rtlCol="0">
            <a:spAutoFit/>
          </a:bodyPr>
          <a:lstStyle/>
          <a:p>
            <a:r>
              <a:rPr lang="en-US" sz="3600" b="1" dirty="0"/>
              <a:t>What type of deep fried dough sticks is particularly popular in Spain?</a:t>
            </a:r>
            <a:endParaRPr lang="en-AU" sz="3600" b="1" dirty="0"/>
          </a:p>
        </p:txBody>
      </p:sp>
      <p:pic>
        <p:nvPicPr>
          <p:cNvPr id="7170" name="Picture 2" descr="Best Ever Churros (Vegan, gluten free) - The Big Man's World">
            <a:extLst>
              <a:ext uri="{FF2B5EF4-FFF2-40B4-BE49-F238E27FC236}">
                <a16:creationId xmlns:a16="http://schemas.microsoft.com/office/drawing/2014/main" id="{BD108F0D-9958-983B-A5CF-A774F5FD7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9693" y="651024"/>
            <a:ext cx="2862848" cy="4294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062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18000">
        <p15:prstTrans prst="origami"/>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31"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par>
                          <p:cTn id="16" fill="hold">
                            <p:stCondLst>
                              <p:cond delay="8000"/>
                            </p:stCondLst>
                            <p:childTnLst>
                              <p:par>
                                <p:cTn id="17" presetID="1" presetClass="entr" presetSubtype="0" fill="hold" grpId="0" nodeType="afterEffect">
                                  <p:stCondLst>
                                    <p:cond delay="50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2769850" y="1905078"/>
            <a:ext cx="4216909" cy="1200329"/>
          </a:xfrm>
          <a:prstGeom prst="rect">
            <a:avLst/>
          </a:prstGeom>
          <a:noFill/>
        </p:spPr>
        <p:txBody>
          <a:bodyPr wrap="square" rtlCol="0">
            <a:spAutoFit/>
          </a:bodyPr>
          <a:lstStyle/>
          <a:p>
            <a:pPr algn="ctr"/>
            <a:r>
              <a:rPr lang="en-US" sz="3600" b="1" dirty="0"/>
              <a:t>Who invented the printing press? </a:t>
            </a:r>
            <a:endParaRPr lang="en-AU" sz="36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2769850" y="3512571"/>
            <a:ext cx="4091174" cy="646331"/>
          </a:xfrm>
          <a:prstGeom prst="rect">
            <a:avLst/>
          </a:prstGeom>
          <a:noFill/>
        </p:spPr>
        <p:txBody>
          <a:bodyPr wrap="square" rtlCol="0">
            <a:spAutoFit/>
          </a:bodyPr>
          <a:lstStyle/>
          <a:p>
            <a:r>
              <a:rPr lang="en-US" sz="3600" b="1" dirty="0">
                <a:solidFill>
                  <a:srgbClr val="FF0000"/>
                </a:solidFill>
              </a:rPr>
              <a:t>Johannes Gutenberg</a:t>
            </a:r>
          </a:p>
        </p:txBody>
      </p:sp>
      <p:sp>
        <p:nvSpPr>
          <p:cNvPr id="9" name="TextBox 8">
            <a:extLst>
              <a:ext uri="{FF2B5EF4-FFF2-40B4-BE49-F238E27FC236}">
                <a16:creationId xmlns:a16="http://schemas.microsoft.com/office/drawing/2014/main" id="{C26D327F-F68C-43A9-1F02-67B1D9B83C98}"/>
              </a:ext>
            </a:extLst>
          </p:cNvPr>
          <p:cNvSpPr txBox="1"/>
          <p:nvPr/>
        </p:nvSpPr>
        <p:spPr>
          <a:xfrm>
            <a:off x="246063" y="5022655"/>
            <a:ext cx="11699874" cy="1569660"/>
          </a:xfrm>
          <a:prstGeom prst="rect">
            <a:avLst/>
          </a:prstGeom>
          <a:noFill/>
        </p:spPr>
        <p:txBody>
          <a:bodyPr wrap="square" rtlCol="0">
            <a:spAutoFit/>
          </a:bodyPr>
          <a:lstStyle/>
          <a:p>
            <a:r>
              <a:rPr lang="en-US" sz="3200" dirty="0"/>
              <a:t>Johannes </a:t>
            </a:r>
            <a:r>
              <a:rPr lang="en-US" sz="3200" dirty="0" err="1"/>
              <a:t>Gensfleisch</a:t>
            </a:r>
            <a:r>
              <a:rPr lang="en-US" sz="3200" dirty="0"/>
              <a:t> </a:t>
            </a:r>
            <a:r>
              <a:rPr lang="en-US" sz="3200" dirty="0" err="1"/>
              <a:t>zur</a:t>
            </a:r>
            <a:r>
              <a:rPr lang="en-US" sz="3200" dirty="0"/>
              <a:t> Laden </a:t>
            </a:r>
            <a:r>
              <a:rPr lang="en-US" sz="3200" dirty="0" err="1"/>
              <a:t>zum</a:t>
            </a:r>
            <a:r>
              <a:rPr lang="en-US" sz="3200" dirty="0"/>
              <a:t> Gutenberg was a German inventor and craftsman who introduced letterpress printing to Europe with his movable-type printing press. </a:t>
            </a:r>
            <a:endParaRPr lang="en-AU" sz="3200" dirty="0"/>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4" name="Picture 2" descr="Biography of Johannes Gutenberg, German Inventor">
            <a:extLst>
              <a:ext uri="{FF2B5EF4-FFF2-40B4-BE49-F238E27FC236}">
                <a16:creationId xmlns:a16="http://schemas.microsoft.com/office/drawing/2014/main" id="{AC264B9A-E712-8C86-015D-FE88E0F42A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3468" y="308193"/>
            <a:ext cx="3257364" cy="4721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116614"/>
      </p:ext>
    </p:extLst>
  </p:cSld>
  <p:clrMapOvr>
    <a:masterClrMapping/>
  </p:clrMapOvr>
  <mc:AlternateContent xmlns:mc="http://schemas.openxmlformats.org/markup-compatibility/2006" xmlns:p14="http://schemas.microsoft.com/office/powerpoint/2010/main">
    <mc:Choice Requires="p14">
      <p:transition spd="slow" p14:dur="800" advClick="0" advTm="18000">
        <p:circle/>
      </p:transition>
    </mc:Choice>
    <mc:Fallback xmlns="">
      <p:transition spd="slow" advClick="0" advTm="18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435">
                                          <p:stCondLst>
                                            <p:cond delay="0"/>
                                          </p:stCondLst>
                                        </p:cTn>
                                        <p:tgtEl>
                                          <p:spTgt spid="6"/>
                                        </p:tgtEl>
                                      </p:cBhvr>
                                    </p:animEffect>
                                    <p:anim calcmode="lin" valueType="num">
                                      <p:cBhvr>
                                        <p:cTn id="13" dur="136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18" dur="19">
                                          <p:stCondLst>
                                            <p:cond delay="487"/>
                                          </p:stCondLst>
                                        </p:cTn>
                                        <p:tgtEl>
                                          <p:spTgt spid="6"/>
                                        </p:tgtEl>
                                      </p:cBhvr>
                                      <p:to x="100000" y="60000"/>
                                    </p:animScale>
                                    <p:animScale>
                                      <p:cBhvr>
                                        <p:cTn id="19" dur="124" decel="50000">
                                          <p:stCondLst>
                                            <p:cond delay="507"/>
                                          </p:stCondLst>
                                        </p:cTn>
                                        <p:tgtEl>
                                          <p:spTgt spid="6"/>
                                        </p:tgtEl>
                                      </p:cBhvr>
                                      <p:to x="100000" y="100000"/>
                                    </p:animScale>
                                    <p:animScale>
                                      <p:cBhvr>
                                        <p:cTn id="20" dur="19">
                                          <p:stCondLst>
                                            <p:cond delay="984"/>
                                          </p:stCondLst>
                                        </p:cTn>
                                        <p:tgtEl>
                                          <p:spTgt spid="6"/>
                                        </p:tgtEl>
                                      </p:cBhvr>
                                      <p:to x="100000" y="80000"/>
                                    </p:animScale>
                                    <p:animScale>
                                      <p:cBhvr>
                                        <p:cTn id="21" dur="124" decel="50000">
                                          <p:stCondLst>
                                            <p:cond delay="1003"/>
                                          </p:stCondLst>
                                        </p:cTn>
                                        <p:tgtEl>
                                          <p:spTgt spid="6"/>
                                        </p:tgtEl>
                                      </p:cBhvr>
                                      <p:to x="100000" y="100000"/>
                                    </p:animScale>
                                    <p:animScale>
                                      <p:cBhvr>
                                        <p:cTn id="22" dur="19">
                                          <p:stCondLst>
                                            <p:cond delay="1231"/>
                                          </p:stCondLst>
                                        </p:cTn>
                                        <p:tgtEl>
                                          <p:spTgt spid="6"/>
                                        </p:tgtEl>
                                      </p:cBhvr>
                                      <p:to x="100000" y="90000"/>
                                    </p:animScale>
                                    <p:animScale>
                                      <p:cBhvr>
                                        <p:cTn id="23" dur="124" decel="50000">
                                          <p:stCondLst>
                                            <p:cond delay="1251"/>
                                          </p:stCondLst>
                                        </p:cTn>
                                        <p:tgtEl>
                                          <p:spTgt spid="6"/>
                                        </p:tgtEl>
                                      </p:cBhvr>
                                      <p:to x="100000" y="100000"/>
                                    </p:animScale>
                                    <p:animScale>
                                      <p:cBhvr>
                                        <p:cTn id="24" dur="19">
                                          <p:stCondLst>
                                            <p:cond delay="1356"/>
                                          </p:stCondLst>
                                        </p:cTn>
                                        <p:tgtEl>
                                          <p:spTgt spid="6"/>
                                        </p:tgtEl>
                                      </p:cBhvr>
                                      <p:to x="100000" y="95000"/>
                                    </p:animScale>
                                    <p:animScale>
                                      <p:cBhvr>
                                        <p:cTn id="25" dur="124" decel="50000">
                                          <p:stCondLst>
                                            <p:cond delay="1376"/>
                                          </p:stCondLst>
                                        </p:cTn>
                                        <p:tgtEl>
                                          <p:spTgt spid="6"/>
                                        </p:tgtEl>
                                      </p:cBhvr>
                                      <p:to x="100000" y="100000"/>
                                    </p:animScale>
                                  </p:childTnLst>
                                </p:cTn>
                              </p:par>
                            </p:childTnLst>
                          </p:cTn>
                        </p:par>
                        <p:par>
                          <p:cTn id="26" fill="hold">
                            <p:stCondLst>
                              <p:cond delay="8500"/>
                            </p:stCondLst>
                            <p:childTnLst>
                              <p:par>
                                <p:cTn id="27" presetID="1" presetClass="entr" presetSubtype="0" fill="hold" grpId="0" nodeType="afterEffect">
                                  <p:stCondLst>
                                    <p:cond delay="50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1902731" y="1204247"/>
            <a:ext cx="5578203" cy="1754326"/>
          </a:xfrm>
          <a:prstGeom prst="rect">
            <a:avLst/>
          </a:prstGeom>
          <a:noFill/>
        </p:spPr>
        <p:txBody>
          <a:bodyPr wrap="square" rtlCol="0">
            <a:spAutoFit/>
          </a:bodyPr>
          <a:lstStyle/>
          <a:p>
            <a:r>
              <a:rPr lang="en-US" sz="3600" b="1" dirty="0"/>
              <a:t>In which London train station is Platform 9 ¾ located in Harry Potter? </a:t>
            </a:r>
            <a:endParaRPr lang="en-AU" sz="36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2646245" y="3381007"/>
            <a:ext cx="4091174" cy="646331"/>
          </a:xfrm>
          <a:prstGeom prst="rect">
            <a:avLst/>
          </a:prstGeom>
          <a:noFill/>
        </p:spPr>
        <p:txBody>
          <a:bodyPr wrap="square" rtlCol="0">
            <a:spAutoFit/>
          </a:bodyPr>
          <a:lstStyle/>
          <a:p>
            <a:r>
              <a:rPr lang="en-US" sz="3600" b="1" dirty="0">
                <a:solidFill>
                  <a:srgbClr val="FF0000"/>
                </a:solidFill>
              </a:rPr>
              <a:t>Kings Cross Station</a:t>
            </a:r>
          </a:p>
        </p:txBody>
      </p:sp>
      <p:sp>
        <p:nvSpPr>
          <p:cNvPr id="9" name="TextBox 8">
            <a:extLst>
              <a:ext uri="{FF2B5EF4-FFF2-40B4-BE49-F238E27FC236}">
                <a16:creationId xmlns:a16="http://schemas.microsoft.com/office/drawing/2014/main" id="{C26D327F-F68C-43A9-1F02-67B1D9B83C98}"/>
              </a:ext>
            </a:extLst>
          </p:cNvPr>
          <p:cNvSpPr txBox="1"/>
          <p:nvPr/>
        </p:nvSpPr>
        <p:spPr>
          <a:xfrm>
            <a:off x="492126" y="4474467"/>
            <a:ext cx="11699874" cy="2062103"/>
          </a:xfrm>
          <a:prstGeom prst="rect">
            <a:avLst/>
          </a:prstGeom>
          <a:noFill/>
        </p:spPr>
        <p:txBody>
          <a:bodyPr wrap="square" rtlCol="0">
            <a:spAutoFit/>
          </a:bodyPr>
          <a:lstStyle/>
          <a:p>
            <a:r>
              <a:rPr lang="en-US" sz="3200" dirty="0"/>
              <a:t>King's Cross railway station, also known as London King's Cross, is a railway terminus in the London Borough of Camden, on the edge of Central London. It is in the London station group, one of the busiest stations in the United Kingdom. </a:t>
            </a:r>
            <a:endParaRPr lang="en-AU" sz="3200" dirty="0"/>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9C9D9757-0E66-28A8-660A-737A77A3A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3076" y="707047"/>
            <a:ext cx="5507501" cy="3543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101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8000">
        <p15:prstTrans prst="airplane"/>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435">
                                          <p:stCondLst>
                                            <p:cond delay="0"/>
                                          </p:stCondLst>
                                        </p:cTn>
                                        <p:tgtEl>
                                          <p:spTgt spid="6"/>
                                        </p:tgtEl>
                                      </p:cBhvr>
                                    </p:animEffect>
                                    <p:anim calcmode="lin" valueType="num">
                                      <p:cBhvr>
                                        <p:cTn id="13" dur="136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18" dur="19">
                                          <p:stCondLst>
                                            <p:cond delay="487"/>
                                          </p:stCondLst>
                                        </p:cTn>
                                        <p:tgtEl>
                                          <p:spTgt spid="6"/>
                                        </p:tgtEl>
                                      </p:cBhvr>
                                      <p:to x="100000" y="60000"/>
                                    </p:animScale>
                                    <p:animScale>
                                      <p:cBhvr>
                                        <p:cTn id="19" dur="124" decel="50000">
                                          <p:stCondLst>
                                            <p:cond delay="507"/>
                                          </p:stCondLst>
                                        </p:cTn>
                                        <p:tgtEl>
                                          <p:spTgt spid="6"/>
                                        </p:tgtEl>
                                      </p:cBhvr>
                                      <p:to x="100000" y="100000"/>
                                    </p:animScale>
                                    <p:animScale>
                                      <p:cBhvr>
                                        <p:cTn id="20" dur="19">
                                          <p:stCondLst>
                                            <p:cond delay="984"/>
                                          </p:stCondLst>
                                        </p:cTn>
                                        <p:tgtEl>
                                          <p:spTgt spid="6"/>
                                        </p:tgtEl>
                                      </p:cBhvr>
                                      <p:to x="100000" y="80000"/>
                                    </p:animScale>
                                    <p:animScale>
                                      <p:cBhvr>
                                        <p:cTn id="21" dur="124" decel="50000">
                                          <p:stCondLst>
                                            <p:cond delay="1003"/>
                                          </p:stCondLst>
                                        </p:cTn>
                                        <p:tgtEl>
                                          <p:spTgt spid="6"/>
                                        </p:tgtEl>
                                      </p:cBhvr>
                                      <p:to x="100000" y="100000"/>
                                    </p:animScale>
                                    <p:animScale>
                                      <p:cBhvr>
                                        <p:cTn id="22" dur="19">
                                          <p:stCondLst>
                                            <p:cond delay="1231"/>
                                          </p:stCondLst>
                                        </p:cTn>
                                        <p:tgtEl>
                                          <p:spTgt spid="6"/>
                                        </p:tgtEl>
                                      </p:cBhvr>
                                      <p:to x="100000" y="90000"/>
                                    </p:animScale>
                                    <p:animScale>
                                      <p:cBhvr>
                                        <p:cTn id="23" dur="124" decel="50000">
                                          <p:stCondLst>
                                            <p:cond delay="1251"/>
                                          </p:stCondLst>
                                        </p:cTn>
                                        <p:tgtEl>
                                          <p:spTgt spid="6"/>
                                        </p:tgtEl>
                                      </p:cBhvr>
                                      <p:to x="100000" y="100000"/>
                                    </p:animScale>
                                    <p:animScale>
                                      <p:cBhvr>
                                        <p:cTn id="24" dur="19">
                                          <p:stCondLst>
                                            <p:cond delay="1356"/>
                                          </p:stCondLst>
                                        </p:cTn>
                                        <p:tgtEl>
                                          <p:spTgt spid="6"/>
                                        </p:tgtEl>
                                      </p:cBhvr>
                                      <p:to x="100000" y="95000"/>
                                    </p:animScale>
                                    <p:animScale>
                                      <p:cBhvr>
                                        <p:cTn id="25" dur="124" decel="50000">
                                          <p:stCondLst>
                                            <p:cond delay="1376"/>
                                          </p:stCondLst>
                                        </p:cTn>
                                        <p:tgtEl>
                                          <p:spTgt spid="6"/>
                                        </p:tgtEl>
                                      </p:cBhvr>
                                      <p:to x="100000" y="100000"/>
                                    </p:animScale>
                                  </p:childTnLst>
                                </p:cTn>
                              </p:par>
                            </p:childTnLst>
                          </p:cTn>
                        </p:par>
                        <p:par>
                          <p:cTn id="26" fill="hold">
                            <p:stCondLst>
                              <p:cond delay="8500"/>
                            </p:stCondLst>
                            <p:childTnLst>
                              <p:par>
                                <p:cTn id="27" presetID="1" presetClass="entr" presetSubtype="0" fill="hold" grpId="0" nodeType="afterEffect">
                                  <p:stCondLst>
                                    <p:cond delay="50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2159178" y="1844404"/>
            <a:ext cx="4182885" cy="1200329"/>
          </a:xfrm>
          <a:prstGeom prst="rect">
            <a:avLst/>
          </a:prstGeom>
          <a:noFill/>
        </p:spPr>
        <p:txBody>
          <a:bodyPr wrap="square" rtlCol="0">
            <a:spAutoFit/>
          </a:bodyPr>
          <a:lstStyle/>
          <a:p>
            <a:r>
              <a:rPr lang="en-AU" sz="3600" b="1" dirty="0"/>
              <a:t>What gas is in sparkling water? </a:t>
            </a:r>
          </a:p>
        </p:txBody>
      </p:sp>
      <p:sp>
        <p:nvSpPr>
          <p:cNvPr id="6" name="TextBox 5">
            <a:extLst>
              <a:ext uri="{FF2B5EF4-FFF2-40B4-BE49-F238E27FC236}">
                <a16:creationId xmlns:a16="http://schemas.microsoft.com/office/drawing/2014/main" id="{C2B71E2E-F877-61E7-FAF1-9EB8ACBA3973}"/>
              </a:ext>
            </a:extLst>
          </p:cNvPr>
          <p:cNvSpPr txBox="1"/>
          <p:nvPr/>
        </p:nvSpPr>
        <p:spPr>
          <a:xfrm>
            <a:off x="3323859" y="3363021"/>
            <a:ext cx="4091174" cy="646331"/>
          </a:xfrm>
          <a:prstGeom prst="rect">
            <a:avLst/>
          </a:prstGeom>
          <a:noFill/>
        </p:spPr>
        <p:txBody>
          <a:bodyPr wrap="square" rtlCol="0">
            <a:spAutoFit/>
          </a:bodyPr>
          <a:lstStyle/>
          <a:p>
            <a:r>
              <a:rPr lang="en-US" sz="3600" b="1" dirty="0">
                <a:solidFill>
                  <a:srgbClr val="FF0000"/>
                </a:solidFill>
              </a:rPr>
              <a:t>Carbon dioxide</a:t>
            </a:r>
          </a:p>
        </p:txBody>
      </p:sp>
      <p:sp>
        <p:nvSpPr>
          <p:cNvPr id="9" name="TextBox 8">
            <a:extLst>
              <a:ext uri="{FF2B5EF4-FFF2-40B4-BE49-F238E27FC236}">
                <a16:creationId xmlns:a16="http://schemas.microsoft.com/office/drawing/2014/main" id="{C26D327F-F68C-43A9-1F02-67B1D9B83C98}"/>
              </a:ext>
            </a:extLst>
          </p:cNvPr>
          <p:cNvSpPr txBox="1"/>
          <p:nvPr/>
        </p:nvSpPr>
        <p:spPr>
          <a:xfrm>
            <a:off x="492126" y="4353970"/>
            <a:ext cx="11699874" cy="1569660"/>
          </a:xfrm>
          <a:prstGeom prst="rect">
            <a:avLst/>
          </a:prstGeom>
          <a:noFill/>
        </p:spPr>
        <p:txBody>
          <a:bodyPr wrap="square" rtlCol="0">
            <a:spAutoFit/>
          </a:bodyPr>
          <a:lstStyle/>
          <a:p>
            <a:r>
              <a:rPr lang="en-US" sz="3200" dirty="0"/>
              <a:t>Carbon dioxide is a chemical compound with the chemical formula CO₂. It is made up of molecules that each have one carbon atom covalently double bonded to two oxygen atoms. </a:t>
            </a:r>
            <a:endParaRPr lang="en-AU" sz="3200" dirty="0"/>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42" name="Picture 2" descr="3d molecule carbon dioxide Royalty Free Vector Image">
            <a:extLst>
              <a:ext uri="{FF2B5EF4-FFF2-40B4-BE49-F238E27FC236}">
                <a16:creationId xmlns:a16="http://schemas.microsoft.com/office/drawing/2014/main" id="{B0EC46E4-FDEF-E198-A88B-84B62848F6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359"/>
          <a:stretch/>
        </p:blipFill>
        <p:spPr bwMode="auto">
          <a:xfrm>
            <a:off x="6342063" y="949875"/>
            <a:ext cx="3875221" cy="29893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909188"/>
      </p:ext>
    </p:extLst>
  </p:cSld>
  <p:clrMapOvr>
    <a:masterClrMapping/>
  </p:clrMapOvr>
  <p:transition spd="slow" advClick="0" advTm="18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435">
                                          <p:stCondLst>
                                            <p:cond delay="0"/>
                                          </p:stCondLst>
                                        </p:cTn>
                                        <p:tgtEl>
                                          <p:spTgt spid="6"/>
                                        </p:tgtEl>
                                      </p:cBhvr>
                                    </p:animEffect>
                                    <p:anim calcmode="lin" valueType="num">
                                      <p:cBhvr>
                                        <p:cTn id="13" dur="136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18" dur="19">
                                          <p:stCondLst>
                                            <p:cond delay="487"/>
                                          </p:stCondLst>
                                        </p:cTn>
                                        <p:tgtEl>
                                          <p:spTgt spid="6"/>
                                        </p:tgtEl>
                                      </p:cBhvr>
                                      <p:to x="100000" y="60000"/>
                                    </p:animScale>
                                    <p:animScale>
                                      <p:cBhvr>
                                        <p:cTn id="19" dur="124" decel="50000">
                                          <p:stCondLst>
                                            <p:cond delay="507"/>
                                          </p:stCondLst>
                                        </p:cTn>
                                        <p:tgtEl>
                                          <p:spTgt spid="6"/>
                                        </p:tgtEl>
                                      </p:cBhvr>
                                      <p:to x="100000" y="100000"/>
                                    </p:animScale>
                                    <p:animScale>
                                      <p:cBhvr>
                                        <p:cTn id="20" dur="19">
                                          <p:stCondLst>
                                            <p:cond delay="984"/>
                                          </p:stCondLst>
                                        </p:cTn>
                                        <p:tgtEl>
                                          <p:spTgt spid="6"/>
                                        </p:tgtEl>
                                      </p:cBhvr>
                                      <p:to x="100000" y="80000"/>
                                    </p:animScale>
                                    <p:animScale>
                                      <p:cBhvr>
                                        <p:cTn id="21" dur="124" decel="50000">
                                          <p:stCondLst>
                                            <p:cond delay="1003"/>
                                          </p:stCondLst>
                                        </p:cTn>
                                        <p:tgtEl>
                                          <p:spTgt spid="6"/>
                                        </p:tgtEl>
                                      </p:cBhvr>
                                      <p:to x="100000" y="100000"/>
                                    </p:animScale>
                                    <p:animScale>
                                      <p:cBhvr>
                                        <p:cTn id="22" dur="19">
                                          <p:stCondLst>
                                            <p:cond delay="1231"/>
                                          </p:stCondLst>
                                        </p:cTn>
                                        <p:tgtEl>
                                          <p:spTgt spid="6"/>
                                        </p:tgtEl>
                                      </p:cBhvr>
                                      <p:to x="100000" y="90000"/>
                                    </p:animScale>
                                    <p:animScale>
                                      <p:cBhvr>
                                        <p:cTn id="23" dur="124" decel="50000">
                                          <p:stCondLst>
                                            <p:cond delay="1251"/>
                                          </p:stCondLst>
                                        </p:cTn>
                                        <p:tgtEl>
                                          <p:spTgt spid="6"/>
                                        </p:tgtEl>
                                      </p:cBhvr>
                                      <p:to x="100000" y="100000"/>
                                    </p:animScale>
                                    <p:animScale>
                                      <p:cBhvr>
                                        <p:cTn id="24" dur="19">
                                          <p:stCondLst>
                                            <p:cond delay="1356"/>
                                          </p:stCondLst>
                                        </p:cTn>
                                        <p:tgtEl>
                                          <p:spTgt spid="6"/>
                                        </p:tgtEl>
                                      </p:cBhvr>
                                      <p:to x="100000" y="95000"/>
                                    </p:animScale>
                                    <p:animScale>
                                      <p:cBhvr>
                                        <p:cTn id="25" dur="124" decel="50000">
                                          <p:stCondLst>
                                            <p:cond delay="1376"/>
                                          </p:stCondLst>
                                        </p:cTn>
                                        <p:tgtEl>
                                          <p:spTgt spid="6"/>
                                        </p:tgtEl>
                                      </p:cBhvr>
                                      <p:to x="100000" y="100000"/>
                                    </p:animScale>
                                  </p:childTnLst>
                                </p:cTn>
                              </p:par>
                            </p:childTnLst>
                          </p:cTn>
                        </p:par>
                        <p:par>
                          <p:cTn id="26" fill="hold">
                            <p:stCondLst>
                              <p:cond delay="8500"/>
                            </p:stCondLst>
                            <p:childTnLst>
                              <p:par>
                                <p:cTn id="27" presetID="1" presetClass="entr" presetSubtype="0" fill="hold" grpId="0" nodeType="afterEffect">
                                  <p:stCondLst>
                                    <p:cond delay="50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pattFill prst="divot">
          <a:fgClr>
            <a:schemeClr val="accent4"/>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483400" y="1456365"/>
            <a:ext cx="6840037" cy="646331"/>
          </a:xfrm>
          <a:prstGeom prst="rect">
            <a:avLst/>
          </a:prstGeom>
          <a:noFill/>
        </p:spPr>
        <p:txBody>
          <a:bodyPr wrap="square" rtlCol="0">
            <a:spAutoFit/>
          </a:bodyPr>
          <a:lstStyle/>
          <a:p>
            <a:r>
              <a:rPr lang="en-US" sz="3600" dirty="0"/>
              <a:t>What is the name of this plant?</a:t>
            </a:r>
            <a:endParaRPr lang="en-AU" sz="3600" dirty="0"/>
          </a:p>
        </p:txBody>
      </p:sp>
      <p:sp>
        <p:nvSpPr>
          <p:cNvPr id="6" name="TextBox 5">
            <a:extLst>
              <a:ext uri="{FF2B5EF4-FFF2-40B4-BE49-F238E27FC236}">
                <a16:creationId xmlns:a16="http://schemas.microsoft.com/office/drawing/2014/main" id="{C2B71E2E-F877-61E7-FAF1-9EB8ACBA3973}"/>
              </a:ext>
            </a:extLst>
          </p:cNvPr>
          <p:cNvSpPr txBox="1"/>
          <p:nvPr/>
        </p:nvSpPr>
        <p:spPr>
          <a:xfrm>
            <a:off x="3492647" y="2423196"/>
            <a:ext cx="3328479" cy="646331"/>
          </a:xfrm>
          <a:prstGeom prst="rect">
            <a:avLst/>
          </a:prstGeom>
          <a:noFill/>
        </p:spPr>
        <p:txBody>
          <a:bodyPr wrap="square" rtlCol="0">
            <a:spAutoFit/>
          </a:bodyPr>
          <a:lstStyle/>
          <a:p>
            <a:r>
              <a:rPr lang="en-US" sz="3600" b="1" dirty="0">
                <a:solidFill>
                  <a:srgbClr val="FF0000"/>
                </a:solidFill>
              </a:rPr>
              <a:t>Canna </a:t>
            </a:r>
            <a:r>
              <a:rPr lang="en-US" sz="3600" b="1" dirty="0" err="1">
                <a:solidFill>
                  <a:srgbClr val="FF0000"/>
                </a:solidFill>
              </a:rPr>
              <a:t>Lillies</a:t>
            </a:r>
            <a:endParaRPr lang="en-US" sz="3600" b="1" dirty="0">
              <a:solidFill>
                <a:srgbClr val="FF0000"/>
              </a:solidFill>
            </a:endParaRPr>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A59F8B0-2CDD-0FB8-75E5-47341ED898D3}"/>
              </a:ext>
            </a:extLst>
          </p:cNvPr>
          <p:cNvSpPr txBox="1"/>
          <p:nvPr/>
        </p:nvSpPr>
        <p:spPr>
          <a:xfrm>
            <a:off x="164562" y="3385698"/>
            <a:ext cx="6870552" cy="3046988"/>
          </a:xfrm>
          <a:prstGeom prst="rect">
            <a:avLst/>
          </a:prstGeom>
          <a:noFill/>
        </p:spPr>
        <p:txBody>
          <a:bodyPr wrap="square" rtlCol="0">
            <a:spAutoFit/>
          </a:bodyPr>
          <a:lstStyle/>
          <a:p>
            <a:r>
              <a:rPr lang="en-US" sz="3200" dirty="0"/>
              <a:t>Cannas are perennials which grow from thick underground roots (or rhizomes). The flowers grow up through tightly furled leaf bases or ‘false stems’. The foliage may be green, blue-green, purple, burgundy, bronze or striped.</a:t>
            </a:r>
            <a:endParaRPr lang="en-AU" sz="3200" dirty="0"/>
          </a:p>
        </p:txBody>
      </p:sp>
      <p:pic>
        <p:nvPicPr>
          <p:cNvPr id="1026" name="Picture 2" descr="Canna Indica Mixture 8 Seeds GMO Free | Etsy">
            <a:extLst>
              <a:ext uri="{FF2B5EF4-FFF2-40B4-BE49-F238E27FC236}">
                <a16:creationId xmlns:a16="http://schemas.microsoft.com/office/drawing/2014/main" id="{489BDD21-A2B1-2D3A-4ED1-1245A1746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114" y="919362"/>
            <a:ext cx="4565084" cy="5513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044699"/>
      </p:ext>
    </p:extLst>
  </p:cSld>
  <p:clrMapOvr>
    <a:masterClrMapping/>
  </p:clrMapOvr>
  <mc:AlternateContent xmlns:mc="http://schemas.openxmlformats.org/markup-compatibility/2006" xmlns:p14="http://schemas.microsoft.com/office/powerpoint/2010/main">
    <mc:Choice Requires="p14">
      <p:transition spd="slow" p14:dur="4400" advClick="0" advTm="18000">
        <p14:honeycomb/>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45"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childTnLst>
                          </p:cTn>
                        </p:par>
                        <p:par>
                          <p:cTn id="15" fill="hold">
                            <p:stCondLst>
                              <p:cond delay="9000"/>
                            </p:stCondLst>
                            <p:childTnLst>
                              <p:par>
                                <p:cTn id="16" presetID="22" presetClass="entr" presetSubtype="4" fill="hold" grpId="0" nodeType="afterEffect">
                                  <p:stCondLst>
                                    <p:cond delay="25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1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pattFill prst="divot">
          <a:fgClr>
            <a:schemeClr val="accent4"/>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descr="Gifs animados de Albert Einstein ~ Gifmania | Einstein, Albert einstein ...">
            <a:extLst>
              <a:ext uri="{FF2B5EF4-FFF2-40B4-BE49-F238E27FC236}">
                <a16:creationId xmlns:a16="http://schemas.microsoft.com/office/drawing/2014/main" id="{401FFA5F-0D94-859F-A84A-7CD8F2A2D6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9719" y="1169000"/>
            <a:ext cx="4673686" cy="467368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AC557B76-2524-48F2-7768-060A11FFFA81}"/>
              </a:ext>
            </a:extLst>
          </p:cNvPr>
          <p:cNvGrpSpPr/>
          <p:nvPr/>
        </p:nvGrpSpPr>
        <p:grpSpPr>
          <a:xfrm>
            <a:off x="6483178" y="980303"/>
            <a:ext cx="4028303" cy="2183027"/>
            <a:chOff x="6483178" y="980303"/>
            <a:chExt cx="4028303" cy="2183027"/>
          </a:xfrm>
        </p:grpSpPr>
        <p:sp>
          <p:nvSpPr>
            <p:cNvPr id="2" name="Speech Bubble: Oval 1">
              <a:extLst>
                <a:ext uri="{FF2B5EF4-FFF2-40B4-BE49-F238E27FC236}">
                  <a16:creationId xmlns:a16="http://schemas.microsoft.com/office/drawing/2014/main" id="{1477F75E-95A4-C1D8-7A32-8EF42665B839}"/>
                </a:ext>
              </a:extLst>
            </p:cNvPr>
            <p:cNvSpPr/>
            <p:nvPr/>
          </p:nvSpPr>
          <p:spPr>
            <a:xfrm>
              <a:off x="6483178" y="980303"/>
              <a:ext cx="4028303" cy="2183027"/>
            </a:xfrm>
            <a:prstGeom prst="wedgeEllipseCallout">
              <a:avLst>
                <a:gd name="adj1" fmla="val -89749"/>
                <a:gd name="adj2" fmla="val 14575"/>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n w="38100">
                  <a:solidFill>
                    <a:srgbClr val="FF0000"/>
                  </a:solidFill>
                </a:ln>
                <a:noFill/>
              </a:endParaRPr>
            </a:p>
          </p:txBody>
        </p:sp>
        <p:sp>
          <p:nvSpPr>
            <p:cNvPr id="5" name="TextBox 4">
              <a:extLst>
                <a:ext uri="{FF2B5EF4-FFF2-40B4-BE49-F238E27FC236}">
                  <a16:creationId xmlns:a16="http://schemas.microsoft.com/office/drawing/2014/main" id="{A6EE13E0-9EF3-14BE-1371-D4E5FC026768}"/>
                </a:ext>
              </a:extLst>
            </p:cNvPr>
            <p:cNvSpPr txBox="1"/>
            <p:nvPr/>
          </p:nvSpPr>
          <p:spPr>
            <a:xfrm>
              <a:off x="6943474" y="1782187"/>
              <a:ext cx="3538918" cy="707886"/>
            </a:xfrm>
            <a:prstGeom prst="rect">
              <a:avLst/>
            </a:prstGeom>
            <a:noFill/>
          </p:spPr>
          <p:txBody>
            <a:bodyPr wrap="none" rtlCol="0">
              <a:spAutoFit/>
            </a:bodyPr>
            <a:lstStyle/>
            <a:p>
              <a:r>
                <a:rPr lang="en-US" sz="4000" b="1" dirty="0">
                  <a:solidFill>
                    <a:srgbClr val="FF0000"/>
                  </a:solidFill>
                </a:rPr>
                <a:t>Still doing well?</a:t>
              </a:r>
              <a:endParaRPr lang="en-AU" sz="4000" b="1" dirty="0">
                <a:solidFill>
                  <a:srgbClr val="FF0000"/>
                </a:solidFill>
              </a:endParaRPr>
            </a:p>
          </p:txBody>
        </p:sp>
      </p:grpSp>
    </p:spTree>
    <p:extLst>
      <p:ext uri="{BB962C8B-B14F-4D97-AF65-F5344CB8AC3E}">
        <p14:creationId xmlns:p14="http://schemas.microsoft.com/office/powerpoint/2010/main" val="2162604667"/>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1730259" y="1613052"/>
            <a:ext cx="4909439" cy="1200329"/>
          </a:xfrm>
          <a:prstGeom prst="rect">
            <a:avLst/>
          </a:prstGeom>
          <a:noFill/>
        </p:spPr>
        <p:txBody>
          <a:bodyPr wrap="square" rtlCol="0">
            <a:spAutoFit/>
          </a:bodyPr>
          <a:lstStyle/>
          <a:p>
            <a:r>
              <a:rPr lang="en-US" sz="3600" b="1" dirty="0"/>
              <a:t>Which volcano erupted and destroyed Pompeii? </a:t>
            </a:r>
          </a:p>
        </p:txBody>
      </p:sp>
      <p:sp>
        <p:nvSpPr>
          <p:cNvPr id="6" name="TextBox 5">
            <a:extLst>
              <a:ext uri="{FF2B5EF4-FFF2-40B4-BE49-F238E27FC236}">
                <a16:creationId xmlns:a16="http://schemas.microsoft.com/office/drawing/2014/main" id="{C2B71E2E-F877-61E7-FAF1-9EB8ACBA3973}"/>
              </a:ext>
            </a:extLst>
          </p:cNvPr>
          <p:cNvSpPr txBox="1"/>
          <p:nvPr/>
        </p:nvSpPr>
        <p:spPr>
          <a:xfrm>
            <a:off x="3225005" y="3169937"/>
            <a:ext cx="4091174" cy="646331"/>
          </a:xfrm>
          <a:prstGeom prst="rect">
            <a:avLst/>
          </a:prstGeom>
          <a:noFill/>
        </p:spPr>
        <p:txBody>
          <a:bodyPr wrap="square" rtlCol="0">
            <a:spAutoFit/>
          </a:bodyPr>
          <a:lstStyle/>
          <a:p>
            <a:r>
              <a:rPr lang="en-US" sz="3600" b="1" dirty="0">
                <a:solidFill>
                  <a:srgbClr val="FF0000"/>
                </a:solidFill>
              </a:rPr>
              <a:t>Mount Vesuvius</a:t>
            </a:r>
          </a:p>
        </p:txBody>
      </p:sp>
      <p:sp>
        <p:nvSpPr>
          <p:cNvPr id="9" name="TextBox 8">
            <a:extLst>
              <a:ext uri="{FF2B5EF4-FFF2-40B4-BE49-F238E27FC236}">
                <a16:creationId xmlns:a16="http://schemas.microsoft.com/office/drawing/2014/main" id="{C26D327F-F68C-43A9-1F02-67B1D9B83C98}"/>
              </a:ext>
            </a:extLst>
          </p:cNvPr>
          <p:cNvSpPr txBox="1"/>
          <p:nvPr/>
        </p:nvSpPr>
        <p:spPr>
          <a:xfrm>
            <a:off x="492126" y="4130094"/>
            <a:ext cx="11699874" cy="2554545"/>
          </a:xfrm>
          <a:prstGeom prst="rect">
            <a:avLst/>
          </a:prstGeom>
          <a:noFill/>
        </p:spPr>
        <p:txBody>
          <a:bodyPr wrap="square" rtlCol="0">
            <a:spAutoFit/>
          </a:bodyPr>
          <a:lstStyle/>
          <a:p>
            <a:r>
              <a:rPr lang="en-US" sz="3200" dirty="0"/>
              <a:t>he city of Pompeii is famous because it was destroyed in 79 CE when a nearby volcano, Mount Vesuvius, erupted, covering it in at least 6 </a:t>
            </a:r>
            <a:r>
              <a:rPr lang="en-US" sz="3200" dirty="0" err="1"/>
              <a:t>metres</a:t>
            </a:r>
            <a:r>
              <a:rPr lang="en-US" sz="3200" dirty="0"/>
              <a:t> of ash and other volcanic debris. The city's quick burial preserved it for centuries before its ruins were discovered in the late 16th century.</a:t>
            </a:r>
            <a:endParaRPr lang="en-AU" sz="3200" dirty="0"/>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Pompeii Volcano Eruption | Volcanes, Naturaleza impresionante, Ecología">
            <a:extLst>
              <a:ext uri="{FF2B5EF4-FFF2-40B4-BE49-F238E27FC236}">
                <a16:creationId xmlns:a16="http://schemas.microsoft.com/office/drawing/2014/main" id="{F2BAAF71-461E-6230-A8A7-512A1FC5A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429" y="641943"/>
            <a:ext cx="4514850" cy="338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645058"/>
      </p:ext>
    </p:extLst>
  </p:cSld>
  <p:clrMapOvr>
    <a:masterClrMapping/>
  </p:clrMapOvr>
  <p:transition spd="slow" advClick="0" advTm="18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435">
                                          <p:stCondLst>
                                            <p:cond delay="0"/>
                                          </p:stCondLst>
                                        </p:cTn>
                                        <p:tgtEl>
                                          <p:spTgt spid="6"/>
                                        </p:tgtEl>
                                      </p:cBhvr>
                                    </p:animEffect>
                                    <p:anim calcmode="lin" valueType="num">
                                      <p:cBhvr>
                                        <p:cTn id="13" dur="136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18" dur="19">
                                          <p:stCondLst>
                                            <p:cond delay="487"/>
                                          </p:stCondLst>
                                        </p:cTn>
                                        <p:tgtEl>
                                          <p:spTgt spid="6"/>
                                        </p:tgtEl>
                                      </p:cBhvr>
                                      <p:to x="100000" y="60000"/>
                                    </p:animScale>
                                    <p:animScale>
                                      <p:cBhvr>
                                        <p:cTn id="19" dur="124" decel="50000">
                                          <p:stCondLst>
                                            <p:cond delay="507"/>
                                          </p:stCondLst>
                                        </p:cTn>
                                        <p:tgtEl>
                                          <p:spTgt spid="6"/>
                                        </p:tgtEl>
                                      </p:cBhvr>
                                      <p:to x="100000" y="100000"/>
                                    </p:animScale>
                                    <p:animScale>
                                      <p:cBhvr>
                                        <p:cTn id="20" dur="19">
                                          <p:stCondLst>
                                            <p:cond delay="984"/>
                                          </p:stCondLst>
                                        </p:cTn>
                                        <p:tgtEl>
                                          <p:spTgt spid="6"/>
                                        </p:tgtEl>
                                      </p:cBhvr>
                                      <p:to x="100000" y="80000"/>
                                    </p:animScale>
                                    <p:animScale>
                                      <p:cBhvr>
                                        <p:cTn id="21" dur="124" decel="50000">
                                          <p:stCondLst>
                                            <p:cond delay="1003"/>
                                          </p:stCondLst>
                                        </p:cTn>
                                        <p:tgtEl>
                                          <p:spTgt spid="6"/>
                                        </p:tgtEl>
                                      </p:cBhvr>
                                      <p:to x="100000" y="100000"/>
                                    </p:animScale>
                                    <p:animScale>
                                      <p:cBhvr>
                                        <p:cTn id="22" dur="19">
                                          <p:stCondLst>
                                            <p:cond delay="1231"/>
                                          </p:stCondLst>
                                        </p:cTn>
                                        <p:tgtEl>
                                          <p:spTgt spid="6"/>
                                        </p:tgtEl>
                                      </p:cBhvr>
                                      <p:to x="100000" y="90000"/>
                                    </p:animScale>
                                    <p:animScale>
                                      <p:cBhvr>
                                        <p:cTn id="23" dur="124" decel="50000">
                                          <p:stCondLst>
                                            <p:cond delay="1251"/>
                                          </p:stCondLst>
                                        </p:cTn>
                                        <p:tgtEl>
                                          <p:spTgt spid="6"/>
                                        </p:tgtEl>
                                      </p:cBhvr>
                                      <p:to x="100000" y="100000"/>
                                    </p:animScale>
                                    <p:animScale>
                                      <p:cBhvr>
                                        <p:cTn id="24" dur="19">
                                          <p:stCondLst>
                                            <p:cond delay="1356"/>
                                          </p:stCondLst>
                                        </p:cTn>
                                        <p:tgtEl>
                                          <p:spTgt spid="6"/>
                                        </p:tgtEl>
                                      </p:cBhvr>
                                      <p:to x="100000" y="95000"/>
                                    </p:animScale>
                                    <p:animScale>
                                      <p:cBhvr>
                                        <p:cTn id="25" dur="124" decel="50000">
                                          <p:stCondLst>
                                            <p:cond delay="1376"/>
                                          </p:stCondLst>
                                        </p:cTn>
                                        <p:tgtEl>
                                          <p:spTgt spid="6"/>
                                        </p:tgtEl>
                                      </p:cBhvr>
                                      <p:to x="100000" y="100000"/>
                                    </p:animScale>
                                  </p:childTnLst>
                                </p:cTn>
                              </p:par>
                            </p:childTnLst>
                          </p:cTn>
                        </p:par>
                        <p:par>
                          <p:cTn id="26" fill="hold">
                            <p:stCondLst>
                              <p:cond delay="8500"/>
                            </p:stCondLst>
                            <p:childTnLst>
                              <p:par>
                                <p:cTn id="27" presetID="1" presetClass="entr" presetSubtype="0" fill="hold" grpId="0" nodeType="afterEffect">
                                  <p:stCondLst>
                                    <p:cond delay="50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615207" y="1687223"/>
            <a:ext cx="5182478" cy="1754326"/>
          </a:xfrm>
          <a:prstGeom prst="rect">
            <a:avLst/>
          </a:prstGeom>
          <a:noFill/>
        </p:spPr>
        <p:txBody>
          <a:bodyPr wrap="square" rtlCol="0">
            <a:spAutoFit/>
          </a:bodyPr>
          <a:lstStyle/>
          <a:p>
            <a:pPr algn="l" fontAlgn="base"/>
            <a:r>
              <a:rPr lang="en-US" sz="3600" b="1" i="0" dirty="0">
                <a:solidFill>
                  <a:srgbClr val="000000"/>
                </a:solidFill>
                <a:effectLst/>
                <a:latin typeface="MentiText"/>
              </a:rPr>
              <a:t>Where would you be if you were standing on the Spanish Steps? </a:t>
            </a:r>
          </a:p>
        </p:txBody>
      </p:sp>
      <p:sp>
        <p:nvSpPr>
          <p:cNvPr id="6" name="TextBox 5">
            <a:extLst>
              <a:ext uri="{FF2B5EF4-FFF2-40B4-BE49-F238E27FC236}">
                <a16:creationId xmlns:a16="http://schemas.microsoft.com/office/drawing/2014/main" id="{C2B71E2E-F877-61E7-FAF1-9EB8ACBA3973}"/>
              </a:ext>
            </a:extLst>
          </p:cNvPr>
          <p:cNvSpPr txBox="1"/>
          <p:nvPr/>
        </p:nvSpPr>
        <p:spPr>
          <a:xfrm>
            <a:off x="3672325" y="3409097"/>
            <a:ext cx="2721992" cy="646331"/>
          </a:xfrm>
          <a:prstGeom prst="rect">
            <a:avLst/>
          </a:prstGeom>
          <a:noFill/>
        </p:spPr>
        <p:txBody>
          <a:bodyPr wrap="square" rtlCol="0">
            <a:spAutoFit/>
          </a:bodyPr>
          <a:lstStyle/>
          <a:p>
            <a:r>
              <a:rPr lang="en-AU" sz="3600" b="1" dirty="0">
                <a:solidFill>
                  <a:srgbClr val="FF0000"/>
                </a:solidFill>
              </a:rPr>
              <a:t>Rome</a:t>
            </a:r>
            <a:endParaRPr lang="en-US" sz="3600" b="1" dirty="0">
              <a:solidFill>
                <a:srgbClr val="FF0000"/>
              </a:solidFill>
            </a:endParaRPr>
          </a:p>
        </p:txBody>
      </p:sp>
      <p:sp>
        <p:nvSpPr>
          <p:cNvPr id="9" name="TextBox 8">
            <a:extLst>
              <a:ext uri="{FF2B5EF4-FFF2-40B4-BE49-F238E27FC236}">
                <a16:creationId xmlns:a16="http://schemas.microsoft.com/office/drawing/2014/main" id="{C26D327F-F68C-43A9-1F02-67B1D9B83C98}"/>
              </a:ext>
            </a:extLst>
          </p:cNvPr>
          <p:cNvSpPr txBox="1"/>
          <p:nvPr/>
        </p:nvSpPr>
        <p:spPr>
          <a:xfrm>
            <a:off x="493785" y="4631196"/>
            <a:ext cx="11576792" cy="1569660"/>
          </a:xfrm>
          <a:prstGeom prst="rect">
            <a:avLst/>
          </a:prstGeom>
          <a:noFill/>
        </p:spPr>
        <p:txBody>
          <a:bodyPr wrap="square" rtlCol="0">
            <a:spAutoFit/>
          </a:bodyPr>
          <a:lstStyle/>
          <a:p>
            <a:r>
              <a:rPr lang="en-US" sz="3200" dirty="0"/>
              <a:t>The ‘Spanish’ part of the name refers to the Spanish Embassy to the Holy See, which was located on Piazza di </a:t>
            </a:r>
            <a:r>
              <a:rPr lang="en-US" sz="3200" dirty="0" err="1"/>
              <a:t>Spagna</a:t>
            </a:r>
            <a:r>
              <a:rPr lang="en-US" sz="3200" dirty="0"/>
              <a:t> (literally ‘Spanish Square’) at the base of the monument.</a:t>
            </a:r>
            <a:endParaRPr lang="en-AU" sz="3200" dirty="0"/>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descr="Quiet afternoon on the Spanish Steps in Rome">
            <a:extLst>
              <a:ext uri="{FF2B5EF4-FFF2-40B4-BE49-F238E27FC236}">
                <a16:creationId xmlns:a16="http://schemas.microsoft.com/office/drawing/2014/main" id="{2BBA60B7-356B-570A-7B7B-D648D256B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4330" y="694793"/>
            <a:ext cx="4834853" cy="3737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73721"/>
      </p:ext>
    </p:extLst>
  </p:cSld>
  <p:clrMapOvr>
    <a:masterClrMapping/>
  </p:clrMapOvr>
  <mc:AlternateContent xmlns:mc="http://schemas.openxmlformats.org/markup-compatibility/2006" xmlns:p14="http://schemas.microsoft.com/office/powerpoint/2010/main">
    <mc:Choice Requires="p14">
      <p:transition spd="slow" p14:dur="3900" advClick="0" advTm="18000">
        <p14:glitter pattern="hexagon"/>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1"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1000"/>
                                        <p:tgtEl>
                                          <p:spTgt spid="6"/>
                                        </p:tgtEl>
                                      </p:cBhvr>
                                    </p:animEffect>
                                  </p:childTnLst>
                                </p:cTn>
                              </p:par>
                            </p:childTnLst>
                          </p:cTn>
                        </p:par>
                        <p:par>
                          <p:cTn id="13" fill="hold">
                            <p:stCondLst>
                              <p:cond delay="8000"/>
                            </p:stCondLst>
                            <p:childTnLst>
                              <p:par>
                                <p:cTn id="14" presetID="1" presetClass="entr" presetSubtype="0" fill="hold" grpId="0" nodeType="afterEffect">
                                  <p:stCondLst>
                                    <p:cond delay="50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pattFill prst="divot">
          <a:fgClr>
            <a:schemeClr val="accent4"/>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1611985" y="1790896"/>
            <a:ext cx="5785594" cy="646331"/>
          </a:xfrm>
          <a:prstGeom prst="rect">
            <a:avLst/>
          </a:prstGeom>
          <a:noFill/>
        </p:spPr>
        <p:txBody>
          <a:bodyPr wrap="square" rtlCol="0">
            <a:spAutoFit/>
          </a:bodyPr>
          <a:lstStyle/>
          <a:p>
            <a:r>
              <a:rPr lang="en-US" sz="3600" dirty="0"/>
              <a:t>What is the name of this fruit</a:t>
            </a:r>
            <a:endParaRPr lang="en-AU" sz="3600" dirty="0"/>
          </a:p>
        </p:txBody>
      </p:sp>
      <p:sp>
        <p:nvSpPr>
          <p:cNvPr id="6" name="TextBox 5">
            <a:extLst>
              <a:ext uri="{FF2B5EF4-FFF2-40B4-BE49-F238E27FC236}">
                <a16:creationId xmlns:a16="http://schemas.microsoft.com/office/drawing/2014/main" id="{C2B71E2E-F877-61E7-FAF1-9EB8ACBA3973}"/>
              </a:ext>
            </a:extLst>
          </p:cNvPr>
          <p:cNvSpPr txBox="1"/>
          <p:nvPr/>
        </p:nvSpPr>
        <p:spPr>
          <a:xfrm>
            <a:off x="4316234" y="2661796"/>
            <a:ext cx="1697387" cy="646331"/>
          </a:xfrm>
          <a:prstGeom prst="rect">
            <a:avLst/>
          </a:prstGeom>
          <a:noFill/>
        </p:spPr>
        <p:txBody>
          <a:bodyPr wrap="square" rtlCol="0">
            <a:spAutoFit/>
          </a:bodyPr>
          <a:lstStyle/>
          <a:p>
            <a:r>
              <a:rPr lang="en-US" sz="3600" b="1" dirty="0">
                <a:solidFill>
                  <a:srgbClr val="FF0000"/>
                </a:solidFill>
              </a:rPr>
              <a:t>Durian</a:t>
            </a:r>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A59F8B0-2CDD-0FB8-75E5-47341ED898D3}"/>
              </a:ext>
            </a:extLst>
          </p:cNvPr>
          <p:cNvSpPr txBox="1"/>
          <p:nvPr/>
        </p:nvSpPr>
        <p:spPr>
          <a:xfrm>
            <a:off x="180160" y="3737509"/>
            <a:ext cx="11831680" cy="3046988"/>
          </a:xfrm>
          <a:prstGeom prst="rect">
            <a:avLst/>
          </a:prstGeom>
          <a:noFill/>
        </p:spPr>
        <p:txBody>
          <a:bodyPr wrap="square" rtlCol="0">
            <a:spAutoFit/>
          </a:bodyPr>
          <a:lstStyle/>
          <a:p>
            <a:r>
              <a:rPr lang="en-US" sz="3200" dirty="0"/>
              <a:t>Named in some regions as the "king of fruits", the durian is distinctive for its large size, strong </a:t>
            </a:r>
            <a:r>
              <a:rPr lang="en-US" sz="3200" dirty="0" err="1"/>
              <a:t>odour</a:t>
            </a:r>
            <a:r>
              <a:rPr lang="en-US" sz="3200" dirty="0"/>
              <a:t>, and thorn-covered rind. The fruit can grow as large as 30 cm long and 15 cm in diameter, and it typically weighs 1 to 3 kg. The persistence of its </a:t>
            </a:r>
            <a:r>
              <a:rPr lang="en-US" sz="3200" dirty="0" err="1"/>
              <a:t>odour</a:t>
            </a:r>
            <a:r>
              <a:rPr lang="en-US" sz="3200" dirty="0"/>
              <a:t>, which may linger for several days, has led some hotels and public transportation services in Southeast Asia to ban the fruit.</a:t>
            </a:r>
            <a:endParaRPr lang="en-AU" sz="3200" dirty="0"/>
          </a:p>
        </p:txBody>
      </p:sp>
      <p:pic>
        <p:nvPicPr>
          <p:cNvPr id="3074" name="Picture 2">
            <a:extLst>
              <a:ext uri="{FF2B5EF4-FFF2-40B4-BE49-F238E27FC236}">
                <a16:creationId xmlns:a16="http://schemas.microsoft.com/office/drawing/2014/main" id="{C01E60F3-9203-2572-FE9C-24990BA57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7739" y="568478"/>
            <a:ext cx="3815664" cy="304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355055"/>
      </p:ext>
    </p:extLst>
  </p:cSld>
  <p:clrMapOvr>
    <a:masterClrMapping/>
  </p:clrMapOvr>
  <mc:AlternateContent xmlns:mc="http://schemas.openxmlformats.org/markup-compatibility/2006" xmlns:p14="http://schemas.microsoft.com/office/powerpoint/2010/main">
    <mc:Choice Requires="p14">
      <p:transition spd="slow" p14:dur="1200" advClick="0" advTm="18000">
        <p:dissolve/>
      </p:transition>
    </mc:Choice>
    <mc:Fallback xmlns="">
      <p:transition spd="slow" advClick="0" advTm="18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290">
                                          <p:stCondLst>
                                            <p:cond delay="0"/>
                                          </p:stCondLst>
                                        </p:cTn>
                                        <p:tgtEl>
                                          <p:spTgt spid="6"/>
                                        </p:tgtEl>
                                      </p:cBhvr>
                                    </p:animEffect>
                                    <p:anim calcmode="lin" valueType="num">
                                      <p:cBhvr>
                                        <p:cTn id="13"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8" dur="13">
                                          <p:stCondLst>
                                            <p:cond delay="325"/>
                                          </p:stCondLst>
                                        </p:cTn>
                                        <p:tgtEl>
                                          <p:spTgt spid="6"/>
                                        </p:tgtEl>
                                      </p:cBhvr>
                                      <p:to x="100000" y="60000"/>
                                    </p:animScale>
                                    <p:animScale>
                                      <p:cBhvr>
                                        <p:cTn id="19" dur="83" decel="50000">
                                          <p:stCondLst>
                                            <p:cond delay="338"/>
                                          </p:stCondLst>
                                        </p:cTn>
                                        <p:tgtEl>
                                          <p:spTgt spid="6"/>
                                        </p:tgtEl>
                                      </p:cBhvr>
                                      <p:to x="100000" y="100000"/>
                                    </p:animScale>
                                    <p:animScale>
                                      <p:cBhvr>
                                        <p:cTn id="20" dur="13">
                                          <p:stCondLst>
                                            <p:cond delay="656"/>
                                          </p:stCondLst>
                                        </p:cTn>
                                        <p:tgtEl>
                                          <p:spTgt spid="6"/>
                                        </p:tgtEl>
                                      </p:cBhvr>
                                      <p:to x="100000" y="80000"/>
                                    </p:animScale>
                                    <p:animScale>
                                      <p:cBhvr>
                                        <p:cTn id="21" dur="83" decel="50000">
                                          <p:stCondLst>
                                            <p:cond delay="669"/>
                                          </p:stCondLst>
                                        </p:cTn>
                                        <p:tgtEl>
                                          <p:spTgt spid="6"/>
                                        </p:tgtEl>
                                      </p:cBhvr>
                                      <p:to x="100000" y="100000"/>
                                    </p:animScale>
                                    <p:animScale>
                                      <p:cBhvr>
                                        <p:cTn id="22" dur="13">
                                          <p:stCondLst>
                                            <p:cond delay="821"/>
                                          </p:stCondLst>
                                        </p:cTn>
                                        <p:tgtEl>
                                          <p:spTgt spid="6"/>
                                        </p:tgtEl>
                                      </p:cBhvr>
                                      <p:to x="100000" y="90000"/>
                                    </p:animScale>
                                    <p:animScale>
                                      <p:cBhvr>
                                        <p:cTn id="23" dur="83" decel="50000">
                                          <p:stCondLst>
                                            <p:cond delay="834"/>
                                          </p:stCondLst>
                                        </p:cTn>
                                        <p:tgtEl>
                                          <p:spTgt spid="6"/>
                                        </p:tgtEl>
                                      </p:cBhvr>
                                      <p:to x="100000" y="100000"/>
                                    </p:animScale>
                                    <p:animScale>
                                      <p:cBhvr>
                                        <p:cTn id="24" dur="13">
                                          <p:stCondLst>
                                            <p:cond delay="904"/>
                                          </p:stCondLst>
                                        </p:cTn>
                                        <p:tgtEl>
                                          <p:spTgt spid="6"/>
                                        </p:tgtEl>
                                      </p:cBhvr>
                                      <p:to x="100000" y="95000"/>
                                    </p:animScale>
                                    <p:animScale>
                                      <p:cBhvr>
                                        <p:cTn id="25" dur="83" decel="50000">
                                          <p:stCondLst>
                                            <p:cond delay="917"/>
                                          </p:stCondLst>
                                        </p:cTn>
                                        <p:tgtEl>
                                          <p:spTgt spid="6"/>
                                        </p:tgtEl>
                                      </p:cBhvr>
                                      <p:to x="100000" y="100000"/>
                                    </p:animScale>
                                  </p:childTnLst>
                                </p:cTn>
                              </p:par>
                            </p:childTnLst>
                          </p:cTn>
                        </p:par>
                        <p:par>
                          <p:cTn id="26" fill="hold">
                            <p:stCondLst>
                              <p:cond delay="8000"/>
                            </p:stCondLst>
                            <p:childTnLst>
                              <p:par>
                                <p:cTn id="27" presetID="22" presetClass="entr" presetSubtype="4" fill="hold" grpId="0" nodeType="afterEffect">
                                  <p:stCondLst>
                                    <p:cond delay="25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1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832885" y="1356725"/>
            <a:ext cx="5848001" cy="1200329"/>
          </a:xfrm>
          <a:prstGeom prst="rect">
            <a:avLst/>
          </a:prstGeom>
          <a:noFill/>
        </p:spPr>
        <p:txBody>
          <a:bodyPr wrap="square" rtlCol="0">
            <a:spAutoFit/>
          </a:bodyPr>
          <a:lstStyle/>
          <a:p>
            <a:r>
              <a:rPr lang="en-US" sz="3600" b="1" dirty="0"/>
              <a:t>Which French artist is known for painting water </a:t>
            </a:r>
            <a:r>
              <a:rPr lang="en-US" sz="3600" b="1" dirty="0" err="1"/>
              <a:t>lillies</a:t>
            </a:r>
            <a:r>
              <a:rPr lang="en-US" sz="3600" b="1" dirty="0"/>
              <a:t>? </a:t>
            </a:r>
          </a:p>
        </p:txBody>
      </p:sp>
      <p:sp>
        <p:nvSpPr>
          <p:cNvPr id="6" name="TextBox 5">
            <a:extLst>
              <a:ext uri="{FF2B5EF4-FFF2-40B4-BE49-F238E27FC236}">
                <a16:creationId xmlns:a16="http://schemas.microsoft.com/office/drawing/2014/main" id="{C2B71E2E-F877-61E7-FAF1-9EB8ACBA3973}"/>
              </a:ext>
            </a:extLst>
          </p:cNvPr>
          <p:cNvSpPr txBox="1"/>
          <p:nvPr/>
        </p:nvSpPr>
        <p:spPr>
          <a:xfrm>
            <a:off x="3179806" y="3189405"/>
            <a:ext cx="2916194" cy="646331"/>
          </a:xfrm>
          <a:prstGeom prst="rect">
            <a:avLst/>
          </a:prstGeom>
          <a:noFill/>
        </p:spPr>
        <p:txBody>
          <a:bodyPr wrap="square" rtlCol="0">
            <a:spAutoFit/>
          </a:bodyPr>
          <a:lstStyle/>
          <a:p>
            <a:r>
              <a:rPr lang="en-US" sz="3600" b="1" dirty="0">
                <a:solidFill>
                  <a:srgbClr val="FF0000"/>
                </a:solidFill>
                <a:latin typeface="MentiText"/>
              </a:rPr>
              <a:t>Claude Monet</a:t>
            </a:r>
            <a:endParaRPr lang="en-US" sz="3600" b="1" dirty="0">
              <a:solidFill>
                <a:srgbClr val="FF0000"/>
              </a:solidFill>
            </a:endParaRPr>
          </a:p>
        </p:txBody>
      </p:sp>
      <p:sp>
        <p:nvSpPr>
          <p:cNvPr id="9" name="TextBox 8">
            <a:extLst>
              <a:ext uri="{FF2B5EF4-FFF2-40B4-BE49-F238E27FC236}">
                <a16:creationId xmlns:a16="http://schemas.microsoft.com/office/drawing/2014/main" id="{C26D327F-F68C-43A9-1F02-67B1D9B83C98}"/>
              </a:ext>
            </a:extLst>
          </p:cNvPr>
          <p:cNvSpPr txBox="1"/>
          <p:nvPr/>
        </p:nvSpPr>
        <p:spPr>
          <a:xfrm>
            <a:off x="1573427" y="4605134"/>
            <a:ext cx="8690919" cy="2062103"/>
          </a:xfrm>
          <a:prstGeom prst="rect">
            <a:avLst/>
          </a:prstGeom>
          <a:noFill/>
        </p:spPr>
        <p:txBody>
          <a:bodyPr wrap="square" rtlCol="0">
            <a:spAutoFit/>
          </a:bodyPr>
          <a:lstStyle/>
          <a:p>
            <a:pPr fontAlgn="base"/>
            <a:r>
              <a:rPr lang="en-US" sz="3200" dirty="0"/>
              <a:t>Oscar-Claude Monet (1840-1926) was a French painter and founder of impressionist painting who is seen as a key precursor to modernism, especially in his attempts to paint nature as he perceived it. </a:t>
            </a:r>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2" name="Picture 2" descr="Claude Monet: The Truth of NatureAntiques And The Arts Weekly">
            <a:extLst>
              <a:ext uri="{FF2B5EF4-FFF2-40B4-BE49-F238E27FC236}">
                <a16:creationId xmlns:a16="http://schemas.microsoft.com/office/drawing/2014/main" id="{14ABE9EB-42BB-F4AF-01D2-D4A0F8F21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4622" y="694793"/>
            <a:ext cx="3994493" cy="3858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652077"/>
      </p:ext>
    </p:extLst>
  </p:cSld>
  <p:clrMapOvr>
    <a:masterClrMapping/>
  </p:clrMapOvr>
  <p:transition spd="slow" advClick="0" advTm="18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435">
                                          <p:stCondLst>
                                            <p:cond delay="0"/>
                                          </p:stCondLst>
                                        </p:cTn>
                                        <p:tgtEl>
                                          <p:spTgt spid="6"/>
                                        </p:tgtEl>
                                      </p:cBhvr>
                                    </p:animEffect>
                                    <p:anim calcmode="lin" valueType="num">
                                      <p:cBhvr>
                                        <p:cTn id="13" dur="136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18" dur="19">
                                          <p:stCondLst>
                                            <p:cond delay="487"/>
                                          </p:stCondLst>
                                        </p:cTn>
                                        <p:tgtEl>
                                          <p:spTgt spid="6"/>
                                        </p:tgtEl>
                                      </p:cBhvr>
                                      <p:to x="100000" y="60000"/>
                                    </p:animScale>
                                    <p:animScale>
                                      <p:cBhvr>
                                        <p:cTn id="19" dur="124" decel="50000">
                                          <p:stCondLst>
                                            <p:cond delay="507"/>
                                          </p:stCondLst>
                                        </p:cTn>
                                        <p:tgtEl>
                                          <p:spTgt spid="6"/>
                                        </p:tgtEl>
                                      </p:cBhvr>
                                      <p:to x="100000" y="100000"/>
                                    </p:animScale>
                                    <p:animScale>
                                      <p:cBhvr>
                                        <p:cTn id="20" dur="19">
                                          <p:stCondLst>
                                            <p:cond delay="984"/>
                                          </p:stCondLst>
                                        </p:cTn>
                                        <p:tgtEl>
                                          <p:spTgt spid="6"/>
                                        </p:tgtEl>
                                      </p:cBhvr>
                                      <p:to x="100000" y="80000"/>
                                    </p:animScale>
                                    <p:animScale>
                                      <p:cBhvr>
                                        <p:cTn id="21" dur="124" decel="50000">
                                          <p:stCondLst>
                                            <p:cond delay="1003"/>
                                          </p:stCondLst>
                                        </p:cTn>
                                        <p:tgtEl>
                                          <p:spTgt spid="6"/>
                                        </p:tgtEl>
                                      </p:cBhvr>
                                      <p:to x="100000" y="100000"/>
                                    </p:animScale>
                                    <p:animScale>
                                      <p:cBhvr>
                                        <p:cTn id="22" dur="19">
                                          <p:stCondLst>
                                            <p:cond delay="1231"/>
                                          </p:stCondLst>
                                        </p:cTn>
                                        <p:tgtEl>
                                          <p:spTgt spid="6"/>
                                        </p:tgtEl>
                                      </p:cBhvr>
                                      <p:to x="100000" y="90000"/>
                                    </p:animScale>
                                    <p:animScale>
                                      <p:cBhvr>
                                        <p:cTn id="23" dur="124" decel="50000">
                                          <p:stCondLst>
                                            <p:cond delay="1251"/>
                                          </p:stCondLst>
                                        </p:cTn>
                                        <p:tgtEl>
                                          <p:spTgt spid="6"/>
                                        </p:tgtEl>
                                      </p:cBhvr>
                                      <p:to x="100000" y="100000"/>
                                    </p:animScale>
                                    <p:animScale>
                                      <p:cBhvr>
                                        <p:cTn id="24" dur="19">
                                          <p:stCondLst>
                                            <p:cond delay="1356"/>
                                          </p:stCondLst>
                                        </p:cTn>
                                        <p:tgtEl>
                                          <p:spTgt spid="6"/>
                                        </p:tgtEl>
                                      </p:cBhvr>
                                      <p:to x="100000" y="95000"/>
                                    </p:animScale>
                                    <p:animScale>
                                      <p:cBhvr>
                                        <p:cTn id="25" dur="124" decel="50000">
                                          <p:stCondLst>
                                            <p:cond delay="1376"/>
                                          </p:stCondLst>
                                        </p:cTn>
                                        <p:tgtEl>
                                          <p:spTgt spid="6"/>
                                        </p:tgtEl>
                                      </p:cBhvr>
                                      <p:to x="100000" y="100000"/>
                                    </p:animScale>
                                  </p:childTnLst>
                                </p:cTn>
                              </p:par>
                            </p:childTnLst>
                          </p:cTn>
                        </p:par>
                        <p:par>
                          <p:cTn id="26" fill="hold">
                            <p:stCondLst>
                              <p:cond delay="8500"/>
                            </p:stCondLst>
                            <p:childTnLst>
                              <p:par>
                                <p:cTn id="27" presetID="1" presetClass="entr" presetSubtype="0" fill="hold" grpId="0" nodeType="afterEffect">
                                  <p:stCondLst>
                                    <p:cond delay="50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832885" y="1356725"/>
            <a:ext cx="5848001" cy="1200329"/>
          </a:xfrm>
          <a:prstGeom prst="rect">
            <a:avLst/>
          </a:prstGeom>
          <a:noFill/>
        </p:spPr>
        <p:txBody>
          <a:bodyPr wrap="square" rtlCol="0">
            <a:spAutoFit/>
          </a:bodyPr>
          <a:lstStyle/>
          <a:p>
            <a:r>
              <a:rPr lang="en-US" sz="3600" b="1" dirty="0"/>
              <a:t>Who was the first woman to win a Nobel Prize? </a:t>
            </a:r>
            <a:endParaRPr lang="en-AU" sz="36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3023717" y="2895820"/>
            <a:ext cx="2916194" cy="646331"/>
          </a:xfrm>
          <a:prstGeom prst="rect">
            <a:avLst/>
          </a:prstGeom>
          <a:noFill/>
        </p:spPr>
        <p:txBody>
          <a:bodyPr wrap="square" rtlCol="0">
            <a:spAutoFit/>
          </a:bodyPr>
          <a:lstStyle/>
          <a:p>
            <a:r>
              <a:rPr lang="en-US" sz="3600" b="1" dirty="0">
                <a:solidFill>
                  <a:srgbClr val="FF0000"/>
                </a:solidFill>
                <a:latin typeface="MentiText"/>
              </a:rPr>
              <a:t>Marie Curie</a:t>
            </a:r>
            <a:endParaRPr lang="en-US" sz="3600" b="1" dirty="0">
              <a:solidFill>
                <a:srgbClr val="FF0000"/>
              </a:solidFill>
            </a:endParaRPr>
          </a:p>
        </p:txBody>
      </p:sp>
      <p:sp>
        <p:nvSpPr>
          <p:cNvPr id="9" name="TextBox 8">
            <a:extLst>
              <a:ext uri="{FF2B5EF4-FFF2-40B4-BE49-F238E27FC236}">
                <a16:creationId xmlns:a16="http://schemas.microsoft.com/office/drawing/2014/main" id="{C26D327F-F68C-43A9-1F02-67B1D9B83C98}"/>
              </a:ext>
            </a:extLst>
          </p:cNvPr>
          <p:cNvSpPr txBox="1"/>
          <p:nvPr/>
        </p:nvSpPr>
        <p:spPr>
          <a:xfrm>
            <a:off x="1081534" y="4472276"/>
            <a:ext cx="10305535" cy="2062103"/>
          </a:xfrm>
          <a:prstGeom prst="rect">
            <a:avLst/>
          </a:prstGeom>
          <a:noFill/>
        </p:spPr>
        <p:txBody>
          <a:bodyPr wrap="square" rtlCol="0">
            <a:spAutoFit/>
          </a:bodyPr>
          <a:lstStyle/>
          <a:p>
            <a:pPr fontAlgn="base"/>
            <a:r>
              <a:rPr lang="en-US" sz="3200" dirty="0"/>
              <a:t>Polish and French physicist and chemist (1867–1934).   Maria </a:t>
            </a:r>
            <a:r>
              <a:rPr lang="en-US" sz="3200" dirty="0" err="1"/>
              <a:t>Salomea</a:t>
            </a:r>
            <a:r>
              <a:rPr lang="en-US" sz="3200" dirty="0"/>
              <a:t> </a:t>
            </a:r>
            <a:r>
              <a:rPr lang="en-US" sz="3200" dirty="0" err="1"/>
              <a:t>Skłodowska</a:t>
            </a:r>
            <a:r>
              <a:rPr lang="en-US" sz="3200" dirty="0"/>
              <a:t>-Curie, known simply as Marie Curie, was a Polish and </a:t>
            </a:r>
            <a:r>
              <a:rPr lang="en-US" sz="3200" dirty="0" err="1"/>
              <a:t>naturalised</a:t>
            </a:r>
            <a:r>
              <a:rPr lang="en-US" sz="3200" dirty="0"/>
              <a:t>-French physicist and chemist who conducted pioneering research on radioactivity</a:t>
            </a:r>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San Rafael Secrets: What Did Madame Marie Curie Do in the Middle of a ...">
            <a:extLst>
              <a:ext uri="{FF2B5EF4-FFF2-40B4-BE49-F238E27FC236}">
                <a16:creationId xmlns:a16="http://schemas.microsoft.com/office/drawing/2014/main" id="{ED90D34A-F4BE-0E59-9874-CBC63B5B4C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909" y="694792"/>
            <a:ext cx="4112805" cy="3765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612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18000">
        <p15:prstTrans prst="origami"/>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435">
                                          <p:stCondLst>
                                            <p:cond delay="0"/>
                                          </p:stCondLst>
                                        </p:cTn>
                                        <p:tgtEl>
                                          <p:spTgt spid="6"/>
                                        </p:tgtEl>
                                      </p:cBhvr>
                                    </p:animEffect>
                                    <p:anim calcmode="lin" valueType="num">
                                      <p:cBhvr>
                                        <p:cTn id="13" dur="136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18" dur="19">
                                          <p:stCondLst>
                                            <p:cond delay="487"/>
                                          </p:stCondLst>
                                        </p:cTn>
                                        <p:tgtEl>
                                          <p:spTgt spid="6"/>
                                        </p:tgtEl>
                                      </p:cBhvr>
                                      <p:to x="100000" y="60000"/>
                                    </p:animScale>
                                    <p:animScale>
                                      <p:cBhvr>
                                        <p:cTn id="19" dur="124" decel="50000">
                                          <p:stCondLst>
                                            <p:cond delay="507"/>
                                          </p:stCondLst>
                                        </p:cTn>
                                        <p:tgtEl>
                                          <p:spTgt spid="6"/>
                                        </p:tgtEl>
                                      </p:cBhvr>
                                      <p:to x="100000" y="100000"/>
                                    </p:animScale>
                                    <p:animScale>
                                      <p:cBhvr>
                                        <p:cTn id="20" dur="19">
                                          <p:stCondLst>
                                            <p:cond delay="984"/>
                                          </p:stCondLst>
                                        </p:cTn>
                                        <p:tgtEl>
                                          <p:spTgt spid="6"/>
                                        </p:tgtEl>
                                      </p:cBhvr>
                                      <p:to x="100000" y="80000"/>
                                    </p:animScale>
                                    <p:animScale>
                                      <p:cBhvr>
                                        <p:cTn id="21" dur="124" decel="50000">
                                          <p:stCondLst>
                                            <p:cond delay="1003"/>
                                          </p:stCondLst>
                                        </p:cTn>
                                        <p:tgtEl>
                                          <p:spTgt spid="6"/>
                                        </p:tgtEl>
                                      </p:cBhvr>
                                      <p:to x="100000" y="100000"/>
                                    </p:animScale>
                                    <p:animScale>
                                      <p:cBhvr>
                                        <p:cTn id="22" dur="19">
                                          <p:stCondLst>
                                            <p:cond delay="1231"/>
                                          </p:stCondLst>
                                        </p:cTn>
                                        <p:tgtEl>
                                          <p:spTgt spid="6"/>
                                        </p:tgtEl>
                                      </p:cBhvr>
                                      <p:to x="100000" y="90000"/>
                                    </p:animScale>
                                    <p:animScale>
                                      <p:cBhvr>
                                        <p:cTn id="23" dur="124" decel="50000">
                                          <p:stCondLst>
                                            <p:cond delay="1251"/>
                                          </p:stCondLst>
                                        </p:cTn>
                                        <p:tgtEl>
                                          <p:spTgt spid="6"/>
                                        </p:tgtEl>
                                      </p:cBhvr>
                                      <p:to x="100000" y="100000"/>
                                    </p:animScale>
                                    <p:animScale>
                                      <p:cBhvr>
                                        <p:cTn id="24" dur="19">
                                          <p:stCondLst>
                                            <p:cond delay="1356"/>
                                          </p:stCondLst>
                                        </p:cTn>
                                        <p:tgtEl>
                                          <p:spTgt spid="6"/>
                                        </p:tgtEl>
                                      </p:cBhvr>
                                      <p:to x="100000" y="95000"/>
                                    </p:animScale>
                                    <p:animScale>
                                      <p:cBhvr>
                                        <p:cTn id="25" dur="124" decel="50000">
                                          <p:stCondLst>
                                            <p:cond delay="1376"/>
                                          </p:stCondLst>
                                        </p:cTn>
                                        <p:tgtEl>
                                          <p:spTgt spid="6"/>
                                        </p:tgtEl>
                                      </p:cBhvr>
                                      <p:to x="100000" y="100000"/>
                                    </p:animScale>
                                  </p:childTnLst>
                                </p:cTn>
                              </p:par>
                            </p:childTnLst>
                          </p:cTn>
                        </p:par>
                        <p:par>
                          <p:cTn id="26" fill="hold">
                            <p:stCondLst>
                              <p:cond delay="8500"/>
                            </p:stCondLst>
                            <p:childTnLst>
                              <p:par>
                                <p:cTn id="27" presetID="1" presetClass="entr" presetSubtype="0" fill="hold" grpId="0" nodeType="afterEffect">
                                  <p:stCondLst>
                                    <p:cond delay="50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pattFill prst="divot">
          <a:fgClr>
            <a:schemeClr val="accent4"/>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2345154" y="1770679"/>
            <a:ext cx="3684943" cy="1200329"/>
          </a:xfrm>
          <a:prstGeom prst="rect">
            <a:avLst/>
          </a:prstGeom>
          <a:noFill/>
        </p:spPr>
        <p:txBody>
          <a:bodyPr wrap="square" rtlCol="0">
            <a:spAutoFit/>
          </a:bodyPr>
          <a:lstStyle/>
          <a:p>
            <a:r>
              <a:rPr lang="en-US" sz="3600" b="1" dirty="0"/>
              <a:t>What country are Macarons from? </a:t>
            </a:r>
            <a:endParaRPr lang="en-US" sz="3600" b="1" i="0" dirty="0">
              <a:solidFill>
                <a:srgbClr val="15171A"/>
              </a:solidFill>
              <a:effectLst/>
            </a:endParaRPr>
          </a:p>
        </p:txBody>
      </p:sp>
      <p:sp>
        <p:nvSpPr>
          <p:cNvPr id="6" name="TextBox 5">
            <a:extLst>
              <a:ext uri="{FF2B5EF4-FFF2-40B4-BE49-F238E27FC236}">
                <a16:creationId xmlns:a16="http://schemas.microsoft.com/office/drawing/2014/main" id="{C2B71E2E-F877-61E7-FAF1-9EB8ACBA3973}"/>
              </a:ext>
            </a:extLst>
          </p:cNvPr>
          <p:cNvSpPr txBox="1"/>
          <p:nvPr/>
        </p:nvSpPr>
        <p:spPr>
          <a:xfrm>
            <a:off x="3960647" y="3336667"/>
            <a:ext cx="1492802" cy="646331"/>
          </a:xfrm>
          <a:prstGeom prst="rect">
            <a:avLst/>
          </a:prstGeom>
          <a:noFill/>
        </p:spPr>
        <p:txBody>
          <a:bodyPr wrap="square" rtlCol="0">
            <a:spAutoFit/>
          </a:bodyPr>
          <a:lstStyle/>
          <a:p>
            <a:r>
              <a:rPr lang="en-US" sz="3600" b="1" dirty="0">
                <a:solidFill>
                  <a:srgbClr val="FF0000"/>
                </a:solidFill>
                <a:latin typeface="MentiText"/>
              </a:rPr>
              <a:t>France</a:t>
            </a:r>
            <a:endParaRPr lang="en-US" sz="3600" b="1" dirty="0">
              <a:solidFill>
                <a:srgbClr val="FF0000"/>
              </a:solidFill>
            </a:endParaRPr>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Best Cooking Classes in France for Croissants, Macarons, and More">
            <a:extLst>
              <a:ext uri="{FF2B5EF4-FFF2-40B4-BE49-F238E27FC236}">
                <a16:creationId xmlns:a16="http://schemas.microsoft.com/office/drawing/2014/main" id="{2C11872E-452B-04FA-6B7C-0E3C16386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0887" y="859357"/>
            <a:ext cx="4752993" cy="32288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A59F8B0-2CDD-0FB8-75E5-47341ED898D3}"/>
              </a:ext>
            </a:extLst>
          </p:cNvPr>
          <p:cNvSpPr txBox="1"/>
          <p:nvPr/>
        </p:nvSpPr>
        <p:spPr>
          <a:xfrm>
            <a:off x="735313" y="4106475"/>
            <a:ext cx="11335264" cy="2554545"/>
          </a:xfrm>
          <a:prstGeom prst="rect">
            <a:avLst/>
          </a:prstGeom>
          <a:noFill/>
        </p:spPr>
        <p:txBody>
          <a:bodyPr wrap="square" rtlCol="0">
            <a:spAutoFit/>
          </a:bodyPr>
          <a:lstStyle/>
          <a:p>
            <a:r>
              <a:rPr lang="en-US" sz="3200" b="0" i="0" dirty="0">
                <a:solidFill>
                  <a:srgbClr val="444444"/>
                </a:solidFill>
                <a:effectLst/>
                <a:latin typeface="DDG_ProximaNova"/>
              </a:rPr>
              <a:t>A macaron or French macaroon is a sweet meringue-based confection made with egg white, icing sugar, granulated sugar, almond meal, and often food </a:t>
            </a:r>
            <a:r>
              <a:rPr lang="en-US" sz="3200" b="0" i="0" dirty="0" err="1">
                <a:solidFill>
                  <a:srgbClr val="444444"/>
                </a:solidFill>
                <a:effectLst/>
                <a:latin typeface="DDG_ProximaNova"/>
              </a:rPr>
              <a:t>colouring</a:t>
            </a:r>
            <a:r>
              <a:rPr lang="en-US" sz="3200" b="0" i="0" dirty="0">
                <a:solidFill>
                  <a:srgbClr val="444444"/>
                </a:solidFill>
                <a:effectLst/>
                <a:latin typeface="DDG_ProximaNova"/>
              </a:rPr>
              <a:t>. Since the 19th century, a typical Parisian-style macaron is a sandwich cookie filled with a ganache, buttercream or jam. </a:t>
            </a:r>
            <a:endParaRPr lang="en-AU" sz="3200" dirty="0"/>
          </a:p>
        </p:txBody>
      </p:sp>
    </p:spTree>
    <p:extLst>
      <p:ext uri="{BB962C8B-B14F-4D97-AF65-F5344CB8AC3E}">
        <p14:creationId xmlns:p14="http://schemas.microsoft.com/office/powerpoint/2010/main" val="1720135454"/>
      </p:ext>
    </p:extLst>
  </p:cSld>
  <p:clrMapOvr>
    <a:masterClrMapping/>
  </p:clrMapOvr>
  <mc:AlternateContent xmlns:mc="http://schemas.openxmlformats.org/markup-compatibility/2006" xmlns:p14="http://schemas.microsoft.com/office/powerpoint/2010/main">
    <mc:Choice Requires="p14">
      <p:transition spd="slow" p14:dur="1600" advClick="0" advTm="18000">
        <p:blinds dir="vert"/>
      </p:transition>
    </mc:Choice>
    <mc:Fallback xmlns="">
      <p:transition spd="slow" advClick="0" advTm="18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290">
                                          <p:stCondLst>
                                            <p:cond delay="0"/>
                                          </p:stCondLst>
                                        </p:cTn>
                                        <p:tgtEl>
                                          <p:spTgt spid="6"/>
                                        </p:tgtEl>
                                      </p:cBhvr>
                                    </p:animEffect>
                                    <p:anim calcmode="lin" valueType="num">
                                      <p:cBhvr>
                                        <p:cTn id="13"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8" dur="13">
                                          <p:stCondLst>
                                            <p:cond delay="325"/>
                                          </p:stCondLst>
                                        </p:cTn>
                                        <p:tgtEl>
                                          <p:spTgt spid="6"/>
                                        </p:tgtEl>
                                      </p:cBhvr>
                                      <p:to x="100000" y="60000"/>
                                    </p:animScale>
                                    <p:animScale>
                                      <p:cBhvr>
                                        <p:cTn id="19" dur="83" decel="50000">
                                          <p:stCondLst>
                                            <p:cond delay="338"/>
                                          </p:stCondLst>
                                        </p:cTn>
                                        <p:tgtEl>
                                          <p:spTgt spid="6"/>
                                        </p:tgtEl>
                                      </p:cBhvr>
                                      <p:to x="100000" y="100000"/>
                                    </p:animScale>
                                    <p:animScale>
                                      <p:cBhvr>
                                        <p:cTn id="20" dur="13">
                                          <p:stCondLst>
                                            <p:cond delay="656"/>
                                          </p:stCondLst>
                                        </p:cTn>
                                        <p:tgtEl>
                                          <p:spTgt spid="6"/>
                                        </p:tgtEl>
                                      </p:cBhvr>
                                      <p:to x="100000" y="80000"/>
                                    </p:animScale>
                                    <p:animScale>
                                      <p:cBhvr>
                                        <p:cTn id="21" dur="83" decel="50000">
                                          <p:stCondLst>
                                            <p:cond delay="669"/>
                                          </p:stCondLst>
                                        </p:cTn>
                                        <p:tgtEl>
                                          <p:spTgt spid="6"/>
                                        </p:tgtEl>
                                      </p:cBhvr>
                                      <p:to x="100000" y="100000"/>
                                    </p:animScale>
                                    <p:animScale>
                                      <p:cBhvr>
                                        <p:cTn id="22" dur="13">
                                          <p:stCondLst>
                                            <p:cond delay="821"/>
                                          </p:stCondLst>
                                        </p:cTn>
                                        <p:tgtEl>
                                          <p:spTgt spid="6"/>
                                        </p:tgtEl>
                                      </p:cBhvr>
                                      <p:to x="100000" y="90000"/>
                                    </p:animScale>
                                    <p:animScale>
                                      <p:cBhvr>
                                        <p:cTn id="23" dur="83" decel="50000">
                                          <p:stCondLst>
                                            <p:cond delay="834"/>
                                          </p:stCondLst>
                                        </p:cTn>
                                        <p:tgtEl>
                                          <p:spTgt spid="6"/>
                                        </p:tgtEl>
                                      </p:cBhvr>
                                      <p:to x="100000" y="100000"/>
                                    </p:animScale>
                                    <p:animScale>
                                      <p:cBhvr>
                                        <p:cTn id="24" dur="13">
                                          <p:stCondLst>
                                            <p:cond delay="904"/>
                                          </p:stCondLst>
                                        </p:cTn>
                                        <p:tgtEl>
                                          <p:spTgt spid="6"/>
                                        </p:tgtEl>
                                      </p:cBhvr>
                                      <p:to x="100000" y="95000"/>
                                    </p:animScale>
                                    <p:animScale>
                                      <p:cBhvr>
                                        <p:cTn id="25" dur="83" decel="50000">
                                          <p:stCondLst>
                                            <p:cond delay="917"/>
                                          </p:stCondLst>
                                        </p:cTn>
                                        <p:tgtEl>
                                          <p:spTgt spid="6"/>
                                        </p:tgtEl>
                                      </p:cBhvr>
                                      <p:to x="100000" y="100000"/>
                                    </p:animScale>
                                  </p:childTnLst>
                                </p:cTn>
                              </p:par>
                            </p:childTnLst>
                          </p:cTn>
                        </p:par>
                        <p:par>
                          <p:cTn id="26" fill="hold">
                            <p:stCondLst>
                              <p:cond delay="8000"/>
                            </p:stCondLst>
                            <p:childTnLst>
                              <p:par>
                                <p:cTn id="27" presetID="22" presetClass="entr" presetSubtype="4" fill="hold" grpId="0" nodeType="afterEffect">
                                  <p:stCondLst>
                                    <p:cond delay="25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1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pattFill prst="divot">
          <a:fgClr>
            <a:schemeClr val="accent4"/>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813308" y="1428405"/>
            <a:ext cx="5593492" cy="1754326"/>
          </a:xfrm>
          <a:prstGeom prst="rect">
            <a:avLst/>
          </a:prstGeom>
          <a:noFill/>
        </p:spPr>
        <p:txBody>
          <a:bodyPr wrap="square" rtlCol="0">
            <a:spAutoFit/>
          </a:bodyPr>
          <a:lstStyle/>
          <a:p>
            <a:r>
              <a:rPr lang="en-US" sz="3600" b="1" dirty="0"/>
              <a:t>Which native Australian animal is Rottnest island known for?    </a:t>
            </a:r>
            <a:endParaRPr lang="en-AU" sz="36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3781655" y="3077830"/>
            <a:ext cx="1871742" cy="646331"/>
          </a:xfrm>
          <a:prstGeom prst="rect">
            <a:avLst/>
          </a:prstGeom>
          <a:noFill/>
        </p:spPr>
        <p:txBody>
          <a:bodyPr wrap="square" rtlCol="0">
            <a:spAutoFit/>
          </a:bodyPr>
          <a:lstStyle/>
          <a:p>
            <a:r>
              <a:rPr lang="en-US" sz="3600" b="1" dirty="0">
                <a:solidFill>
                  <a:srgbClr val="FF0000"/>
                </a:solidFill>
                <a:latin typeface="MentiText"/>
              </a:rPr>
              <a:t>Quokka</a:t>
            </a:r>
            <a:endParaRPr lang="en-US" sz="3600" b="1" dirty="0">
              <a:solidFill>
                <a:srgbClr val="FF0000"/>
              </a:solidFill>
            </a:endParaRPr>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A59F8B0-2CDD-0FB8-75E5-47341ED898D3}"/>
              </a:ext>
            </a:extLst>
          </p:cNvPr>
          <p:cNvSpPr txBox="1"/>
          <p:nvPr/>
        </p:nvSpPr>
        <p:spPr>
          <a:xfrm>
            <a:off x="755250" y="3962365"/>
            <a:ext cx="6279863" cy="2554545"/>
          </a:xfrm>
          <a:prstGeom prst="rect">
            <a:avLst/>
          </a:prstGeom>
          <a:noFill/>
        </p:spPr>
        <p:txBody>
          <a:bodyPr wrap="square" rtlCol="0">
            <a:spAutoFit/>
          </a:bodyPr>
          <a:lstStyle/>
          <a:p>
            <a:r>
              <a:rPr lang="en-US" sz="3200" dirty="0"/>
              <a:t>The quokka is a small macropod about the size of a domestic cat.  Like other marsupials in the macropod family, the quokka is herbivorous and mainly nocturnal. </a:t>
            </a:r>
            <a:endParaRPr lang="en-AU" sz="3200" dirty="0"/>
          </a:p>
        </p:txBody>
      </p:sp>
      <p:pic>
        <p:nvPicPr>
          <p:cNvPr id="3074" name="Picture 2" descr="Rottnest Island Pictures: View Photos &amp; Images of Rottnest Island">
            <a:extLst>
              <a:ext uri="{FF2B5EF4-FFF2-40B4-BE49-F238E27FC236}">
                <a16:creationId xmlns:a16="http://schemas.microsoft.com/office/drawing/2014/main" id="{C6B37902-F2D2-0CD1-F7F2-0F78F2D4F9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0098" y="874480"/>
            <a:ext cx="5526253" cy="31085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eet The Quokka, The Smiling Marsupial Of Western Australia">
            <a:extLst>
              <a:ext uri="{FF2B5EF4-FFF2-40B4-BE49-F238E27FC236}">
                <a16:creationId xmlns:a16="http://schemas.microsoft.com/office/drawing/2014/main" id="{78878021-916C-8205-42F8-3E62532990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842" y="802754"/>
            <a:ext cx="4514850" cy="527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876876"/>
      </p:ext>
    </p:extLst>
  </p:cSld>
  <p:clrMapOvr>
    <a:masterClrMapping/>
  </p:clrMapOvr>
  <p:transition spd="slow" advClick="0" advTm="18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290">
                                          <p:stCondLst>
                                            <p:cond delay="0"/>
                                          </p:stCondLst>
                                        </p:cTn>
                                        <p:tgtEl>
                                          <p:spTgt spid="6"/>
                                        </p:tgtEl>
                                      </p:cBhvr>
                                    </p:animEffect>
                                    <p:anim calcmode="lin" valueType="num">
                                      <p:cBhvr>
                                        <p:cTn id="13"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8" dur="13">
                                          <p:stCondLst>
                                            <p:cond delay="325"/>
                                          </p:stCondLst>
                                        </p:cTn>
                                        <p:tgtEl>
                                          <p:spTgt spid="6"/>
                                        </p:tgtEl>
                                      </p:cBhvr>
                                      <p:to x="100000" y="60000"/>
                                    </p:animScale>
                                    <p:animScale>
                                      <p:cBhvr>
                                        <p:cTn id="19" dur="83" decel="50000">
                                          <p:stCondLst>
                                            <p:cond delay="338"/>
                                          </p:stCondLst>
                                        </p:cTn>
                                        <p:tgtEl>
                                          <p:spTgt spid="6"/>
                                        </p:tgtEl>
                                      </p:cBhvr>
                                      <p:to x="100000" y="100000"/>
                                    </p:animScale>
                                    <p:animScale>
                                      <p:cBhvr>
                                        <p:cTn id="20" dur="13">
                                          <p:stCondLst>
                                            <p:cond delay="656"/>
                                          </p:stCondLst>
                                        </p:cTn>
                                        <p:tgtEl>
                                          <p:spTgt spid="6"/>
                                        </p:tgtEl>
                                      </p:cBhvr>
                                      <p:to x="100000" y="80000"/>
                                    </p:animScale>
                                    <p:animScale>
                                      <p:cBhvr>
                                        <p:cTn id="21" dur="83" decel="50000">
                                          <p:stCondLst>
                                            <p:cond delay="669"/>
                                          </p:stCondLst>
                                        </p:cTn>
                                        <p:tgtEl>
                                          <p:spTgt spid="6"/>
                                        </p:tgtEl>
                                      </p:cBhvr>
                                      <p:to x="100000" y="100000"/>
                                    </p:animScale>
                                    <p:animScale>
                                      <p:cBhvr>
                                        <p:cTn id="22" dur="13">
                                          <p:stCondLst>
                                            <p:cond delay="821"/>
                                          </p:stCondLst>
                                        </p:cTn>
                                        <p:tgtEl>
                                          <p:spTgt spid="6"/>
                                        </p:tgtEl>
                                      </p:cBhvr>
                                      <p:to x="100000" y="90000"/>
                                    </p:animScale>
                                    <p:animScale>
                                      <p:cBhvr>
                                        <p:cTn id="23" dur="83" decel="50000">
                                          <p:stCondLst>
                                            <p:cond delay="834"/>
                                          </p:stCondLst>
                                        </p:cTn>
                                        <p:tgtEl>
                                          <p:spTgt spid="6"/>
                                        </p:tgtEl>
                                      </p:cBhvr>
                                      <p:to x="100000" y="100000"/>
                                    </p:animScale>
                                    <p:animScale>
                                      <p:cBhvr>
                                        <p:cTn id="24" dur="13">
                                          <p:stCondLst>
                                            <p:cond delay="904"/>
                                          </p:stCondLst>
                                        </p:cTn>
                                        <p:tgtEl>
                                          <p:spTgt spid="6"/>
                                        </p:tgtEl>
                                      </p:cBhvr>
                                      <p:to x="100000" y="95000"/>
                                    </p:animScale>
                                    <p:animScale>
                                      <p:cBhvr>
                                        <p:cTn id="25" dur="83" decel="50000">
                                          <p:stCondLst>
                                            <p:cond delay="917"/>
                                          </p:stCondLst>
                                        </p:cTn>
                                        <p:tgtEl>
                                          <p:spTgt spid="6"/>
                                        </p:tgtEl>
                                      </p:cBhvr>
                                      <p:to x="100000" y="100000"/>
                                    </p:animScale>
                                  </p:childTnLst>
                                </p:cTn>
                              </p:par>
                            </p:childTnLst>
                          </p:cTn>
                        </p:par>
                        <p:par>
                          <p:cTn id="26" fill="hold">
                            <p:stCondLst>
                              <p:cond delay="8000"/>
                            </p:stCondLst>
                            <p:childTnLst>
                              <p:par>
                                <p:cTn id="27" presetID="22" presetClass="entr" presetSubtype="4" fill="hold" grpId="0" nodeType="afterEffect">
                                  <p:stCondLst>
                                    <p:cond delay="25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10"/>
                                        <p:tgtEl>
                                          <p:spTgt spid="10"/>
                                        </p:tgtEl>
                                      </p:cBhvr>
                                    </p:animEffect>
                                  </p:childTnLst>
                                </p:cTn>
                              </p:par>
                            </p:childTnLst>
                          </p:cTn>
                        </p:par>
                        <p:par>
                          <p:cTn id="30" fill="hold">
                            <p:stCondLst>
                              <p:cond delay="8260"/>
                            </p:stCondLst>
                            <p:childTnLst>
                              <p:par>
                                <p:cTn id="31" presetID="1" presetClass="exit" presetSubtype="0" fill="hold" nodeType="afterEffect">
                                  <p:stCondLst>
                                    <p:cond delay="1500"/>
                                  </p:stCondLst>
                                  <p:childTnLst>
                                    <p:set>
                                      <p:cBhvr>
                                        <p:cTn id="32" dur="1" fill="hold">
                                          <p:stCondLst>
                                            <p:cond delay="0"/>
                                          </p:stCondLst>
                                        </p:cTn>
                                        <p:tgtEl>
                                          <p:spTgt spid="3074"/>
                                        </p:tgtEl>
                                        <p:attrNameLst>
                                          <p:attrName>style.visibility</p:attrName>
                                        </p:attrNameLst>
                                      </p:cBhvr>
                                      <p:to>
                                        <p:strVal val="hidden"/>
                                      </p:to>
                                    </p:set>
                                  </p:childTnLst>
                                </p:cTn>
                              </p:par>
                            </p:childTnLst>
                          </p:cTn>
                        </p:par>
                        <p:par>
                          <p:cTn id="33" fill="hold">
                            <p:stCondLst>
                              <p:cond delay="9760"/>
                            </p:stCondLst>
                            <p:childTnLst>
                              <p:par>
                                <p:cTn id="34" presetID="1" presetClass="entr" presetSubtype="0" fill="hold" nodeType="afterEffect">
                                  <p:stCondLst>
                                    <p:cond delay="250"/>
                                  </p:stCondLst>
                                  <p:childTnLst>
                                    <p:set>
                                      <p:cBhvr>
                                        <p:cTn id="35"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pattFill prst="divot">
          <a:fgClr>
            <a:schemeClr val="accent4"/>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1886465" y="1683099"/>
            <a:ext cx="5568778" cy="1200329"/>
          </a:xfrm>
          <a:prstGeom prst="rect">
            <a:avLst/>
          </a:prstGeom>
          <a:noFill/>
        </p:spPr>
        <p:txBody>
          <a:bodyPr wrap="square" rtlCol="0">
            <a:spAutoFit/>
          </a:bodyPr>
          <a:lstStyle/>
          <a:p>
            <a:r>
              <a:rPr lang="en-US" sz="3600" b="1" dirty="0"/>
              <a:t>Who is the founding father of the Republic of Turkey?    </a:t>
            </a:r>
            <a:endParaRPr lang="en-AU" sz="36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2302366" y="3405916"/>
            <a:ext cx="4573753" cy="646331"/>
          </a:xfrm>
          <a:prstGeom prst="rect">
            <a:avLst/>
          </a:prstGeom>
          <a:noFill/>
        </p:spPr>
        <p:txBody>
          <a:bodyPr wrap="square" rtlCol="0">
            <a:spAutoFit/>
          </a:bodyPr>
          <a:lstStyle/>
          <a:p>
            <a:r>
              <a:rPr lang="en-US" sz="3600" b="1" dirty="0">
                <a:solidFill>
                  <a:srgbClr val="FF0000"/>
                </a:solidFill>
              </a:rPr>
              <a:t>Mustafa Kemal Ataturk</a:t>
            </a:r>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A59F8B0-2CDD-0FB8-75E5-47341ED898D3}"/>
              </a:ext>
            </a:extLst>
          </p:cNvPr>
          <p:cNvSpPr txBox="1"/>
          <p:nvPr/>
        </p:nvSpPr>
        <p:spPr>
          <a:xfrm>
            <a:off x="428368" y="4574736"/>
            <a:ext cx="11335264" cy="2062103"/>
          </a:xfrm>
          <a:prstGeom prst="rect">
            <a:avLst/>
          </a:prstGeom>
          <a:noFill/>
        </p:spPr>
        <p:txBody>
          <a:bodyPr wrap="square" rtlCol="0">
            <a:spAutoFit/>
          </a:bodyPr>
          <a:lstStyle/>
          <a:p>
            <a:r>
              <a:rPr lang="en-US" sz="3200" dirty="0"/>
              <a:t>He was a Turkish field marshal, revolutionary statesman, author, and the founding father of the Republic of Turkey, serving as its first president from 1923 until his death in 1938. He undertook reforms, which modernized Turkey into a secular, industrializing nation.</a:t>
            </a:r>
            <a:endParaRPr lang="en-AU" sz="3200" dirty="0"/>
          </a:p>
        </p:txBody>
      </p:sp>
      <p:pic>
        <p:nvPicPr>
          <p:cNvPr id="4100" name="Picture 4" descr="Mustafa Kemal ATATÜRK » &quot;Gündəlik&quot; İnformasiya Agentliyi">
            <a:extLst>
              <a:ext uri="{FF2B5EF4-FFF2-40B4-BE49-F238E27FC236}">
                <a16:creationId xmlns:a16="http://schemas.microsoft.com/office/drawing/2014/main" id="{603B540D-E461-A93F-DBC0-A76E5DE481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310" y="694793"/>
            <a:ext cx="2966767" cy="3949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796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18000">
        <p15:prstTrans prst="origami"/>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290">
                                          <p:stCondLst>
                                            <p:cond delay="0"/>
                                          </p:stCondLst>
                                        </p:cTn>
                                        <p:tgtEl>
                                          <p:spTgt spid="6"/>
                                        </p:tgtEl>
                                      </p:cBhvr>
                                    </p:animEffect>
                                    <p:anim calcmode="lin" valueType="num">
                                      <p:cBhvr>
                                        <p:cTn id="13"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8" dur="13">
                                          <p:stCondLst>
                                            <p:cond delay="325"/>
                                          </p:stCondLst>
                                        </p:cTn>
                                        <p:tgtEl>
                                          <p:spTgt spid="6"/>
                                        </p:tgtEl>
                                      </p:cBhvr>
                                      <p:to x="100000" y="60000"/>
                                    </p:animScale>
                                    <p:animScale>
                                      <p:cBhvr>
                                        <p:cTn id="19" dur="83" decel="50000">
                                          <p:stCondLst>
                                            <p:cond delay="338"/>
                                          </p:stCondLst>
                                        </p:cTn>
                                        <p:tgtEl>
                                          <p:spTgt spid="6"/>
                                        </p:tgtEl>
                                      </p:cBhvr>
                                      <p:to x="100000" y="100000"/>
                                    </p:animScale>
                                    <p:animScale>
                                      <p:cBhvr>
                                        <p:cTn id="20" dur="13">
                                          <p:stCondLst>
                                            <p:cond delay="656"/>
                                          </p:stCondLst>
                                        </p:cTn>
                                        <p:tgtEl>
                                          <p:spTgt spid="6"/>
                                        </p:tgtEl>
                                      </p:cBhvr>
                                      <p:to x="100000" y="80000"/>
                                    </p:animScale>
                                    <p:animScale>
                                      <p:cBhvr>
                                        <p:cTn id="21" dur="83" decel="50000">
                                          <p:stCondLst>
                                            <p:cond delay="669"/>
                                          </p:stCondLst>
                                        </p:cTn>
                                        <p:tgtEl>
                                          <p:spTgt spid="6"/>
                                        </p:tgtEl>
                                      </p:cBhvr>
                                      <p:to x="100000" y="100000"/>
                                    </p:animScale>
                                    <p:animScale>
                                      <p:cBhvr>
                                        <p:cTn id="22" dur="13">
                                          <p:stCondLst>
                                            <p:cond delay="821"/>
                                          </p:stCondLst>
                                        </p:cTn>
                                        <p:tgtEl>
                                          <p:spTgt spid="6"/>
                                        </p:tgtEl>
                                      </p:cBhvr>
                                      <p:to x="100000" y="90000"/>
                                    </p:animScale>
                                    <p:animScale>
                                      <p:cBhvr>
                                        <p:cTn id="23" dur="83" decel="50000">
                                          <p:stCondLst>
                                            <p:cond delay="834"/>
                                          </p:stCondLst>
                                        </p:cTn>
                                        <p:tgtEl>
                                          <p:spTgt spid="6"/>
                                        </p:tgtEl>
                                      </p:cBhvr>
                                      <p:to x="100000" y="100000"/>
                                    </p:animScale>
                                    <p:animScale>
                                      <p:cBhvr>
                                        <p:cTn id="24" dur="13">
                                          <p:stCondLst>
                                            <p:cond delay="904"/>
                                          </p:stCondLst>
                                        </p:cTn>
                                        <p:tgtEl>
                                          <p:spTgt spid="6"/>
                                        </p:tgtEl>
                                      </p:cBhvr>
                                      <p:to x="100000" y="95000"/>
                                    </p:animScale>
                                    <p:animScale>
                                      <p:cBhvr>
                                        <p:cTn id="25" dur="83" decel="50000">
                                          <p:stCondLst>
                                            <p:cond delay="917"/>
                                          </p:stCondLst>
                                        </p:cTn>
                                        <p:tgtEl>
                                          <p:spTgt spid="6"/>
                                        </p:tgtEl>
                                      </p:cBhvr>
                                      <p:to x="100000" y="100000"/>
                                    </p:animScale>
                                  </p:childTnLst>
                                </p:cTn>
                              </p:par>
                            </p:childTnLst>
                          </p:cTn>
                        </p:par>
                        <p:par>
                          <p:cTn id="26" fill="hold">
                            <p:stCondLst>
                              <p:cond delay="8000"/>
                            </p:stCondLst>
                            <p:childTnLst>
                              <p:par>
                                <p:cTn id="27" presetID="22" presetClass="entr" presetSubtype="4" fill="hold" grpId="0" nodeType="afterEffect">
                                  <p:stCondLst>
                                    <p:cond delay="25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1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pattFill prst="divot">
          <a:fgClr>
            <a:schemeClr val="accent4"/>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1307341" y="1097592"/>
            <a:ext cx="5568778" cy="1754326"/>
          </a:xfrm>
          <a:prstGeom prst="rect">
            <a:avLst/>
          </a:prstGeom>
          <a:noFill/>
        </p:spPr>
        <p:txBody>
          <a:bodyPr wrap="square" rtlCol="0">
            <a:spAutoFit/>
          </a:bodyPr>
          <a:lstStyle/>
          <a:p>
            <a:r>
              <a:rPr lang="en-US" sz="3600" b="1" dirty="0"/>
              <a:t>Who was the first African American to win an Oscar for Best Actor? </a:t>
            </a:r>
            <a:endParaRPr lang="en-AU" sz="36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2302366" y="3405916"/>
            <a:ext cx="4573753" cy="646331"/>
          </a:xfrm>
          <a:prstGeom prst="rect">
            <a:avLst/>
          </a:prstGeom>
          <a:noFill/>
        </p:spPr>
        <p:txBody>
          <a:bodyPr wrap="square" rtlCol="0">
            <a:spAutoFit/>
          </a:bodyPr>
          <a:lstStyle/>
          <a:p>
            <a:r>
              <a:rPr lang="en-US" sz="3600" b="1" dirty="0">
                <a:solidFill>
                  <a:srgbClr val="FF0000"/>
                </a:solidFill>
              </a:rPr>
              <a:t>Sidney Poitier</a:t>
            </a:r>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A59F8B0-2CDD-0FB8-75E5-47341ED898D3}"/>
              </a:ext>
            </a:extLst>
          </p:cNvPr>
          <p:cNvSpPr txBox="1"/>
          <p:nvPr/>
        </p:nvSpPr>
        <p:spPr>
          <a:xfrm>
            <a:off x="494271" y="4886888"/>
            <a:ext cx="11335264" cy="1569660"/>
          </a:xfrm>
          <a:prstGeom prst="rect">
            <a:avLst/>
          </a:prstGeom>
          <a:noFill/>
        </p:spPr>
        <p:txBody>
          <a:bodyPr wrap="square" rtlCol="0">
            <a:spAutoFit/>
          </a:bodyPr>
          <a:lstStyle/>
          <a:p>
            <a:r>
              <a:rPr lang="en-US" sz="3200" b="1" dirty="0"/>
              <a:t>Sidney Poitier</a:t>
            </a:r>
            <a:r>
              <a:rPr lang="en-US" sz="3200" dirty="0"/>
              <a:t> (1927 – 2022) was a Bahamian and American actor, film director, and diplomat. In 1964, he was the first Black actor and first Bahamian to win the Academy Award for Best Actor.</a:t>
            </a:r>
            <a:endParaRPr lang="en-AU" sz="3200" dirty="0"/>
          </a:p>
        </p:txBody>
      </p:sp>
      <p:pic>
        <p:nvPicPr>
          <p:cNvPr id="5122" name="Picture 2" descr="MACAU DAILY TIMES 澳門每日時報This day in history | 1964 Poitier breaks new ...">
            <a:extLst>
              <a:ext uri="{FF2B5EF4-FFF2-40B4-BE49-F238E27FC236}">
                <a16:creationId xmlns:a16="http://schemas.microsoft.com/office/drawing/2014/main" id="{DEC0D0C1-D467-0D00-AD1A-E88D07AA4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9469" y="676927"/>
            <a:ext cx="2837355" cy="4002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827275"/>
      </p:ext>
    </p:extLst>
  </p:cSld>
  <p:clrMapOvr>
    <a:masterClrMapping/>
  </p:clrMapOvr>
  <p:transition spd="slow" advClick="0" advTm="18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290">
                                          <p:stCondLst>
                                            <p:cond delay="0"/>
                                          </p:stCondLst>
                                        </p:cTn>
                                        <p:tgtEl>
                                          <p:spTgt spid="6"/>
                                        </p:tgtEl>
                                      </p:cBhvr>
                                    </p:animEffect>
                                    <p:anim calcmode="lin" valueType="num">
                                      <p:cBhvr>
                                        <p:cTn id="13"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8" dur="13">
                                          <p:stCondLst>
                                            <p:cond delay="325"/>
                                          </p:stCondLst>
                                        </p:cTn>
                                        <p:tgtEl>
                                          <p:spTgt spid="6"/>
                                        </p:tgtEl>
                                      </p:cBhvr>
                                      <p:to x="100000" y="60000"/>
                                    </p:animScale>
                                    <p:animScale>
                                      <p:cBhvr>
                                        <p:cTn id="19" dur="83" decel="50000">
                                          <p:stCondLst>
                                            <p:cond delay="338"/>
                                          </p:stCondLst>
                                        </p:cTn>
                                        <p:tgtEl>
                                          <p:spTgt spid="6"/>
                                        </p:tgtEl>
                                      </p:cBhvr>
                                      <p:to x="100000" y="100000"/>
                                    </p:animScale>
                                    <p:animScale>
                                      <p:cBhvr>
                                        <p:cTn id="20" dur="13">
                                          <p:stCondLst>
                                            <p:cond delay="656"/>
                                          </p:stCondLst>
                                        </p:cTn>
                                        <p:tgtEl>
                                          <p:spTgt spid="6"/>
                                        </p:tgtEl>
                                      </p:cBhvr>
                                      <p:to x="100000" y="80000"/>
                                    </p:animScale>
                                    <p:animScale>
                                      <p:cBhvr>
                                        <p:cTn id="21" dur="83" decel="50000">
                                          <p:stCondLst>
                                            <p:cond delay="669"/>
                                          </p:stCondLst>
                                        </p:cTn>
                                        <p:tgtEl>
                                          <p:spTgt spid="6"/>
                                        </p:tgtEl>
                                      </p:cBhvr>
                                      <p:to x="100000" y="100000"/>
                                    </p:animScale>
                                    <p:animScale>
                                      <p:cBhvr>
                                        <p:cTn id="22" dur="13">
                                          <p:stCondLst>
                                            <p:cond delay="821"/>
                                          </p:stCondLst>
                                        </p:cTn>
                                        <p:tgtEl>
                                          <p:spTgt spid="6"/>
                                        </p:tgtEl>
                                      </p:cBhvr>
                                      <p:to x="100000" y="90000"/>
                                    </p:animScale>
                                    <p:animScale>
                                      <p:cBhvr>
                                        <p:cTn id="23" dur="83" decel="50000">
                                          <p:stCondLst>
                                            <p:cond delay="834"/>
                                          </p:stCondLst>
                                        </p:cTn>
                                        <p:tgtEl>
                                          <p:spTgt spid="6"/>
                                        </p:tgtEl>
                                      </p:cBhvr>
                                      <p:to x="100000" y="100000"/>
                                    </p:animScale>
                                    <p:animScale>
                                      <p:cBhvr>
                                        <p:cTn id="24" dur="13">
                                          <p:stCondLst>
                                            <p:cond delay="904"/>
                                          </p:stCondLst>
                                        </p:cTn>
                                        <p:tgtEl>
                                          <p:spTgt spid="6"/>
                                        </p:tgtEl>
                                      </p:cBhvr>
                                      <p:to x="100000" y="95000"/>
                                    </p:animScale>
                                    <p:animScale>
                                      <p:cBhvr>
                                        <p:cTn id="25" dur="83" decel="50000">
                                          <p:stCondLst>
                                            <p:cond delay="917"/>
                                          </p:stCondLst>
                                        </p:cTn>
                                        <p:tgtEl>
                                          <p:spTgt spid="6"/>
                                        </p:tgtEl>
                                      </p:cBhvr>
                                      <p:to x="100000" y="100000"/>
                                    </p:animScale>
                                  </p:childTnLst>
                                </p:cTn>
                              </p:par>
                            </p:childTnLst>
                          </p:cTn>
                        </p:par>
                        <p:par>
                          <p:cTn id="26" fill="hold">
                            <p:stCondLst>
                              <p:cond delay="8000"/>
                            </p:stCondLst>
                            <p:childTnLst>
                              <p:par>
                                <p:cTn id="27" presetID="22" presetClass="entr" presetSubtype="4" fill="hold" grpId="0" nodeType="afterEffect">
                                  <p:stCondLst>
                                    <p:cond delay="25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1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pattFill prst="divot">
          <a:fgClr>
            <a:schemeClr val="accent4"/>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1017015" y="1450190"/>
            <a:ext cx="5960434" cy="1200329"/>
          </a:xfrm>
          <a:prstGeom prst="rect">
            <a:avLst/>
          </a:prstGeom>
          <a:noFill/>
        </p:spPr>
        <p:txBody>
          <a:bodyPr wrap="square" rtlCol="0">
            <a:spAutoFit/>
          </a:bodyPr>
          <a:lstStyle/>
          <a:p>
            <a:r>
              <a:rPr lang="en-US" sz="3600" b="1" dirty="0"/>
              <a:t>Melbourne is a city in Florida. </a:t>
            </a:r>
          </a:p>
          <a:p>
            <a:r>
              <a:rPr lang="en-US" sz="3600" b="1" dirty="0"/>
              <a:t>         True or False</a:t>
            </a:r>
            <a:endParaRPr lang="en-AU" sz="36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2541669" y="2905271"/>
            <a:ext cx="4573753" cy="646331"/>
          </a:xfrm>
          <a:prstGeom prst="rect">
            <a:avLst/>
          </a:prstGeom>
          <a:noFill/>
        </p:spPr>
        <p:txBody>
          <a:bodyPr wrap="square" rtlCol="0">
            <a:spAutoFit/>
          </a:bodyPr>
          <a:lstStyle/>
          <a:p>
            <a:r>
              <a:rPr lang="en-US" sz="3600" b="1" dirty="0">
                <a:solidFill>
                  <a:srgbClr val="FF0000"/>
                </a:solidFill>
              </a:rPr>
              <a:t>True</a:t>
            </a:r>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A59F8B0-2CDD-0FB8-75E5-47341ED898D3}"/>
              </a:ext>
            </a:extLst>
          </p:cNvPr>
          <p:cNvSpPr txBox="1"/>
          <p:nvPr/>
        </p:nvSpPr>
        <p:spPr>
          <a:xfrm>
            <a:off x="650789" y="3806354"/>
            <a:ext cx="8106033" cy="2554545"/>
          </a:xfrm>
          <a:prstGeom prst="rect">
            <a:avLst/>
          </a:prstGeom>
          <a:noFill/>
        </p:spPr>
        <p:txBody>
          <a:bodyPr wrap="square" rtlCol="0">
            <a:spAutoFit/>
          </a:bodyPr>
          <a:lstStyle/>
          <a:p>
            <a:r>
              <a:rPr lang="en-US" sz="3200" dirty="0"/>
              <a:t>Melbourne is a city in Brevard County, Florida, USA. It is located 72 miles southeast of Orlando and 175 miles northwest of Miami.   As of the 2020 Decennial Census, there was a population of 84,678. </a:t>
            </a:r>
            <a:endParaRPr lang="en-AU" sz="3200" dirty="0"/>
          </a:p>
        </p:txBody>
      </p:sp>
      <p:pic>
        <p:nvPicPr>
          <p:cNvPr id="6146" name="Picture 2" descr="PZ C: florida">
            <a:extLst>
              <a:ext uri="{FF2B5EF4-FFF2-40B4-BE49-F238E27FC236}">
                <a16:creationId xmlns:a16="http://schemas.microsoft.com/office/drawing/2014/main" id="{EE545B7E-EC1F-3D46-C0B2-59BE0B331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9547" y="754525"/>
            <a:ext cx="3074129" cy="4471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780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8000">
        <p15:prstTrans prst="fracture"/>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290">
                                          <p:stCondLst>
                                            <p:cond delay="0"/>
                                          </p:stCondLst>
                                        </p:cTn>
                                        <p:tgtEl>
                                          <p:spTgt spid="6"/>
                                        </p:tgtEl>
                                      </p:cBhvr>
                                    </p:animEffect>
                                    <p:anim calcmode="lin" valueType="num">
                                      <p:cBhvr>
                                        <p:cTn id="13"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8" dur="13">
                                          <p:stCondLst>
                                            <p:cond delay="325"/>
                                          </p:stCondLst>
                                        </p:cTn>
                                        <p:tgtEl>
                                          <p:spTgt spid="6"/>
                                        </p:tgtEl>
                                      </p:cBhvr>
                                      <p:to x="100000" y="60000"/>
                                    </p:animScale>
                                    <p:animScale>
                                      <p:cBhvr>
                                        <p:cTn id="19" dur="83" decel="50000">
                                          <p:stCondLst>
                                            <p:cond delay="338"/>
                                          </p:stCondLst>
                                        </p:cTn>
                                        <p:tgtEl>
                                          <p:spTgt spid="6"/>
                                        </p:tgtEl>
                                      </p:cBhvr>
                                      <p:to x="100000" y="100000"/>
                                    </p:animScale>
                                    <p:animScale>
                                      <p:cBhvr>
                                        <p:cTn id="20" dur="13">
                                          <p:stCondLst>
                                            <p:cond delay="656"/>
                                          </p:stCondLst>
                                        </p:cTn>
                                        <p:tgtEl>
                                          <p:spTgt spid="6"/>
                                        </p:tgtEl>
                                      </p:cBhvr>
                                      <p:to x="100000" y="80000"/>
                                    </p:animScale>
                                    <p:animScale>
                                      <p:cBhvr>
                                        <p:cTn id="21" dur="83" decel="50000">
                                          <p:stCondLst>
                                            <p:cond delay="669"/>
                                          </p:stCondLst>
                                        </p:cTn>
                                        <p:tgtEl>
                                          <p:spTgt spid="6"/>
                                        </p:tgtEl>
                                      </p:cBhvr>
                                      <p:to x="100000" y="100000"/>
                                    </p:animScale>
                                    <p:animScale>
                                      <p:cBhvr>
                                        <p:cTn id="22" dur="13">
                                          <p:stCondLst>
                                            <p:cond delay="821"/>
                                          </p:stCondLst>
                                        </p:cTn>
                                        <p:tgtEl>
                                          <p:spTgt spid="6"/>
                                        </p:tgtEl>
                                      </p:cBhvr>
                                      <p:to x="100000" y="90000"/>
                                    </p:animScale>
                                    <p:animScale>
                                      <p:cBhvr>
                                        <p:cTn id="23" dur="83" decel="50000">
                                          <p:stCondLst>
                                            <p:cond delay="834"/>
                                          </p:stCondLst>
                                        </p:cTn>
                                        <p:tgtEl>
                                          <p:spTgt spid="6"/>
                                        </p:tgtEl>
                                      </p:cBhvr>
                                      <p:to x="100000" y="100000"/>
                                    </p:animScale>
                                    <p:animScale>
                                      <p:cBhvr>
                                        <p:cTn id="24" dur="13">
                                          <p:stCondLst>
                                            <p:cond delay="904"/>
                                          </p:stCondLst>
                                        </p:cTn>
                                        <p:tgtEl>
                                          <p:spTgt spid="6"/>
                                        </p:tgtEl>
                                      </p:cBhvr>
                                      <p:to x="100000" y="95000"/>
                                    </p:animScale>
                                    <p:animScale>
                                      <p:cBhvr>
                                        <p:cTn id="25" dur="83" decel="50000">
                                          <p:stCondLst>
                                            <p:cond delay="917"/>
                                          </p:stCondLst>
                                        </p:cTn>
                                        <p:tgtEl>
                                          <p:spTgt spid="6"/>
                                        </p:tgtEl>
                                      </p:cBhvr>
                                      <p:to x="100000" y="100000"/>
                                    </p:animScale>
                                  </p:childTnLst>
                                </p:cTn>
                              </p:par>
                            </p:childTnLst>
                          </p:cTn>
                        </p:par>
                        <p:par>
                          <p:cTn id="26" fill="hold">
                            <p:stCondLst>
                              <p:cond delay="8000"/>
                            </p:stCondLst>
                            <p:childTnLst>
                              <p:par>
                                <p:cTn id="27" presetID="22" presetClass="entr" presetSubtype="4" fill="hold" grpId="0" nodeType="afterEffect">
                                  <p:stCondLst>
                                    <p:cond delay="25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1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pattFill prst="divot">
          <a:fgClr>
            <a:schemeClr val="accent4"/>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1656016" y="1301071"/>
            <a:ext cx="3975647" cy="1754326"/>
          </a:xfrm>
          <a:prstGeom prst="rect">
            <a:avLst/>
          </a:prstGeom>
          <a:noFill/>
        </p:spPr>
        <p:txBody>
          <a:bodyPr wrap="square" rtlCol="0">
            <a:spAutoFit/>
          </a:bodyPr>
          <a:lstStyle/>
          <a:p>
            <a:r>
              <a:rPr lang="en-US" sz="3600" b="1" dirty="0"/>
              <a:t>Which singer lived in a ranch called Neverland?    </a:t>
            </a:r>
            <a:endParaRPr lang="en-AU" sz="36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1664976" y="3566548"/>
            <a:ext cx="4573753" cy="646331"/>
          </a:xfrm>
          <a:prstGeom prst="rect">
            <a:avLst/>
          </a:prstGeom>
          <a:noFill/>
        </p:spPr>
        <p:txBody>
          <a:bodyPr wrap="square" rtlCol="0">
            <a:spAutoFit/>
          </a:bodyPr>
          <a:lstStyle/>
          <a:p>
            <a:r>
              <a:rPr lang="en-US" sz="3600" b="1" dirty="0">
                <a:solidFill>
                  <a:srgbClr val="FF0000"/>
                </a:solidFill>
              </a:rPr>
              <a:t>Michael Jackson</a:t>
            </a:r>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A59F8B0-2CDD-0FB8-75E5-47341ED898D3}"/>
              </a:ext>
            </a:extLst>
          </p:cNvPr>
          <p:cNvSpPr txBox="1"/>
          <p:nvPr/>
        </p:nvSpPr>
        <p:spPr>
          <a:xfrm>
            <a:off x="1033517" y="4901811"/>
            <a:ext cx="9922805" cy="1569660"/>
          </a:xfrm>
          <a:prstGeom prst="rect">
            <a:avLst/>
          </a:prstGeom>
          <a:noFill/>
        </p:spPr>
        <p:txBody>
          <a:bodyPr wrap="square" rtlCol="0">
            <a:spAutoFit/>
          </a:bodyPr>
          <a:lstStyle/>
          <a:p>
            <a:r>
              <a:rPr lang="en-US" sz="3200" dirty="0"/>
              <a:t>Sycamore Valley Ranch, formerly Neverland Ranch. From 1988 to 2005, it was the home and the private amusement park of the American singer Michael Jackson. </a:t>
            </a:r>
            <a:endParaRPr lang="en-AU" sz="3200" dirty="0"/>
          </a:p>
        </p:txBody>
      </p:sp>
      <p:pic>
        <p:nvPicPr>
          <p:cNvPr id="1026" name="Picture 2" descr="Michael Jackson's Neverland Ranch For Sale Days Before HBO Documentary ...">
            <a:extLst>
              <a:ext uri="{FF2B5EF4-FFF2-40B4-BE49-F238E27FC236}">
                <a16:creationId xmlns:a16="http://schemas.microsoft.com/office/drawing/2014/main" id="{BC0914B6-3977-88EA-11E6-EF3539AD3A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8914" y="666758"/>
            <a:ext cx="6489071" cy="4042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083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8000">
        <p15:prstTrans prst="wind"/>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290">
                                          <p:stCondLst>
                                            <p:cond delay="0"/>
                                          </p:stCondLst>
                                        </p:cTn>
                                        <p:tgtEl>
                                          <p:spTgt spid="6"/>
                                        </p:tgtEl>
                                      </p:cBhvr>
                                    </p:animEffect>
                                    <p:anim calcmode="lin" valueType="num">
                                      <p:cBhvr>
                                        <p:cTn id="13"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8" dur="13">
                                          <p:stCondLst>
                                            <p:cond delay="325"/>
                                          </p:stCondLst>
                                        </p:cTn>
                                        <p:tgtEl>
                                          <p:spTgt spid="6"/>
                                        </p:tgtEl>
                                      </p:cBhvr>
                                      <p:to x="100000" y="60000"/>
                                    </p:animScale>
                                    <p:animScale>
                                      <p:cBhvr>
                                        <p:cTn id="19" dur="83" decel="50000">
                                          <p:stCondLst>
                                            <p:cond delay="338"/>
                                          </p:stCondLst>
                                        </p:cTn>
                                        <p:tgtEl>
                                          <p:spTgt spid="6"/>
                                        </p:tgtEl>
                                      </p:cBhvr>
                                      <p:to x="100000" y="100000"/>
                                    </p:animScale>
                                    <p:animScale>
                                      <p:cBhvr>
                                        <p:cTn id="20" dur="13">
                                          <p:stCondLst>
                                            <p:cond delay="656"/>
                                          </p:stCondLst>
                                        </p:cTn>
                                        <p:tgtEl>
                                          <p:spTgt spid="6"/>
                                        </p:tgtEl>
                                      </p:cBhvr>
                                      <p:to x="100000" y="80000"/>
                                    </p:animScale>
                                    <p:animScale>
                                      <p:cBhvr>
                                        <p:cTn id="21" dur="83" decel="50000">
                                          <p:stCondLst>
                                            <p:cond delay="669"/>
                                          </p:stCondLst>
                                        </p:cTn>
                                        <p:tgtEl>
                                          <p:spTgt spid="6"/>
                                        </p:tgtEl>
                                      </p:cBhvr>
                                      <p:to x="100000" y="100000"/>
                                    </p:animScale>
                                    <p:animScale>
                                      <p:cBhvr>
                                        <p:cTn id="22" dur="13">
                                          <p:stCondLst>
                                            <p:cond delay="821"/>
                                          </p:stCondLst>
                                        </p:cTn>
                                        <p:tgtEl>
                                          <p:spTgt spid="6"/>
                                        </p:tgtEl>
                                      </p:cBhvr>
                                      <p:to x="100000" y="90000"/>
                                    </p:animScale>
                                    <p:animScale>
                                      <p:cBhvr>
                                        <p:cTn id="23" dur="83" decel="50000">
                                          <p:stCondLst>
                                            <p:cond delay="834"/>
                                          </p:stCondLst>
                                        </p:cTn>
                                        <p:tgtEl>
                                          <p:spTgt spid="6"/>
                                        </p:tgtEl>
                                      </p:cBhvr>
                                      <p:to x="100000" y="100000"/>
                                    </p:animScale>
                                    <p:animScale>
                                      <p:cBhvr>
                                        <p:cTn id="24" dur="13">
                                          <p:stCondLst>
                                            <p:cond delay="904"/>
                                          </p:stCondLst>
                                        </p:cTn>
                                        <p:tgtEl>
                                          <p:spTgt spid="6"/>
                                        </p:tgtEl>
                                      </p:cBhvr>
                                      <p:to x="100000" y="95000"/>
                                    </p:animScale>
                                    <p:animScale>
                                      <p:cBhvr>
                                        <p:cTn id="25" dur="83" decel="50000">
                                          <p:stCondLst>
                                            <p:cond delay="917"/>
                                          </p:stCondLst>
                                        </p:cTn>
                                        <p:tgtEl>
                                          <p:spTgt spid="6"/>
                                        </p:tgtEl>
                                      </p:cBhvr>
                                      <p:to x="100000" y="100000"/>
                                    </p:animScale>
                                  </p:childTnLst>
                                </p:cTn>
                              </p:par>
                            </p:childTnLst>
                          </p:cTn>
                        </p:par>
                        <p:par>
                          <p:cTn id="26" fill="hold">
                            <p:stCondLst>
                              <p:cond delay="8000"/>
                            </p:stCondLst>
                            <p:childTnLst>
                              <p:par>
                                <p:cTn id="27" presetID="22" presetClass="entr" presetSubtype="4" fill="hold" grpId="0" nodeType="afterEffect">
                                  <p:stCondLst>
                                    <p:cond delay="25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1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pattFill prst="divot">
          <a:fgClr>
            <a:schemeClr val="accent4"/>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615207" y="1392049"/>
            <a:ext cx="5144888" cy="1200329"/>
          </a:xfrm>
          <a:prstGeom prst="rect">
            <a:avLst/>
          </a:prstGeom>
          <a:noFill/>
        </p:spPr>
        <p:txBody>
          <a:bodyPr wrap="square" rtlCol="0">
            <a:spAutoFit/>
          </a:bodyPr>
          <a:lstStyle/>
          <a:p>
            <a:r>
              <a:rPr lang="en-US" sz="3600" b="1" dirty="0"/>
              <a:t>Which company operated the HMS Titanic? </a:t>
            </a:r>
            <a:endParaRPr lang="en-AU" sz="36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744935" y="2957788"/>
            <a:ext cx="3328479" cy="646331"/>
          </a:xfrm>
          <a:prstGeom prst="rect">
            <a:avLst/>
          </a:prstGeom>
          <a:noFill/>
        </p:spPr>
        <p:txBody>
          <a:bodyPr wrap="square" rtlCol="0">
            <a:spAutoFit/>
          </a:bodyPr>
          <a:lstStyle/>
          <a:p>
            <a:r>
              <a:rPr lang="en-US" sz="3600" b="1" dirty="0">
                <a:solidFill>
                  <a:srgbClr val="FF0000"/>
                </a:solidFill>
              </a:rPr>
              <a:t>White Star Line.</a:t>
            </a:r>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A59F8B0-2CDD-0FB8-75E5-47341ED898D3}"/>
              </a:ext>
            </a:extLst>
          </p:cNvPr>
          <p:cNvSpPr txBox="1"/>
          <p:nvPr/>
        </p:nvSpPr>
        <p:spPr>
          <a:xfrm>
            <a:off x="615207" y="3942457"/>
            <a:ext cx="11214328" cy="2554545"/>
          </a:xfrm>
          <a:prstGeom prst="rect">
            <a:avLst/>
          </a:prstGeom>
          <a:noFill/>
        </p:spPr>
        <p:txBody>
          <a:bodyPr wrap="square" rtlCol="0">
            <a:spAutoFit/>
          </a:bodyPr>
          <a:lstStyle/>
          <a:p>
            <a:r>
              <a:rPr lang="en-US" sz="3200" dirty="0"/>
              <a:t>The White Star Line was a British shipping line. Founded out of the remains of a defunct packet company, it gradually rose up to become one of the most prominent shipping companies in the world, providing passenger and cargo services between the British Empire and the United States.</a:t>
            </a:r>
            <a:endParaRPr lang="en-AU" sz="3200" dirty="0"/>
          </a:p>
        </p:txBody>
      </p:sp>
      <p:pic>
        <p:nvPicPr>
          <p:cNvPr id="2050" name="Picture 2" descr="Titanic Ship Wallpapers - Wallpaper Cave">
            <a:extLst>
              <a:ext uri="{FF2B5EF4-FFF2-40B4-BE49-F238E27FC236}">
                <a16:creationId xmlns:a16="http://schemas.microsoft.com/office/drawing/2014/main" id="{67920453-CF06-1D8A-E904-13D975DB5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843032"/>
            <a:ext cx="5074766" cy="31690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643E096-1895-F8C6-31D7-F8CB4A7F04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7880" y="2243948"/>
            <a:ext cx="1850167" cy="1554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360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8000">
        <p15:prstTrans prst="airplane"/>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290">
                                          <p:stCondLst>
                                            <p:cond delay="0"/>
                                          </p:stCondLst>
                                        </p:cTn>
                                        <p:tgtEl>
                                          <p:spTgt spid="6"/>
                                        </p:tgtEl>
                                      </p:cBhvr>
                                    </p:animEffect>
                                    <p:anim calcmode="lin" valueType="num">
                                      <p:cBhvr>
                                        <p:cTn id="13"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8" dur="13">
                                          <p:stCondLst>
                                            <p:cond delay="325"/>
                                          </p:stCondLst>
                                        </p:cTn>
                                        <p:tgtEl>
                                          <p:spTgt spid="6"/>
                                        </p:tgtEl>
                                      </p:cBhvr>
                                      <p:to x="100000" y="60000"/>
                                    </p:animScale>
                                    <p:animScale>
                                      <p:cBhvr>
                                        <p:cTn id="19" dur="83" decel="50000">
                                          <p:stCondLst>
                                            <p:cond delay="338"/>
                                          </p:stCondLst>
                                        </p:cTn>
                                        <p:tgtEl>
                                          <p:spTgt spid="6"/>
                                        </p:tgtEl>
                                      </p:cBhvr>
                                      <p:to x="100000" y="100000"/>
                                    </p:animScale>
                                    <p:animScale>
                                      <p:cBhvr>
                                        <p:cTn id="20" dur="13">
                                          <p:stCondLst>
                                            <p:cond delay="656"/>
                                          </p:stCondLst>
                                        </p:cTn>
                                        <p:tgtEl>
                                          <p:spTgt spid="6"/>
                                        </p:tgtEl>
                                      </p:cBhvr>
                                      <p:to x="100000" y="80000"/>
                                    </p:animScale>
                                    <p:animScale>
                                      <p:cBhvr>
                                        <p:cTn id="21" dur="83" decel="50000">
                                          <p:stCondLst>
                                            <p:cond delay="669"/>
                                          </p:stCondLst>
                                        </p:cTn>
                                        <p:tgtEl>
                                          <p:spTgt spid="6"/>
                                        </p:tgtEl>
                                      </p:cBhvr>
                                      <p:to x="100000" y="100000"/>
                                    </p:animScale>
                                    <p:animScale>
                                      <p:cBhvr>
                                        <p:cTn id="22" dur="13">
                                          <p:stCondLst>
                                            <p:cond delay="821"/>
                                          </p:stCondLst>
                                        </p:cTn>
                                        <p:tgtEl>
                                          <p:spTgt spid="6"/>
                                        </p:tgtEl>
                                      </p:cBhvr>
                                      <p:to x="100000" y="90000"/>
                                    </p:animScale>
                                    <p:animScale>
                                      <p:cBhvr>
                                        <p:cTn id="23" dur="83" decel="50000">
                                          <p:stCondLst>
                                            <p:cond delay="834"/>
                                          </p:stCondLst>
                                        </p:cTn>
                                        <p:tgtEl>
                                          <p:spTgt spid="6"/>
                                        </p:tgtEl>
                                      </p:cBhvr>
                                      <p:to x="100000" y="100000"/>
                                    </p:animScale>
                                    <p:animScale>
                                      <p:cBhvr>
                                        <p:cTn id="24" dur="13">
                                          <p:stCondLst>
                                            <p:cond delay="904"/>
                                          </p:stCondLst>
                                        </p:cTn>
                                        <p:tgtEl>
                                          <p:spTgt spid="6"/>
                                        </p:tgtEl>
                                      </p:cBhvr>
                                      <p:to x="100000" y="95000"/>
                                    </p:animScale>
                                    <p:animScale>
                                      <p:cBhvr>
                                        <p:cTn id="25" dur="83" decel="50000">
                                          <p:stCondLst>
                                            <p:cond delay="917"/>
                                          </p:stCondLst>
                                        </p:cTn>
                                        <p:tgtEl>
                                          <p:spTgt spid="6"/>
                                        </p:tgtEl>
                                      </p:cBhvr>
                                      <p:to x="100000" y="100000"/>
                                    </p:animScale>
                                  </p:childTnLst>
                                </p:cTn>
                              </p:par>
                              <p:par>
                                <p:cTn id="26" presetID="21" presetClass="entr" presetSubtype="1"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wheel(1)">
                                      <p:cBhvr>
                                        <p:cTn id="28" dur="2000"/>
                                        <p:tgtEl>
                                          <p:spTgt spid="2052"/>
                                        </p:tgtEl>
                                      </p:cBhvr>
                                    </p:animEffect>
                                  </p:childTnLst>
                                </p:cTn>
                              </p:par>
                            </p:childTnLst>
                          </p:cTn>
                        </p:par>
                        <p:par>
                          <p:cTn id="29" fill="hold">
                            <p:stCondLst>
                              <p:cond delay="9000"/>
                            </p:stCondLst>
                            <p:childTnLst>
                              <p:par>
                                <p:cTn id="30" presetID="22" presetClass="entr" presetSubtype="4" fill="hold" grpId="0" nodeType="afterEffect">
                                  <p:stCondLst>
                                    <p:cond delay="25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1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826270" y="1450625"/>
            <a:ext cx="5755430" cy="1200329"/>
          </a:xfrm>
          <a:prstGeom prst="rect">
            <a:avLst/>
          </a:prstGeom>
          <a:noFill/>
        </p:spPr>
        <p:txBody>
          <a:bodyPr wrap="square" rtlCol="0">
            <a:spAutoFit/>
          </a:bodyPr>
          <a:lstStyle/>
          <a:p>
            <a:pPr fontAlgn="base"/>
            <a:r>
              <a:rPr lang="en-US" sz="3600" b="1" i="0" dirty="0">
                <a:solidFill>
                  <a:srgbClr val="000000"/>
                </a:solidFill>
                <a:effectLst/>
                <a:latin typeface="MentiText"/>
              </a:rPr>
              <a:t>Where is the strongest human muscle located?</a:t>
            </a:r>
          </a:p>
        </p:txBody>
      </p:sp>
      <p:sp>
        <p:nvSpPr>
          <p:cNvPr id="6" name="TextBox 5">
            <a:extLst>
              <a:ext uri="{FF2B5EF4-FFF2-40B4-BE49-F238E27FC236}">
                <a16:creationId xmlns:a16="http://schemas.microsoft.com/office/drawing/2014/main" id="{C2B71E2E-F877-61E7-FAF1-9EB8ACBA3973}"/>
              </a:ext>
            </a:extLst>
          </p:cNvPr>
          <p:cNvSpPr txBox="1"/>
          <p:nvPr/>
        </p:nvSpPr>
        <p:spPr>
          <a:xfrm>
            <a:off x="4326565" y="3013501"/>
            <a:ext cx="1060981" cy="646331"/>
          </a:xfrm>
          <a:prstGeom prst="rect">
            <a:avLst/>
          </a:prstGeom>
          <a:noFill/>
        </p:spPr>
        <p:txBody>
          <a:bodyPr wrap="square" rtlCol="0">
            <a:spAutoFit/>
          </a:bodyPr>
          <a:lstStyle/>
          <a:p>
            <a:r>
              <a:rPr lang="en-US" sz="3600" b="1" dirty="0">
                <a:solidFill>
                  <a:srgbClr val="FF0000"/>
                </a:solidFill>
                <a:latin typeface="MentiText"/>
              </a:rPr>
              <a:t>Jaw</a:t>
            </a:r>
            <a:endParaRPr lang="en-US" sz="3600" b="1" dirty="0">
              <a:solidFill>
                <a:srgbClr val="FF0000"/>
              </a:solidFill>
            </a:endParaRPr>
          </a:p>
        </p:txBody>
      </p:sp>
      <p:sp>
        <p:nvSpPr>
          <p:cNvPr id="9" name="TextBox 8">
            <a:extLst>
              <a:ext uri="{FF2B5EF4-FFF2-40B4-BE49-F238E27FC236}">
                <a16:creationId xmlns:a16="http://schemas.microsoft.com/office/drawing/2014/main" id="{C26D327F-F68C-43A9-1F02-67B1D9B83C98}"/>
              </a:ext>
            </a:extLst>
          </p:cNvPr>
          <p:cNvSpPr txBox="1"/>
          <p:nvPr/>
        </p:nvSpPr>
        <p:spPr>
          <a:xfrm>
            <a:off x="1506911" y="4608639"/>
            <a:ext cx="7761270" cy="1569660"/>
          </a:xfrm>
          <a:prstGeom prst="rect">
            <a:avLst/>
          </a:prstGeom>
          <a:noFill/>
        </p:spPr>
        <p:txBody>
          <a:bodyPr wrap="square" rtlCol="0">
            <a:spAutoFit/>
          </a:bodyPr>
          <a:lstStyle/>
          <a:p>
            <a:r>
              <a:rPr lang="en-US" sz="3200" dirty="0"/>
              <a:t>The human body comprises over 630 muscles. The ‘masseter’ (jaw muscle) is believed to be the strongest muscle.</a:t>
            </a:r>
            <a:endParaRPr lang="en-AU" sz="3200" dirty="0"/>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Workout Strong GIF - Workout Strong Flex - Discover &amp; Share GIFs">
            <a:extLst>
              <a:ext uri="{FF2B5EF4-FFF2-40B4-BE49-F238E27FC236}">
                <a16:creationId xmlns:a16="http://schemas.microsoft.com/office/drawing/2014/main" id="{4935EEB3-395C-8AAC-E146-701313317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700" y="953093"/>
            <a:ext cx="3879249" cy="3053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479421"/>
      </p:ext>
    </p:extLst>
  </p:cSld>
  <p:clrMapOvr>
    <a:masterClrMapping/>
  </p:clrMapOvr>
  <p:transition spd="slow" advClick="0" advTm="18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217">
                                          <p:stCondLst>
                                            <p:cond delay="0"/>
                                          </p:stCondLst>
                                        </p:cTn>
                                        <p:tgtEl>
                                          <p:spTgt spid="6"/>
                                        </p:tgtEl>
                                      </p:cBhvr>
                                    </p:animEffect>
                                    <p:anim calcmode="lin" valueType="num">
                                      <p:cBhvr>
                                        <p:cTn id="13" dur="68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249"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249" tmFilter="0, 0; 0.125,0.2665; 0.25,0.4; 0.375,0.465; 0.5,0.5;  0.625,0.535; 0.75,0.6; 0.875,0.7335; 1,1">
                                          <p:stCondLst>
                                            <p:cond delay="249"/>
                                          </p:stCondLst>
                                        </p:cTn>
                                        <p:tgtEl>
                                          <p:spTgt spid="6"/>
                                        </p:tgtEl>
                                        <p:attrNameLst>
                                          <p:attrName>ppt_y</p:attrName>
                                        </p:attrNameLst>
                                      </p:cBhvr>
                                      <p:tavLst>
                                        <p:tav tm="0" fmla="#ppt_y-sin(pi*$)/9">
                                          <p:val>
                                            <p:fltVal val="0"/>
                                          </p:val>
                                        </p:tav>
                                        <p:tav tm="100000">
                                          <p:val>
                                            <p:fltVal val="1"/>
                                          </p:val>
                                        </p:tav>
                                      </p:tavLst>
                                    </p:anim>
                                    <p:anim calcmode="lin" valueType="num">
                                      <p:cBhvr>
                                        <p:cTn id="16" dur="124" tmFilter="0, 0; 0.125,0.2665; 0.25,0.4; 0.375,0.465; 0.5,0.5;  0.625,0.535; 0.75,0.6; 0.875,0.7335; 1,1">
                                          <p:stCondLst>
                                            <p:cond delay="497"/>
                                          </p:stCondLst>
                                        </p:cTn>
                                        <p:tgtEl>
                                          <p:spTgt spid="6"/>
                                        </p:tgtEl>
                                        <p:attrNameLst>
                                          <p:attrName>ppt_y</p:attrName>
                                        </p:attrNameLst>
                                      </p:cBhvr>
                                      <p:tavLst>
                                        <p:tav tm="0" fmla="#ppt_y-sin(pi*$)/27">
                                          <p:val>
                                            <p:fltVal val="0"/>
                                          </p:val>
                                        </p:tav>
                                        <p:tav tm="100000">
                                          <p:val>
                                            <p:fltVal val="1"/>
                                          </p:val>
                                        </p:tav>
                                      </p:tavLst>
                                    </p:anim>
                                    <p:anim calcmode="lin" valueType="num">
                                      <p:cBhvr>
                                        <p:cTn id="17" dur="61" tmFilter="0, 0; 0.125,0.2665; 0.25,0.4; 0.375,0.465; 0.5,0.5;  0.625,0.535; 0.75,0.6; 0.875,0.7335; 1,1">
                                          <p:stCondLst>
                                            <p:cond delay="621"/>
                                          </p:stCondLst>
                                        </p:cTn>
                                        <p:tgtEl>
                                          <p:spTgt spid="6"/>
                                        </p:tgtEl>
                                        <p:attrNameLst>
                                          <p:attrName>ppt_y</p:attrName>
                                        </p:attrNameLst>
                                      </p:cBhvr>
                                      <p:tavLst>
                                        <p:tav tm="0" fmla="#ppt_y-sin(pi*$)/81">
                                          <p:val>
                                            <p:fltVal val="0"/>
                                          </p:val>
                                        </p:tav>
                                        <p:tav tm="100000">
                                          <p:val>
                                            <p:fltVal val="1"/>
                                          </p:val>
                                        </p:tav>
                                      </p:tavLst>
                                    </p:anim>
                                    <p:animScale>
                                      <p:cBhvr>
                                        <p:cTn id="18" dur="10">
                                          <p:stCondLst>
                                            <p:cond delay="244"/>
                                          </p:stCondLst>
                                        </p:cTn>
                                        <p:tgtEl>
                                          <p:spTgt spid="6"/>
                                        </p:tgtEl>
                                      </p:cBhvr>
                                      <p:to x="100000" y="60000"/>
                                    </p:animScale>
                                    <p:animScale>
                                      <p:cBhvr>
                                        <p:cTn id="19" dur="62" decel="50000">
                                          <p:stCondLst>
                                            <p:cond delay="254"/>
                                          </p:stCondLst>
                                        </p:cTn>
                                        <p:tgtEl>
                                          <p:spTgt spid="6"/>
                                        </p:tgtEl>
                                      </p:cBhvr>
                                      <p:to x="100000" y="100000"/>
                                    </p:animScale>
                                    <p:animScale>
                                      <p:cBhvr>
                                        <p:cTn id="20" dur="10">
                                          <p:stCondLst>
                                            <p:cond delay="492"/>
                                          </p:stCondLst>
                                        </p:cTn>
                                        <p:tgtEl>
                                          <p:spTgt spid="6"/>
                                        </p:tgtEl>
                                      </p:cBhvr>
                                      <p:to x="100000" y="80000"/>
                                    </p:animScale>
                                    <p:animScale>
                                      <p:cBhvr>
                                        <p:cTn id="21" dur="62" decel="50000">
                                          <p:stCondLst>
                                            <p:cond delay="502"/>
                                          </p:stCondLst>
                                        </p:cTn>
                                        <p:tgtEl>
                                          <p:spTgt spid="6"/>
                                        </p:tgtEl>
                                      </p:cBhvr>
                                      <p:to x="100000" y="100000"/>
                                    </p:animScale>
                                    <p:animScale>
                                      <p:cBhvr>
                                        <p:cTn id="22" dur="10">
                                          <p:stCondLst>
                                            <p:cond delay="616"/>
                                          </p:stCondLst>
                                        </p:cTn>
                                        <p:tgtEl>
                                          <p:spTgt spid="6"/>
                                        </p:tgtEl>
                                      </p:cBhvr>
                                      <p:to x="100000" y="90000"/>
                                    </p:animScale>
                                    <p:animScale>
                                      <p:cBhvr>
                                        <p:cTn id="23" dur="62" decel="50000">
                                          <p:stCondLst>
                                            <p:cond delay="626"/>
                                          </p:stCondLst>
                                        </p:cTn>
                                        <p:tgtEl>
                                          <p:spTgt spid="6"/>
                                        </p:tgtEl>
                                      </p:cBhvr>
                                      <p:to x="100000" y="100000"/>
                                    </p:animScale>
                                    <p:animScale>
                                      <p:cBhvr>
                                        <p:cTn id="24" dur="10">
                                          <p:stCondLst>
                                            <p:cond delay="678"/>
                                          </p:stCondLst>
                                        </p:cTn>
                                        <p:tgtEl>
                                          <p:spTgt spid="6"/>
                                        </p:tgtEl>
                                      </p:cBhvr>
                                      <p:to x="100000" y="95000"/>
                                    </p:animScale>
                                    <p:animScale>
                                      <p:cBhvr>
                                        <p:cTn id="25" dur="62" decel="50000">
                                          <p:stCondLst>
                                            <p:cond delay="688"/>
                                          </p:stCondLst>
                                        </p:cTn>
                                        <p:tgtEl>
                                          <p:spTgt spid="6"/>
                                        </p:tgtEl>
                                      </p:cBhvr>
                                      <p:to x="100000" y="100000"/>
                                    </p:animScale>
                                  </p:childTnLst>
                                </p:cTn>
                              </p:par>
                            </p:childTnLst>
                          </p:cTn>
                        </p:par>
                        <p:par>
                          <p:cTn id="26" fill="hold">
                            <p:stCondLst>
                              <p:cond delay="7750"/>
                            </p:stCondLst>
                            <p:childTnLst>
                              <p:par>
                                <p:cTn id="27" presetID="1" presetClass="entr" presetSubtype="0" fill="hold" grpId="0" nodeType="afterEffect">
                                  <p:stCondLst>
                                    <p:cond delay="100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pattFill prst="divot">
          <a:fgClr>
            <a:schemeClr val="accent4"/>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979944" y="1297678"/>
            <a:ext cx="5116056" cy="1754326"/>
          </a:xfrm>
          <a:prstGeom prst="rect">
            <a:avLst/>
          </a:prstGeom>
          <a:noFill/>
        </p:spPr>
        <p:txBody>
          <a:bodyPr wrap="square" rtlCol="0">
            <a:spAutoFit/>
          </a:bodyPr>
          <a:lstStyle/>
          <a:p>
            <a:r>
              <a:rPr lang="en-US" sz="3600" b="1" dirty="0"/>
              <a:t>What is the name of this plant? Some species are edible</a:t>
            </a:r>
            <a:endParaRPr lang="en-AU" sz="36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2977586" y="3013501"/>
            <a:ext cx="3328479" cy="646331"/>
          </a:xfrm>
          <a:prstGeom prst="rect">
            <a:avLst/>
          </a:prstGeom>
          <a:noFill/>
        </p:spPr>
        <p:txBody>
          <a:bodyPr wrap="square" rtlCol="0">
            <a:spAutoFit/>
          </a:bodyPr>
          <a:lstStyle/>
          <a:p>
            <a:r>
              <a:rPr lang="en-US" sz="3600" b="1" dirty="0">
                <a:solidFill>
                  <a:srgbClr val="FF0000"/>
                </a:solidFill>
              </a:rPr>
              <a:t>Nasturtium</a:t>
            </a:r>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A59F8B0-2CDD-0FB8-75E5-47341ED898D3}"/>
              </a:ext>
            </a:extLst>
          </p:cNvPr>
          <p:cNvSpPr txBox="1"/>
          <p:nvPr/>
        </p:nvSpPr>
        <p:spPr>
          <a:xfrm>
            <a:off x="741405" y="4005383"/>
            <a:ext cx="10371438" cy="2062103"/>
          </a:xfrm>
          <a:prstGeom prst="rect">
            <a:avLst/>
          </a:prstGeom>
          <a:noFill/>
        </p:spPr>
        <p:txBody>
          <a:bodyPr wrap="square" rtlCol="0">
            <a:spAutoFit/>
          </a:bodyPr>
          <a:lstStyle/>
          <a:p>
            <a:r>
              <a:rPr lang="en-US" sz="3200" dirty="0"/>
              <a:t>Nasturtium is an annual flower that grows in beautiful bright orange and yellow, and with their flowing tendrils, make a great addition to any garden. Nasturtiums are also edible and makes a beautiful topping to a salad? </a:t>
            </a:r>
            <a:endParaRPr lang="en-AU" sz="3200" dirty="0"/>
          </a:p>
        </p:txBody>
      </p:sp>
      <p:pic>
        <p:nvPicPr>
          <p:cNvPr id="2052" name="Picture 4" descr="A vertical image of red and yellow nasturtium (Tropaeolum majus) flowers growing in the garden. To the center and bottom of the frame is green and white printed text.">
            <a:extLst>
              <a:ext uri="{FF2B5EF4-FFF2-40B4-BE49-F238E27FC236}">
                <a16:creationId xmlns:a16="http://schemas.microsoft.com/office/drawing/2014/main" id="{6D9C8EEE-1A42-3865-02FA-BB776BBD40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4084"/>
          <a:stretch/>
        </p:blipFill>
        <p:spPr bwMode="auto">
          <a:xfrm>
            <a:off x="6306065" y="694793"/>
            <a:ext cx="5492052" cy="2958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930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8000">
        <p15:prstTrans prst="pageCurlDouble"/>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290">
                                          <p:stCondLst>
                                            <p:cond delay="0"/>
                                          </p:stCondLst>
                                        </p:cTn>
                                        <p:tgtEl>
                                          <p:spTgt spid="6"/>
                                        </p:tgtEl>
                                      </p:cBhvr>
                                    </p:animEffect>
                                    <p:anim calcmode="lin" valueType="num">
                                      <p:cBhvr>
                                        <p:cTn id="13"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8" dur="13">
                                          <p:stCondLst>
                                            <p:cond delay="325"/>
                                          </p:stCondLst>
                                        </p:cTn>
                                        <p:tgtEl>
                                          <p:spTgt spid="6"/>
                                        </p:tgtEl>
                                      </p:cBhvr>
                                      <p:to x="100000" y="60000"/>
                                    </p:animScale>
                                    <p:animScale>
                                      <p:cBhvr>
                                        <p:cTn id="19" dur="83" decel="50000">
                                          <p:stCondLst>
                                            <p:cond delay="338"/>
                                          </p:stCondLst>
                                        </p:cTn>
                                        <p:tgtEl>
                                          <p:spTgt spid="6"/>
                                        </p:tgtEl>
                                      </p:cBhvr>
                                      <p:to x="100000" y="100000"/>
                                    </p:animScale>
                                    <p:animScale>
                                      <p:cBhvr>
                                        <p:cTn id="20" dur="13">
                                          <p:stCondLst>
                                            <p:cond delay="656"/>
                                          </p:stCondLst>
                                        </p:cTn>
                                        <p:tgtEl>
                                          <p:spTgt spid="6"/>
                                        </p:tgtEl>
                                      </p:cBhvr>
                                      <p:to x="100000" y="80000"/>
                                    </p:animScale>
                                    <p:animScale>
                                      <p:cBhvr>
                                        <p:cTn id="21" dur="83" decel="50000">
                                          <p:stCondLst>
                                            <p:cond delay="669"/>
                                          </p:stCondLst>
                                        </p:cTn>
                                        <p:tgtEl>
                                          <p:spTgt spid="6"/>
                                        </p:tgtEl>
                                      </p:cBhvr>
                                      <p:to x="100000" y="100000"/>
                                    </p:animScale>
                                    <p:animScale>
                                      <p:cBhvr>
                                        <p:cTn id="22" dur="13">
                                          <p:stCondLst>
                                            <p:cond delay="821"/>
                                          </p:stCondLst>
                                        </p:cTn>
                                        <p:tgtEl>
                                          <p:spTgt spid="6"/>
                                        </p:tgtEl>
                                      </p:cBhvr>
                                      <p:to x="100000" y="90000"/>
                                    </p:animScale>
                                    <p:animScale>
                                      <p:cBhvr>
                                        <p:cTn id="23" dur="83" decel="50000">
                                          <p:stCondLst>
                                            <p:cond delay="834"/>
                                          </p:stCondLst>
                                        </p:cTn>
                                        <p:tgtEl>
                                          <p:spTgt spid="6"/>
                                        </p:tgtEl>
                                      </p:cBhvr>
                                      <p:to x="100000" y="100000"/>
                                    </p:animScale>
                                    <p:animScale>
                                      <p:cBhvr>
                                        <p:cTn id="24" dur="13">
                                          <p:stCondLst>
                                            <p:cond delay="904"/>
                                          </p:stCondLst>
                                        </p:cTn>
                                        <p:tgtEl>
                                          <p:spTgt spid="6"/>
                                        </p:tgtEl>
                                      </p:cBhvr>
                                      <p:to x="100000" y="95000"/>
                                    </p:animScale>
                                    <p:animScale>
                                      <p:cBhvr>
                                        <p:cTn id="25" dur="83" decel="50000">
                                          <p:stCondLst>
                                            <p:cond delay="917"/>
                                          </p:stCondLst>
                                        </p:cTn>
                                        <p:tgtEl>
                                          <p:spTgt spid="6"/>
                                        </p:tgtEl>
                                      </p:cBhvr>
                                      <p:to x="100000" y="100000"/>
                                    </p:animScale>
                                  </p:childTnLst>
                                </p:cTn>
                              </p:par>
                            </p:childTnLst>
                          </p:cTn>
                        </p:par>
                        <p:par>
                          <p:cTn id="26" fill="hold">
                            <p:stCondLst>
                              <p:cond delay="8000"/>
                            </p:stCondLst>
                            <p:childTnLst>
                              <p:par>
                                <p:cTn id="27" presetID="22" presetClass="entr" presetSubtype="4" fill="hold" grpId="0" nodeType="afterEffect">
                                  <p:stCondLst>
                                    <p:cond delay="25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1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pattFill prst="divot">
          <a:fgClr>
            <a:schemeClr val="accent4"/>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615206" y="1392049"/>
            <a:ext cx="6840037" cy="1754326"/>
          </a:xfrm>
          <a:prstGeom prst="rect">
            <a:avLst/>
          </a:prstGeom>
          <a:noFill/>
        </p:spPr>
        <p:txBody>
          <a:bodyPr wrap="square" rtlCol="0">
            <a:spAutoFit/>
          </a:bodyPr>
          <a:lstStyle/>
          <a:p>
            <a:r>
              <a:rPr lang="en-US" sz="3600" b="1" dirty="0"/>
              <a:t>What was the name of Christopher Columbus’ ship when he discovered the New World? </a:t>
            </a:r>
            <a:endParaRPr lang="en-AU" sz="36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4624956" y="3105834"/>
            <a:ext cx="3328479" cy="646331"/>
          </a:xfrm>
          <a:prstGeom prst="rect">
            <a:avLst/>
          </a:prstGeom>
          <a:noFill/>
        </p:spPr>
        <p:txBody>
          <a:bodyPr wrap="square" rtlCol="0">
            <a:spAutoFit/>
          </a:bodyPr>
          <a:lstStyle/>
          <a:p>
            <a:r>
              <a:rPr lang="en-US" sz="3600" b="1" dirty="0">
                <a:solidFill>
                  <a:srgbClr val="FF0000"/>
                </a:solidFill>
              </a:rPr>
              <a:t>Santa Maria</a:t>
            </a:r>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A59F8B0-2CDD-0FB8-75E5-47341ED898D3}"/>
              </a:ext>
            </a:extLst>
          </p:cNvPr>
          <p:cNvSpPr txBox="1"/>
          <p:nvPr/>
        </p:nvSpPr>
        <p:spPr>
          <a:xfrm>
            <a:off x="1285102" y="4210098"/>
            <a:ext cx="8641493" cy="2062103"/>
          </a:xfrm>
          <a:prstGeom prst="rect">
            <a:avLst/>
          </a:prstGeom>
          <a:noFill/>
        </p:spPr>
        <p:txBody>
          <a:bodyPr wrap="square" rtlCol="0">
            <a:spAutoFit/>
          </a:bodyPr>
          <a:lstStyle/>
          <a:p>
            <a:r>
              <a:rPr lang="en-US" sz="3200" dirty="0"/>
              <a:t>La Santa María de la Inmaculada Concepción, or La Santa María, originally La </a:t>
            </a:r>
            <a:r>
              <a:rPr lang="en-US" sz="3200" dirty="0" err="1"/>
              <a:t>Gallega</a:t>
            </a:r>
            <a:r>
              <a:rPr lang="en-US" sz="3200" dirty="0"/>
              <a:t>, was the largest of the three ships used by Christopher Columbus in his first voyage across the Atlantic Ocean in 1492.</a:t>
            </a:r>
            <a:endParaRPr lang="en-AU" sz="3200" dirty="0"/>
          </a:p>
        </p:txBody>
      </p:sp>
      <p:pic>
        <p:nvPicPr>
          <p:cNvPr id="1026" name="Picture 2" descr="Tall Ship Nao Santa Maria Visits Baton Rouge - Picturesque Photo Views">
            <a:extLst>
              <a:ext uri="{FF2B5EF4-FFF2-40B4-BE49-F238E27FC236}">
                <a16:creationId xmlns:a16="http://schemas.microsoft.com/office/drawing/2014/main" id="{4572C789-5C46-E2AF-0843-11EDDADAD9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6108" y="776090"/>
            <a:ext cx="4113427" cy="3085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18922"/>
      </p:ext>
    </p:extLst>
  </p:cSld>
  <p:clrMapOvr>
    <a:masterClrMapping/>
  </p:clrMapOvr>
  <p:transition spd="slow" advClick="0" advTm="18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290">
                                          <p:stCondLst>
                                            <p:cond delay="0"/>
                                          </p:stCondLst>
                                        </p:cTn>
                                        <p:tgtEl>
                                          <p:spTgt spid="6"/>
                                        </p:tgtEl>
                                      </p:cBhvr>
                                    </p:animEffect>
                                    <p:anim calcmode="lin" valueType="num">
                                      <p:cBhvr>
                                        <p:cTn id="13"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8" dur="13">
                                          <p:stCondLst>
                                            <p:cond delay="325"/>
                                          </p:stCondLst>
                                        </p:cTn>
                                        <p:tgtEl>
                                          <p:spTgt spid="6"/>
                                        </p:tgtEl>
                                      </p:cBhvr>
                                      <p:to x="100000" y="60000"/>
                                    </p:animScale>
                                    <p:animScale>
                                      <p:cBhvr>
                                        <p:cTn id="19" dur="83" decel="50000">
                                          <p:stCondLst>
                                            <p:cond delay="338"/>
                                          </p:stCondLst>
                                        </p:cTn>
                                        <p:tgtEl>
                                          <p:spTgt spid="6"/>
                                        </p:tgtEl>
                                      </p:cBhvr>
                                      <p:to x="100000" y="100000"/>
                                    </p:animScale>
                                    <p:animScale>
                                      <p:cBhvr>
                                        <p:cTn id="20" dur="13">
                                          <p:stCondLst>
                                            <p:cond delay="656"/>
                                          </p:stCondLst>
                                        </p:cTn>
                                        <p:tgtEl>
                                          <p:spTgt spid="6"/>
                                        </p:tgtEl>
                                      </p:cBhvr>
                                      <p:to x="100000" y="80000"/>
                                    </p:animScale>
                                    <p:animScale>
                                      <p:cBhvr>
                                        <p:cTn id="21" dur="83" decel="50000">
                                          <p:stCondLst>
                                            <p:cond delay="669"/>
                                          </p:stCondLst>
                                        </p:cTn>
                                        <p:tgtEl>
                                          <p:spTgt spid="6"/>
                                        </p:tgtEl>
                                      </p:cBhvr>
                                      <p:to x="100000" y="100000"/>
                                    </p:animScale>
                                    <p:animScale>
                                      <p:cBhvr>
                                        <p:cTn id="22" dur="13">
                                          <p:stCondLst>
                                            <p:cond delay="821"/>
                                          </p:stCondLst>
                                        </p:cTn>
                                        <p:tgtEl>
                                          <p:spTgt spid="6"/>
                                        </p:tgtEl>
                                      </p:cBhvr>
                                      <p:to x="100000" y="90000"/>
                                    </p:animScale>
                                    <p:animScale>
                                      <p:cBhvr>
                                        <p:cTn id="23" dur="83" decel="50000">
                                          <p:stCondLst>
                                            <p:cond delay="834"/>
                                          </p:stCondLst>
                                        </p:cTn>
                                        <p:tgtEl>
                                          <p:spTgt spid="6"/>
                                        </p:tgtEl>
                                      </p:cBhvr>
                                      <p:to x="100000" y="100000"/>
                                    </p:animScale>
                                    <p:animScale>
                                      <p:cBhvr>
                                        <p:cTn id="24" dur="13">
                                          <p:stCondLst>
                                            <p:cond delay="904"/>
                                          </p:stCondLst>
                                        </p:cTn>
                                        <p:tgtEl>
                                          <p:spTgt spid="6"/>
                                        </p:tgtEl>
                                      </p:cBhvr>
                                      <p:to x="100000" y="95000"/>
                                    </p:animScale>
                                    <p:animScale>
                                      <p:cBhvr>
                                        <p:cTn id="25" dur="83" decel="50000">
                                          <p:stCondLst>
                                            <p:cond delay="917"/>
                                          </p:stCondLst>
                                        </p:cTn>
                                        <p:tgtEl>
                                          <p:spTgt spid="6"/>
                                        </p:tgtEl>
                                      </p:cBhvr>
                                      <p:to x="100000" y="100000"/>
                                    </p:animScale>
                                  </p:childTnLst>
                                </p:cTn>
                              </p:par>
                            </p:childTnLst>
                          </p:cTn>
                        </p:par>
                        <p:par>
                          <p:cTn id="26" fill="hold">
                            <p:stCondLst>
                              <p:cond delay="8000"/>
                            </p:stCondLst>
                            <p:childTnLst>
                              <p:par>
                                <p:cTn id="27" presetID="22" presetClass="entr" presetSubtype="4" fill="hold" grpId="0" nodeType="afterEffect">
                                  <p:stCondLst>
                                    <p:cond delay="25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1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pattFill prst="divot">
          <a:fgClr>
            <a:schemeClr val="accent4"/>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615206" y="1392049"/>
            <a:ext cx="6840037" cy="1754326"/>
          </a:xfrm>
          <a:prstGeom prst="rect">
            <a:avLst/>
          </a:prstGeom>
          <a:noFill/>
        </p:spPr>
        <p:txBody>
          <a:bodyPr wrap="square" rtlCol="0">
            <a:spAutoFit/>
          </a:bodyPr>
          <a:lstStyle/>
          <a:p>
            <a:r>
              <a:rPr lang="en-US" sz="3600" b="1" dirty="0"/>
              <a:t>In which city were the first Olympics in the Southern Hemisphere held? </a:t>
            </a:r>
            <a:endParaRPr lang="en-AU" sz="3600" b="1" dirty="0"/>
          </a:p>
        </p:txBody>
      </p:sp>
      <p:sp>
        <p:nvSpPr>
          <p:cNvPr id="6" name="TextBox 5">
            <a:extLst>
              <a:ext uri="{FF2B5EF4-FFF2-40B4-BE49-F238E27FC236}">
                <a16:creationId xmlns:a16="http://schemas.microsoft.com/office/drawing/2014/main" id="{C2B71E2E-F877-61E7-FAF1-9EB8ACBA3973}"/>
              </a:ext>
            </a:extLst>
          </p:cNvPr>
          <p:cNvSpPr txBox="1"/>
          <p:nvPr/>
        </p:nvSpPr>
        <p:spPr>
          <a:xfrm>
            <a:off x="4126764" y="3197300"/>
            <a:ext cx="3328479" cy="646331"/>
          </a:xfrm>
          <a:prstGeom prst="rect">
            <a:avLst/>
          </a:prstGeom>
          <a:noFill/>
        </p:spPr>
        <p:txBody>
          <a:bodyPr wrap="square" rtlCol="0">
            <a:spAutoFit/>
          </a:bodyPr>
          <a:lstStyle/>
          <a:p>
            <a:r>
              <a:rPr lang="en-US" sz="3600" b="1" dirty="0">
                <a:solidFill>
                  <a:srgbClr val="FF0000"/>
                </a:solidFill>
              </a:rPr>
              <a:t>Melbourne</a:t>
            </a:r>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A59F8B0-2CDD-0FB8-75E5-47341ED898D3}"/>
              </a:ext>
            </a:extLst>
          </p:cNvPr>
          <p:cNvSpPr txBox="1"/>
          <p:nvPr/>
        </p:nvSpPr>
        <p:spPr>
          <a:xfrm>
            <a:off x="238897" y="4005383"/>
            <a:ext cx="11831680" cy="2554545"/>
          </a:xfrm>
          <a:prstGeom prst="rect">
            <a:avLst/>
          </a:prstGeom>
          <a:noFill/>
        </p:spPr>
        <p:txBody>
          <a:bodyPr wrap="square" rtlCol="0">
            <a:spAutoFit/>
          </a:bodyPr>
          <a:lstStyle/>
          <a:p>
            <a:r>
              <a:rPr lang="en-US" sz="3200" dirty="0"/>
              <a:t>The 1956 Summer Olympics, officially known as the Games of the XVI Olympiad, were an international multi-sport event held in Melbourne, Victoria, Australia, from 22 November to 8 December 1956, with the exception of the equestrian events, which were held in Stockholm, Sweden, in June 1956..</a:t>
            </a:r>
            <a:endParaRPr lang="en-AU" sz="3200" dirty="0"/>
          </a:p>
        </p:txBody>
      </p:sp>
      <p:pic>
        <p:nvPicPr>
          <p:cNvPr id="2050" name="Picture 2" descr="Melbourne 1956 Olympics: Caviar On Our Faces (Part 3) | An NRA Shooting ...">
            <a:extLst>
              <a:ext uri="{FF2B5EF4-FFF2-40B4-BE49-F238E27FC236}">
                <a16:creationId xmlns:a16="http://schemas.microsoft.com/office/drawing/2014/main" id="{1BCEBDF8-1154-3A2F-7DBB-C09FF3A27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5726" y="812469"/>
            <a:ext cx="5107459" cy="2872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568415"/>
      </p:ext>
    </p:extLst>
  </p:cSld>
  <p:clrMapOvr>
    <a:masterClrMapping/>
  </p:clrMapOvr>
  <mc:AlternateContent xmlns:mc="http://schemas.openxmlformats.org/markup-compatibility/2006" xmlns:p14="http://schemas.microsoft.com/office/powerpoint/2010/main">
    <mc:Choice Requires="p14">
      <p:transition spd="slow" p14:dur="2500" advClick="0" advTm="18000">
        <p:checker/>
      </p:transition>
    </mc:Choice>
    <mc:Fallback xmlns="">
      <p:transition spd="slow" advClick="0" advTm="18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290">
                                          <p:stCondLst>
                                            <p:cond delay="0"/>
                                          </p:stCondLst>
                                        </p:cTn>
                                        <p:tgtEl>
                                          <p:spTgt spid="6"/>
                                        </p:tgtEl>
                                      </p:cBhvr>
                                    </p:animEffect>
                                    <p:anim calcmode="lin" valueType="num">
                                      <p:cBhvr>
                                        <p:cTn id="13"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8" dur="13">
                                          <p:stCondLst>
                                            <p:cond delay="325"/>
                                          </p:stCondLst>
                                        </p:cTn>
                                        <p:tgtEl>
                                          <p:spTgt spid="6"/>
                                        </p:tgtEl>
                                      </p:cBhvr>
                                      <p:to x="100000" y="60000"/>
                                    </p:animScale>
                                    <p:animScale>
                                      <p:cBhvr>
                                        <p:cTn id="19" dur="83" decel="50000">
                                          <p:stCondLst>
                                            <p:cond delay="338"/>
                                          </p:stCondLst>
                                        </p:cTn>
                                        <p:tgtEl>
                                          <p:spTgt spid="6"/>
                                        </p:tgtEl>
                                      </p:cBhvr>
                                      <p:to x="100000" y="100000"/>
                                    </p:animScale>
                                    <p:animScale>
                                      <p:cBhvr>
                                        <p:cTn id="20" dur="13">
                                          <p:stCondLst>
                                            <p:cond delay="656"/>
                                          </p:stCondLst>
                                        </p:cTn>
                                        <p:tgtEl>
                                          <p:spTgt spid="6"/>
                                        </p:tgtEl>
                                      </p:cBhvr>
                                      <p:to x="100000" y="80000"/>
                                    </p:animScale>
                                    <p:animScale>
                                      <p:cBhvr>
                                        <p:cTn id="21" dur="83" decel="50000">
                                          <p:stCondLst>
                                            <p:cond delay="669"/>
                                          </p:stCondLst>
                                        </p:cTn>
                                        <p:tgtEl>
                                          <p:spTgt spid="6"/>
                                        </p:tgtEl>
                                      </p:cBhvr>
                                      <p:to x="100000" y="100000"/>
                                    </p:animScale>
                                    <p:animScale>
                                      <p:cBhvr>
                                        <p:cTn id="22" dur="13">
                                          <p:stCondLst>
                                            <p:cond delay="821"/>
                                          </p:stCondLst>
                                        </p:cTn>
                                        <p:tgtEl>
                                          <p:spTgt spid="6"/>
                                        </p:tgtEl>
                                      </p:cBhvr>
                                      <p:to x="100000" y="90000"/>
                                    </p:animScale>
                                    <p:animScale>
                                      <p:cBhvr>
                                        <p:cTn id="23" dur="83" decel="50000">
                                          <p:stCondLst>
                                            <p:cond delay="834"/>
                                          </p:stCondLst>
                                        </p:cTn>
                                        <p:tgtEl>
                                          <p:spTgt spid="6"/>
                                        </p:tgtEl>
                                      </p:cBhvr>
                                      <p:to x="100000" y="100000"/>
                                    </p:animScale>
                                    <p:animScale>
                                      <p:cBhvr>
                                        <p:cTn id="24" dur="13">
                                          <p:stCondLst>
                                            <p:cond delay="904"/>
                                          </p:stCondLst>
                                        </p:cTn>
                                        <p:tgtEl>
                                          <p:spTgt spid="6"/>
                                        </p:tgtEl>
                                      </p:cBhvr>
                                      <p:to x="100000" y="95000"/>
                                    </p:animScale>
                                    <p:animScale>
                                      <p:cBhvr>
                                        <p:cTn id="25" dur="83" decel="50000">
                                          <p:stCondLst>
                                            <p:cond delay="917"/>
                                          </p:stCondLst>
                                        </p:cTn>
                                        <p:tgtEl>
                                          <p:spTgt spid="6"/>
                                        </p:tgtEl>
                                      </p:cBhvr>
                                      <p:to x="100000" y="100000"/>
                                    </p:animScale>
                                  </p:childTnLst>
                                </p:cTn>
                              </p:par>
                            </p:childTnLst>
                          </p:cTn>
                        </p:par>
                        <p:par>
                          <p:cTn id="26" fill="hold">
                            <p:stCondLst>
                              <p:cond delay="8000"/>
                            </p:stCondLst>
                            <p:childTnLst>
                              <p:par>
                                <p:cTn id="27" presetID="22" presetClass="entr" presetSubtype="4" fill="hold" grpId="0" nodeType="afterEffect">
                                  <p:stCondLst>
                                    <p:cond delay="25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1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pattFill prst="divot">
          <a:fgClr>
            <a:schemeClr val="accent4"/>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615207" y="1392049"/>
            <a:ext cx="6240520" cy="1200329"/>
          </a:xfrm>
          <a:prstGeom prst="rect">
            <a:avLst/>
          </a:prstGeom>
          <a:noFill/>
        </p:spPr>
        <p:txBody>
          <a:bodyPr wrap="square" rtlCol="0">
            <a:spAutoFit/>
          </a:bodyPr>
          <a:lstStyle/>
          <a:p>
            <a:pPr algn="l"/>
            <a:r>
              <a:rPr lang="en-US" sz="3600" b="1" dirty="0"/>
              <a:t>Which cheese from Cyprus is often described as squeaky? </a:t>
            </a:r>
          </a:p>
        </p:txBody>
      </p:sp>
      <p:sp>
        <p:nvSpPr>
          <p:cNvPr id="6" name="TextBox 5">
            <a:extLst>
              <a:ext uri="{FF2B5EF4-FFF2-40B4-BE49-F238E27FC236}">
                <a16:creationId xmlns:a16="http://schemas.microsoft.com/office/drawing/2014/main" id="{C2B71E2E-F877-61E7-FAF1-9EB8ACBA3973}"/>
              </a:ext>
            </a:extLst>
          </p:cNvPr>
          <p:cNvSpPr txBox="1"/>
          <p:nvPr/>
        </p:nvSpPr>
        <p:spPr>
          <a:xfrm>
            <a:off x="4126764" y="3197300"/>
            <a:ext cx="3328479" cy="646331"/>
          </a:xfrm>
          <a:prstGeom prst="rect">
            <a:avLst/>
          </a:prstGeom>
          <a:noFill/>
        </p:spPr>
        <p:txBody>
          <a:bodyPr wrap="square" rtlCol="0">
            <a:spAutoFit/>
          </a:bodyPr>
          <a:lstStyle/>
          <a:p>
            <a:r>
              <a:rPr lang="en-US" sz="3600" b="1" dirty="0">
                <a:solidFill>
                  <a:srgbClr val="FF0000"/>
                </a:solidFill>
              </a:rPr>
              <a:t>Halloumi</a:t>
            </a:r>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A59F8B0-2CDD-0FB8-75E5-47341ED898D3}"/>
              </a:ext>
            </a:extLst>
          </p:cNvPr>
          <p:cNvSpPr txBox="1"/>
          <p:nvPr/>
        </p:nvSpPr>
        <p:spPr>
          <a:xfrm>
            <a:off x="238897" y="4284035"/>
            <a:ext cx="11831680" cy="2062103"/>
          </a:xfrm>
          <a:prstGeom prst="rect">
            <a:avLst/>
          </a:prstGeom>
          <a:noFill/>
        </p:spPr>
        <p:txBody>
          <a:bodyPr wrap="square" rtlCol="0">
            <a:spAutoFit/>
          </a:bodyPr>
          <a:lstStyle/>
          <a:p>
            <a:r>
              <a:rPr lang="en-US" sz="3200" dirty="0"/>
              <a:t>A cheese, of Cypriot origin, made from a mixture of goat's and sheep's milk, and sometimes also cow's milk. Its texture is described as squeaky. It has a high melting point and so can easily be fried or grilled, a property that makes it a popular meat substitute. </a:t>
            </a:r>
            <a:endParaRPr lang="en-AU" sz="3200" dirty="0"/>
          </a:p>
        </p:txBody>
      </p:sp>
      <p:pic>
        <p:nvPicPr>
          <p:cNvPr id="1026" name="Picture 2" descr="3-Minute Fried Halloumi Cheese Recipe">
            <a:extLst>
              <a:ext uri="{FF2B5EF4-FFF2-40B4-BE49-F238E27FC236}">
                <a16:creationId xmlns:a16="http://schemas.microsoft.com/office/drawing/2014/main" id="{73C5D4B5-8286-5588-D445-D35A051B74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6443" y="694793"/>
            <a:ext cx="5321860" cy="3534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548604"/>
      </p:ext>
    </p:extLst>
  </p:cSld>
  <p:clrMapOvr>
    <a:masterClrMapping/>
  </p:clrMapOvr>
  <mc:AlternateContent xmlns:mc="http://schemas.openxmlformats.org/markup-compatibility/2006" xmlns:p14="http://schemas.microsoft.com/office/powerpoint/2010/main">
    <mc:Choice Requires="p14">
      <p:transition spd="slow" p14:dur="2500" advClick="0" advTm="18000">
        <p:checker/>
      </p:transition>
    </mc:Choice>
    <mc:Fallback xmlns="">
      <p:transition spd="slow" advClick="0" advTm="18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290">
                                          <p:stCondLst>
                                            <p:cond delay="0"/>
                                          </p:stCondLst>
                                        </p:cTn>
                                        <p:tgtEl>
                                          <p:spTgt spid="6"/>
                                        </p:tgtEl>
                                      </p:cBhvr>
                                    </p:animEffect>
                                    <p:anim calcmode="lin" valueType="num">
                                      <p:cBhvr>
                                        <p:cTn id="13"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8" dur="13">
                                          <p:stCondLst>
                                            <p:cond delay="325"/>
                                          </p:stCondLst>
                                        </p:cTn>
                                        <p:tgtEl>
                                          <p:spTgt spid="6"/>
                                        </p:tgtEl>
                                      </p:cBhvr>
                                      <p:to x="100000" y="60000"/>
                                    </p:animScale>
                                    <p:animScale>
                                      <p:cBhvr>
                                        <p:cTn id="19" dur="83" decel="50000">
                                          <p:stCondLst>
                                            <p:cond delay="338"/>
                                          </p:stCondLst>
                                        </p:cTn>
                                        <p:tgtEl>
                                          <p:spTgt spid="6"/>
                                        </p:tgtEl>
                                      </p:cBhvr>
                                      <p:to x="100000" y="100000"/>
                                    </p:animScale>
                                    <p:animScale>
                                      <p:cBhvr>
                                        <p:cTn id="20" dur="13">
                                          <p:stCondLst>
                                            <p:cond delay="656"/>
                                          </p:stCondLst>
                                        </p:cTn>
                                        <p:tgtEl>
                                          <p:spTgt spid="6"/>
                                        </p:tgtEl>
                                      </p:cBhvr>
                                      <p:to x="100000" y="80000"/>
                                    </p:animScale>
                                    <p:animScale>
                                      <p:cBhvr>
                                        <p:cTn id="21" dur="83" decel="50000">
                                          <p:stCondLst>
                                            <p:cond delay="669"/>
                                          </p:stCondLst>
                                        </p:cTn>
                                        <p:tgtEl>
                                          <p:spTgt spid="6"/>
                                        </p:tgtEl>
                                      </p:cBhvr>
                                      <p:to x="100000" y="100000"/>
                                    </p:animScale>
                                    <p:animScale>
                                      <p:cBhvr>
                                        <p:cTn id="22" dur="13">
                                          <p:stCondLst>
                                            <p:cond delay="821"/>
                                          </p:stCondLst>
                                        </p:cTn>
                                        <p:tgtEl>
                                          <p:spTgt spid="6"/>
                                        </p:tgtEl>
                                      </p:cBhvr>
                                      <p:to x="100000" y="90000"/>
                                    </p:animScale>
                                    <p:animScale>
                                      <p:cBhvr>
                                        <p:cTn id="23" dur="83" decel="50000">
                                          <p:stCondLst>
                                            <p:cond delay="834"/>
                                          </p:stCondLst>
                                        </p:cTn>
                                        <p:tgtEl>
                                          <p:spTgt spid="6"/>
                                        </p:tgtEl>
                                      </p:cBhvr>
                                      <p:to x="100000" y="100000"/>
                                    </p:animScale>
                                    <p:animScale>
                                      <p:cBhvr>
                                        <p:cTn id="24" dur="13">
                                          <p:stCondLst>
                                            <p:cond delay="904"/>
                                          </p:stCondLst>
                                        </p:cTn>
                                        <p:tgtEl>
                                          <p:spTgt spid="6"/>
                                        </p:tgtEl>
                                      </p:cBhvr>
                                      <p:to x="100000" y="95000"/>
                                    </p:animScale>
                                    <p:animScale>
                                      <p:cBhvr>
                                        <p:cTn id="25" dur="83" decel="50000">
                                          <p:stCondLst>
                                            <p:cond delay="917"/>
                                          </p:stCondLst>
                                        </p:cTn>
                                        <p:tgtEl>
                                          <p:spTgt spid="6"/>
                                        </p:tgtEl>
                                      </p:cBhvr>
                                      <p:to x="100000" y="100000"/>
                                    </p:animScale>
                                  </p:childTnLst>
                                </p:cTn>
                              </p:par>
                            </p:childTnLst>
                          </p:cTn>
                        </p:par>
                        <p:par>
                          <p:cTn id="26" fill="hold">
                            <p:stCondLst>
                              <p:cond delay="8000"/>
                            </p:stCondLst>
                            <p:childTnLst>
                              <p:par>
                                <p:cTn id="27" presetID="22" presetClass="entr" presetSubtype="4" fill="hold" grpId="0" nodeType="afterEffect">
                                  <p:stCondLst>
                                    <p:cond delay="25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1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pattFill prst="divot">
          <a:fgClr>
            <a:schemeClr val="accent4"/>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1990926" y="1420063"/>
            <a:ext cx="4986523" cy="1200329"/>
          </a:xfrm>
          <a:prstGeom prst="rect">
            <a:avLst/>
          </a:prstGeom>
          <a:noFill/>
        </p:spPr>
        <p:txBody>
          <a:bodyPr wrap="square" rtlCol="0">
            <a:spAutoFit/>
          </a:bodyPr>
          <a:lstStyle/>
          <a:p>
            <a:pPr algn="l"/>
            <a:r>
              <a:rPr lang="en-US" sz="3600" b="1" dirty="0"/>
              <a:t>Who wrote The Lord of the Rings? </a:t>
            </a:r>
          </a:p>
        </p:txBody>
      </p:sp>
      <p:sp>
        <p:nvSpPr>
          <p:cNvPr id="6" name="TextBox 5">
            <a:extLst>
              <a:ext uri="{FF2B5EF4-FFF2-40B4-BE49-F238E27FC236}">
                <a16:creationId xmlns:a16="http://schemas.microsoft.com/office/drawing/2014/main" id="{C2B71E2E-F877-61E7-FAF1-9EB8ACBA3973}"/>
              </a:ext>
            </a:extLst>
          </p:cNvPr>
          <p:cNvSpPr txBox="1"/>
          <p:nvPr/>
        </p:nvSpPr>
        <p:spPr>
          <a:xfrm>
            <a:off x="4126764" y="3197300"/>
            <a:ext cx="3328479" cy="646331"/>
          </a:xfrm>
          <a:prstGeom prst="rect">
            <a:avLst/>
          </a:prstGeom>
          <a:noFill/>
        </p:spPr>
        <p:txBody>
          <a:bodyPr wrap="square" rtlCol="0">
            <a:spAutoFit/>
          </a:bodyPr>
          <a:lstStyle/>
          <a:p>
            <a:r>
              <a:rPr lang="en-US" sz="3600" b="1" dirty="0">
                <a:solidFill>
                  <a:srgbClr val="FF0000"/>
                </a:solidFill>
              </a:rPr>
              <a:t>J. R. R. Tolkien</a:t>
            </a:r>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A59F8B0-2CDD-0FB8-75E5-47341ED898D3}"/>
              </a:ext>
            </a:extLst>
          </p:cNvPr>
          <p:cNvSpPr txBox="1"/>
          <p:nvPr/>
        </p:nvSpPr>
        <p:spPr>
          <a:xfrm>
            <a:off x="238897" y="4070326"/>
            <a:ext cx="11831680" cy="2554545"/>
          </a:xfrm>
          <a:prstGeom prst="rect">
            <a:avLst/>
          </a:prstGeom>
          <a:noFill/>
        </p:spPr>
        <p:txBody>
          <a:bodyPr wrap="square" rtlCol="0">
            <a:spAutoFit/>
          </a:bodyPr>
          <a:lstStyle/>
          <a:p>
            <a:r>
              <a:rPr lang="en-US" sz="3200" dirty="0"/>
              <a:t>The Lord of the Rings: The Fellowship of the Ring is a 2001 epic fantasy adventure film directed by Peter Jackson from a screenplay by Fran Walsh, Philippa </a:t>
            </a:r>
            <a:r>
              <a:rPr lang="en-US" sz="3200" dirty="0" err="1"/>
              <a:t>Boyens</a:t>
            </a:r>
            <a:r>
              <a:rPr lang="en-US" sz="3200" dirty="0"/>
              <a:t>, and Jackson, based on 1954's The Fellowship of the Ring, the first volume of the novel The Lord of the Rings by J. R. R. Tolkien. </a:t>
            </a:r>
            <a:endParaRPr lang="en-AU" sz="3200" dirty="0"/>
          </a:p>
        </p:txBody>
      </p:sp>
      <p:pic>
        <p:nvPicPr>
          <p:cNvPr id="2050" name="Picture 2" descr="The Lord of the Rings - The Fellowship of the Ring - film review - MySF ...">
            <a:extLst>
              <a:ext uri="{FF2B5EF4-FFF2-40B4-BE49-F238E27FC236}">
                <a16:creationId xmlns:a16="http://schemas.microsoft.com/office/drawing/2014/main" id="{52640B5D-685A-753A-7D7B-CE34B0A8F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0258" y="73503"/>
            <a:ext cx="2636109" cy="3954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082157"/>
      </p:ext>
    </p:extLst>
  </p:cSld>
  <p:clrMapOvr>
    <a:masterClrMapping/>
  </p:clrMapOvr>
  <mc:AlternateContent xmlns:mc="http://schemas.openxmlformats.org/markup-compatibility/2006" xmlns:p14="http://schemas.microsoft.com/office/powerpoint/2010/main">
    <mc:Choice Requires="p14">
      <p:transition spd="slow" p14:dur="2500" advClick="0" advTm="18000">
        <p:checker/>
      </p:transition>
    </mc:Choice>
    <mc:Fallback xmlns="">
      <p:transition spd="slow" advClick="0" advTm="18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290">
                                          <p:stCondLst>
                                            <p:cond delay="0"/>
                                          </p:stCondLst>
                                        </p:cTn>
                                        <p:tgtEl>
                                          <p:spTgt spid="6"/>
                                        </p:tgtEl>
                                      </p:cBhvr>
                                    </p:animEffect>
                                    <p:anim calcmode="lin" valueType="num">
                                      <p:cBhvr>
                                        <p:cTn id="13"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8" dur="13">
                                          <p:stCondLst>
                                            <p:cond delay="325"/>
                                          </p:stCondLst>
                                        </p:cTn>
                                        <p:tgtEl>
                                          <p:spTgt spid="6"/>
                                        </p:tgtEl>
                                      </p:cBhvr>
                                      <p:to x="100000" y="60000"/>
                                    </p:animScale>
                                    <p:animScale>
                                      <p:cBhvr>
                                        <p:cTn id="19" dur="83" decel="50000">
                                          <p:stCondLst>
                                            <p:cond delay="338"/>
                                          </p:stCondLst>
                                        </p:cTn>
                                        <p:tgtEl>
                                          <p:spTgt spid="6"/>
                                        </p:tgtEl>
                                      </p:cBhvr>
                                      <p:to x="100000" y="100000"/>
                                    </p:animScale>
                                    <p:animScale>
                                      <p:cBhvr>
                                        <p:cTn id="20" dur="13">
                                          <p:stCondLst>
                                            <p:cond delay="656"/>
                                          </p:stCondLst>
                                        </p:cTn>
                                        <p:tgtEl>
                                          <p:spTgt spid="6"/>
                                        </p:tgtEl>
                                      </p:cBhvr>
                                      <p:to x="100000" y="80000"/>
                                    </p:animScale>
                                    <p:animScale>
                                      <p:cBhvr>
                                        <p:cTn id="21" dur="83" decel="50000">
                                          <p:stCondLst>
                                            <p:cond delay="669"/>
                                          </p:stCondLst>
                                        </p:cTn>
                                        <p:tgtEl>
                                          <p:spTgt spid="6"/>
                                        </p:tgtEl>
                                      </p:cBhvr>
                                      <p:to x="100000" y="100000"/>
                                    </p:animScale>
                                    <p:animScale>
                                      <p:cBhvr>
                                        <p:cTn id="22" dur="13">
                                          <p:stCondLst>
                                            <p:cond delay="821"/>
                                          </p:stCondLst>
                                        </p:cTn>
                                        <p:tgtEl>
                                          <p:spTgt spid="6"/>
                                        </p:tgtEl>
                                      </p:cBhvr>
                                      <p:to x="100000" y="90000"/>
                                    </p:animScale>
                                    <p:animScale>
                                      <p:cBhvr>
                                        <p:cTn id="23" dur="83" decel="50000">
                                          <p:stCondLst>
                                            <p:cond delay="834"/>
                                          </p:stCondLst>
                                        </p:cTn>
                                        <p:tgtEl>
                                          <p:spTgt spid="6"/>
                                        </p:tgtEl>
                                      </p:cBhvr>
                                      <p:to x="100000" y="100000"/>
                                    </p:animScale>
                                    <p:animScale>
                                      <p:cBhvr>
                                        <p:cTn id="24" dur="13">
                                          <p:stCondLst>
                                            <p:cond delay="904"/>
                                          </p:stCondLst>
                                        </p:cTn>
                                        <p:tgtEl>
                                          <p:spTgt spid="6"/>
                                        </p:tgtEl>
                                      </p:cBhvr>
                                      <p:to x="100000" y="95000"/>
                                    </p:animScale>
                                    <p:animScale>
                                      <p:cBhvr>
                                        <p:cTn id="25" dur="83" decel="50000">
                                          <p:stCondLst>
                                            <p:cond delay="917"/>
                                          </p:stCondLst>
                                        </p:cTn>
                                        <p:tgtEl>
                                          <p:spTgt spid="6"/>
                                        </p:tgtEl>
                                      </p:cBhvr>
                                      <p:to x="100000" y="100000"/>
                                    </p:animScale>
                                  </p:childTnLst>
                                </p:cTn>
                              </p:par>
                            </p:childTnLst>
                          </p:cTn>
                        </p:par>
                        <p:par>
                          <p:cTn id="26" fill="hold">
                            <p:stCondLst>
                              <p:cond delay="8000"/>
                            </p:stCondLst>
                            <p:childTnLst>
                              <p:par>
                                <p:cTn id="27" presetID="22" presetClass="entr" presetSubtype="4" fill="hold" grpId="0" nodeType="afterEffect">
                                  <p:stCondLst>
                                    <p:cond delay="25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1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pattFill prst="divot">
          <a:fgClr>
            <a:schemeClr val="accent4"/>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via GIPHY A. Einstein says: it's okay to be silly! | Einstein, Albert ...">
            <a:extLst>
              <a:ext uri="{FF2B5EF4-FFF2-40B4-BE49-F238E27FC236}">
                <a16:creationId xmlns:a16="http://schemas.microsoft.com/office/drawing/2014/main" id="{00740076-BBF3-8886-4000-3F2C3FDCE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7913" y="1478176"/>
            <a:ext cx="5317139" cy="3513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CC3D7A9-49F1-9756-49CA-A121BC030DB8}"/>
              </a:ext>
            </a:extLst>
          </p:cNvPr>
          <p:cNvSpPr txBox="1"/>
          <p:nvPr/>
        </p:nvSpPr>
        <p:spPr>
          <a:xfrm>
            <a:off x="3822357" y="5140411"/>
            <a:ext cx="2744662" cy="1015663"/>
          </a:xfrm>
          <a:prstGeom prst="rect">
            <a:avLst/>
          </a:prstGeom>
          <a:noFill/>
        </p:spPr>
        <p:txBody>
          <a:bodyPr wrap="none" rtlCol="0">
            <a:spAutoFit/>
          </a:bodyPr>
          <a:lstStyle/>
          <a:p>
            <a:r>
              <a:rPr lang="en-US" sz="6000" b="1" dirty="0">
                <a:solidFill>
                  <a:srgbClr val="FF0000"/>
                </a:solidFill>
              </a:rPr>
              <a:t>The End</a:t>
            </a:r>
            <a:endParaRPr lang="en-AU" sz="6000" b="1" dirty="0">
              <a:solidFill>
                <a:srgbClr val="FF0000"/>
              </a:solidFill>
            </a:endParaRPr>
          </a:p>
        </p:txBody>
      </p:sp>
    </p:spTree>
    <p:extLst>
      <p:ext uri="{BB962C8B-B14F-4D97-AF65-F5344CB8AC3E}">
        <p14:creationId xmlns:p14="http://schemas.microsoft.com/office/powerpoint/2010/main" val="1460235535"/>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pattFill prst="divot">
          <a:fgClr>
            <a:schemeClr val="accent4"/>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CC3D7A9-49F1-9756-49CA-A121BC030DB8}"/>
              </a:ext>
            </a:extLst>
          </p:cNvPr>
          <p:cNvSpPr txBox="1"/>
          <p:nvPr/>
        </p:nvSpPr>
        <p:spPr>
          <a:xfrm>
            <a:off x="3822357" y="5140411"/>
            <a:ext cx="2744662" cy="1015663"/>
          </a:xfrm>
          <a:prstGeom prst="rect">
            <a:avLst/>
          </a:prstGeom>
          <a:noFill/>
        </p:spPr>
        <p:txBody>
          <a:bodyPr wrap="none" rtlCol="0">
            <a:spAutoFit/>
          </a:bodyPr>
          <a:lstStyle/>
          <a:p>
            <a:r>
              <a:rPr lang="en-US" sz="6000" b="1" dirty="0">
                <a:solidFill>
                  <a:srgbClr val="FF0000"/>
                </a:solidFill>
              </a:rPr>
              <a:t>The End</a:t>
            </a:r>
            <a:endParaRPr lang="en-AU" sz="6000" b="1" dirty="0">
              <a:solidFill>
                <a:srgbClr val="FF0000"/>
              </a:solidFill>
            </a:endParaRPr>
          </a:p>
        </p:txBody>
      </p:sp>
    </p:spTree>
    <p:extLst>
      <p:ext uri="{BB962C8B-B14F-4D97-AF65-F5344CB8AC3E}">
        <p14:creationId xmlns:p14="http://schemas.microsoft.com/office/powerpoint/2010/main" val="2491941484"/>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hooting Stickman | Best Shooter Games">
            <a:extLst>
              <a:ext uri="{FF2B5EF4-FFF2-40B4-BE49-F238E27FC236}">
                <a16:creationId xmlns:a16="http://schemas.microsoft.com/office/drawing/2014/main" id="{E438DCD3-5A3B-6464-738B-63091DED11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29831"/>
            <a:ext cx="2301446" cy="18411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1458568" y="1674674"/>
            <a:ext cx="5755430" cy="1754326"/>
          </a:xfrm>
          <a:prstGeom prst="rect">
            <a:avLst/>
          </a:prstGeom>
          <a:noFill/>
        </p:spPr>
        <p:txBody>
          <a:bodyPr wrap="square" rtlCol="0">
            <a:spAutoFit/>
          </a:bodyPr>
          <a:lstStyle/>
          <a:p>
            <a:pPr algn="l" fontAlgn="base"/>
            <a:r>
              <a:rPr lang="en-US" sz="3600" b="1" i="0" dirty="0">
                <a:solidFill>
                  <a:srgbClr val="000000"/>
                </a:solidFill>
                <a:effectLst/>
                <a:latin typeface="MentiText"/>
              </a:rPr>
              <a:t>What was the name of the crime boss who was head of the feared Chicago Outfit? </a:t>
            </a:r>
          </a:p>
        </p:txBody>
      </p:sp>
      <p:sp>
        <p:nvSpPr>
          <p:cNvPr id="6" name="TextBox 5">
            <a:extLst>
              <a:ext uri="{FF2B5EF4-FFF2-40B4-BE49-F238E27FC236}">
                <a16:creationId xmlns:a16="http://schemas.microsoft.com/office/drawing/2014/main" id="{C2B71E2E-F877-61E7-FAF1-9EB8ACBA3973}"/>
              </a:ext>
            </a:extLst>
          </p:cNvPr>
          <p:cNvSpPr txBox="1"/>
          <p:nvPr/>
        </p:nvSpPr>
        <p:spPr>
          <a:xfrm>
            <a:off x="4013528" y="3638841"/>
            <a:ext cx="2721992" cy="646331"/>
          </a:xfrm>
          <a:prstGeom prst="rect">
            <a:avLst/>
          </a:prstGeom>
          <a:noFill/>
        </p:spPr>
        <p:txBody>
          <a:bodyPr wrap="square" rtlCol="0">
            <a:spAutoFit/>
          </a:bodyPr>
          <a:lstStyle/>
          <a:p>
            <a:r>
              <a:rPr lang="en-AU" sz="3600" b="1" dirty="0">
                <a:solidFill>
                  <a:srgbClr val="FF0000"/>
                </a:solidFill>
              </a:rPr>
              <a:t>Al Capone</a:t>
            </a:r>
            <a:endParaRPr lang="en-US" sz="3600" b="1" dirty="0">
              <a:solidFill>
                <a:srgbClr val="FF0000"/>
              </a:solidFill>
            </a:endParaRPr>
          </a:p>
        </p:txBody>
      </p:sp>
      <p:sp>
        <p:nvSpPr>
          <p:cNvPr id="9" name="TextBox 8">
            <a:extLst>
              <a:ext uri="{FF2B5EF4-FFF2-40B4-BE49-F238E27FC236}">
                <a16:creationId xmlns:a16="http://schemas.microsoft.com/office/drawing/2014/main" id="{C26D327F-F68C-43A9-1F02-67B1D9B83C98}"/>
              </a:ext>
            </a:extLst>
          </p:cNvPr>
          <p:cNvSpPr txBox="1"/>
          <p:nvPr/>
        </p:nvSpPr>
        <p:spPr>
          <a:xfrm>
            <a:off x="493785" y="4530212"/>
            <a:ext cx="11576792" cy="2062103"/>
          </a:xfrm>
          <a:prstGeom prst="rect">
            <a:avLst/>
          </a:prstGeom>
          <a:noFill/>
        </p:spPr>
        <p:txBody>
          <a:bodyPr wrap="square" rtlCol="0">
            <a:spAutoFit/>
          </a:bodyPr>
          <a:lstStyle/>
          <a:p>
            <a:r>
              <a:rPr lang="en-US" sz="3200" dirty="0"/>
              <a:t>Alphonse Gabriel Capone, sometimes known by the nickname "Scarface", was an American gangster and businessman who attained notoriety during the Prohibition era as the co-founder and boss of the Chicago Outfit from 1925 to 1931</a:t>
            </a:r>
            <a:endParaRPr lang="en-AU" sz="3200" dirty="0"/>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2" name="Picture 2" descr="Al Capone In Color Photograph by Uri Uri">
            <a:extLst>
              <a:ext uri="{FF2B5EF4-FFF2-40B4-BE49-F238E27FC236}">
                <a16:creationId xmlns:a16="http://schemas.microsoft.com/office/drawing/2014/main" id="{DEB5B454-4A72-378F-B22C-458E147260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1621" y="634524"/>
            <a:ext cx="2941604" cy="3897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770137"/>
      </p:ext>
    </p:extLst>
  </p:cSld>
  <p:clrMapOvr>
    <a:masterClrMapping/>
  </p:clrMapOvr>
  <mc:AlternateContent xmlns:mc="http://schemas.openxmlformats.org/markup-compatibility/2006" xmlns:p14="http://schemas.microsoft.com/office/powerpoint/2010/main">
    <mc:Choice Requires="p14">
      <p:transition spd="slow" p14:dur="800" advClick="0" advTm="18000">
        <p:circle/>
      </p:transition>
    </mc:Choice>
    <mc:Fallback xmlns="">
      <p:transition spd="slow" advClick="0" advTm="18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1"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1000"/>
                                        <p:tgtEl>
                                          <p:spTgt spid="6"/>
                                        </p:tgtEl>
                                      </p:cBhvr>
                                    </p:animEffect>
                                  </p:childTnLst>
                                </p:cTn>
                              </p:par>
                            </p:childTnLst>
                          </p:cTn>
                        </p:par>
                        <p:par>
                          <p:cTn id="13" fill="hold">
                            <p:stCondLst>
                              <p:cond delay="8000"/>
                            </p:stCondLst>
                            <p:childTnLst>
                              <p:par>
                                <p:cTn id="14" presetID="1" presetClass="entr" presetSubtype="0" fill="hold" grpId="0" nodeType="afterEffect">
                                  <p:stCondLst>
                                    <p:cond delay="50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826270" y="1450625"/>
            <a:ext cx="5755430" cy="1754326"/>
          </a:xfrm>
          <a:prstGeom prst="rect">
            <a:avLst/>
          </a:prstGeom>
          <a:noFill/>
        </p:spPr>
        <p:txBody>
          <a:bodyPr wrap="square" rtlCol="0">
            <a:spAutoFit/>
          </a:bodyPr>
          <a:lstStyle/>
          <a:p>
            <a:pPr algn="l" fontAlgn="base"/>
            <a:r>
              <a:rPr lang="en-US" sz="3600" b="1" i="0" dirty="0">
                <a:solidFill>
                  <a:srgbClr val="000000"/>
                </a:solidFill>
                <a:effectLst/>
              </a:rPr>
              <a:t>What art form is described as "decorative handwriting or handwritten lettering"? </a:t>
            </a:r>
          </a:p>
        </p:txBody>
      </p:sp>
      <p:sp>
        <p:nvSpPr>
          <p:cNvPr id="6" name="TextBox 5">
            <a:extLst>
              <a:ext uri="{FF2B5EF4-FFF2-40B4-BE49-F238E27FC236}">
                <a16:creationId xmlns:a16="http://schemas.microsoft.com/office/drawing/2014/main" id="{C2B71E2E-F877-61E7-FAF1-9EB8ACBA3973}"/>
              </a:ext>
            </a:extLst>
          </p:cNvPr>
          <p:cNvSpPr txBox="1"/>
          <p:nvPr/>
        </p:nvSpPr>
        <p:spPr>
          <a:xfrm>
            <a:off x="4013528" y="3638841"/>
            <a:ext cx="2721992" cy="646331"/>
          </a:xfrm>
          <a:prstGeom prst="rect">
            <a:avLst/>
          </a:prstGeom>
          <a:noFill/>
        </p:spPr>
        <p:txBody>
          <a:bodyPr wrap="square" rtlCol="0">
            <a:spAutoFit/>
          </a:bodyPr>
          <a:lstStyle/>
          <a:p>
            <a:r>
              <a:rPr lang="en-US" sz="3600" b="1" dirty="0">
                <a:solidFill>
                  <a:srgbClr val="FF0000"/>
                </a:solidFill>
                <a:latin typeface="MentiText"/>
              </a:rPr>
              <a:t>Calligraphy</a:t>
            </a:r>
            <a:endParaRPr lang="en-US" sz="3600" b="1" dirty="0">
              <a:solidFill>
                <a:srgbClr val="FF0000"/>
              </a:solidFill>
            </a:endParaRPr>
          </a:p>
        </p:txBody>
      </p:sp>
      <p:sp>
        <p:nvSpPr>
          <p:cNvPr id="9" name="TextBox 8">
            <a:extLst>
              <a:ext uri="{FF2B5EF4-FFF2-40B4-BE49-F238E27FC236}">
                <a16:creationId xmlns:a16="http://schemas.microsoft.com/office/drawing/2014/main" id="{C26D327F-F68C-43A9-1F02-67B1D9B83C98}"/>
              </a:ext>
            </a:extLst>
          </p:cNvPr>
          <p:cNvSpPr txBox="1"/>
          <p:nvPr/>
        </p:nvSpPr>
        <p:spPr>
          <a:xfrm>
            <a:off x="1498060" y="4240387"/>
            <a:ext cx="9735428" cy="2400657"/>
          </a:xfrm>
          <a:prstGeom prst="rect">
            <a:avLst/>
          </a:prstGeom>
          <a:noFill/>
        </p:spPr>
        <p:txBody>
          <a:bodyPr wrap="square" rtlCol="0">
            <a:spAutoFit/>
          </a:bodyPr>
          <a:lstStyle/>
          <a:p>
            <a:r>
              <a:rPr lang="en-US" sz="3000" dirty="0"/>
              <a:t>Calligraphy is a visual art related to writing. It is the design and execution of lettering with a pen, ink brush, or other writing instrument. Contemporary calligraphic practice can be defined as "the art of giving form to signs in an expressive, harmonious, and skillful manner".</a:t>
            </a:r>
            <a:endParaRPr lang="en-AU" sz="3000" dirty="0"/>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6" name="Picture 2" descr="Pin by Gabriel Rodriguez on caligrafia | Hand lettering quotes ...">
            <a:extLst>
              <a:ext uri="{FF2B5EF4-FFF2-40B4-BE49-F238E27FC236}">
                <a16:creationId xmlns:a16="http://schemas.microsoft.com/office/drawing/2014/main" id="{435B1026-DCC7-4197-BA70-DADA8F216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1352" y="625521"/>
            <a:ext cx="3404534" cy="34045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347421"/>
      </p:ext>
    </p:extLst>
  </p:cSld>
  <p:clrMapOvr>
    <a:masterClrMapping/>
  </p:clrMapOvr>
  <p:transition spd="slow" advClick="0" advTm="18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290">
                                          <p:stCondLst>
                                            <p:cond delay="0"/>
                                          </p:stCondLst>
                                        </p:cTn>
                                        <p:tgtEl>
                                          <p:spTgt spid="6"/>
                                        </p:tgtEl>
                                      </p:cBhvr>
                                    </p:animEffect>
                                    <p:anim calcmode="lin" valueType="num">
                                      <p:cBhvr>
                                        <p:cTn id="13"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8" dur="13">
                                          <p:stCondLst>
                                            <p:cond delay="325"/>
                                          </p:stCondLst>
                                        </p:cTn>
                                        <p:tgtEl>
                                          <p:spTgt spid="6"/>
                                        </p:tgtEl>
                                      </p:cBhvr>
                                      <p:to x="100000" y="60000"/>
                                    </p:animScale>
                                    <p:animScale>
                                      <p:cBhvr>
                                        <p:cTn id="19" dur="83" decel="50000">
                                          <p:stCondLst>
                                            <p:cond delay="338"/>
                                          </p:stCondLst>
                                        </p:cTn>
                                        <p:tgtEl>
                                          <p:spTgt spid="6"/>
                                        </p:tgtEl>
                                      </p:cBhvr>
                                      <p:to x="100000" y="100000"/>
                                    </p:animScale>
                                    <p:animScale>
                                      <p:cBhvr>
                                        <p:cTn id="20" dur="13">
                                          <p:stCondLst>
                                            <p:cond delay="656"/>
                                          </p:stCondLst>
                                        </p:cTn>
                                        <p:tgtEl>
                                          <p:spTgt spid="6"/>
                                        </p:tgtEl>
                                      </p:cBhvr>
                                      <p:to x="100000" y="80000"/>
                                    </p:animScale>
                                    <p:animScale>
                                      <p:cBhvr>
                                        <p:cTn id="21" dur="83" decel="50000">
                                          <p:stCondLst>
                                            <p:cond delay="669"/>
                                          </p:stCondLst>
                                        </p:cTn>
                                        <p:tgtEl>
                                          <p:spTgt spid="6"/>
                                        </p:tgtEl>
                                      </p:cBhvr>
                                      <p:to x="100000" y="100000"/>
                                    </p:animScale>
                                    <p:animScale>
                                      <p:cBhvr>
                                        <p:cTn id="22" dur="13">
                                          <p:stCondLst>
                                            <p:cond delay="821"/>
                                          </p:stCondLst>
                                        </p:cTn>
                                        <p:tgtEl>
                                          <p:spTgt spid="6"/>
                                        </p:tgtEl>
                                      </p:cBhvr>
                                      <p:to x="100000" y="90000"/>
                                    </p:animScale>
                                    <p:animScale>
                                      <p:cBhvr>
                                        <p:cTn id="23" dur="83" decel="50000">
                                          <p:stCondLst>
                                            <p:cond delay="834"/>
                                          </p:stCondLst>
                                        </p:cTn>
                                        <p:tgtEl>
                                          <p:spTgt spid="6"/>
                                        </p:tgtEl>
                                      </p:cBhvr>
                                      <p:to x="100000" y="100000"/>
                                    </p:animScale>
                                    <p:animScale>
                                      <p:cBhvr>
                                        <p:cTn id="24" dur="13">
                                          <p:stCondLst>
                                            <p:cond delay="904"/>
                                          </p:stCondLst>
                                        </p:cTn>
                                        <p:tgtEl>
                                          <p:spTgt spid="6"/>
                                        </p:tgtEl>
                                      </p:cBhvr>
                                      <p:to x="100000" y="95000"/>
                                    </p:animScale>
                                    <p:animScale>
                                      <p:cBhvr>
                                        <p:cTn id="25" dur="83" decel="50000">
                                          <p:stCondLst>
                                            <p:cond delay="917"/>
                                          </p:stCondLst>
                                        </p:cTn>
                                        <p:tgtEl>
                                          <p:spTgt spid="6"/>
                                        </p:tgtEl>
                                      </p:cBhvr>
                                      <p:to x="100000" y="100000"/>
                                    </p:animScale>
                                  </p:childTnLst>
                                </p:cTn>
                              </p:par>
                            </p:childTnLst>
                          </p:cTn>
                        </p:par>
                        <p:par>
                          <p:cTn id="26" fill="hold">
                            <p:stCondLst>
                              <p:cond delay="8000"/>
                            </p:stCondLst>
                            <p:childTnLst>
                              <p:par>
                                <p:cTn id="27" presetID="1" presetClass="entr" presetSubtype="0" fill="hold" grpId="0" nodeType="afterEffect">
                                  <p:stCondLst>
                                    <p:cond delay="50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214184" y="1450625"/>
            <a:ext cx="6771502" cy="2308324"/>
          </a:xfrm>
          <a:prstGeom prst="rect">
            <a:avLst/>
          </a:prstGeom>
          <a:noFill/>
        </p:spPr>
        <p:txBody>
          <a:bodyPr wrap="square" rtlCol="0">
            <a:spAutoFit/>
          </a:bodyPr>
          <a:lstStyle/>
          <a:p>
            <a:pPr algn="l" fontAlgn="base"/>
            <a:r>
              <a:rPr lang="en-US" sz="3600" b="1" i="0" dirty="0">
                <a:solidFill>
                  <a:srgbClr val="000000"/>
                </a:solidFill>
                <a:effectLst/>
                <a:latin typeface="MentiText"/>
              </a:rPr>
              <a:t>Compared to their body weight, what animal is the strongest - Dung Beetle, Elephant, Ant, or Cow? </a:t>
            </a:r>
          </a:p>
        </p:txBody>
      </p:sp>
      <p:sp>
        <p:nvSpPr>
          <p:cNvPr id="6" name="TextBox 5">
            <a:extLst>
              <a:ext uri="{FF2B5EF4-FFF2-40B4-BE49-F238E27FC236}">
                <a16:creationId xmlns:a16="http://schemas.microsoft.com/office/drawing/2014/main" id="{C2B71E2E-F877-61E7-FAF1-9EB8ACBA3973}"/>
              </a:ext>
            </a:extLst>
          </p:cNvPr>
          <p:cNvSpPr txBox="1"/>
          <p:nvPr/>
        </p:nvSpPr>
        <p:spPr>
          <a:xfrm>
            <a:off x="3599935" y="3676786"/>
            <a:ext cx="2721992" cy="646331"/>
          </a:xfrm>
          <a:prstGeom prst="rect">
            <a:avLst/>
          </a:prstGeom>
          <a:noFill/>
        </p:spPr>
        <p:txBody>
          <a:bodyPr wrap="square" rtlCol="0">
            <a:spAutoFit/>
          </a:bodyPr>
          <a:lstStyle/>
          <a:p>
            <a:r>
              <a:rPr lang="en-US" sz="3600" b="1" dirty="0">
                <a:solidFill>
                  <a:srgbClr val="FF0000"/>
                </a:solidFill>
                <a:latin typeface="MentiText"/>
              </a:rPr>
              <a:t>Dung Beetle</a:t>
            </a:r>
            <a:endParaRPr lang="en-US" sz="3600" b="1" dirty="0">
              <a:solidFill>
                <a:srgbClr val="FF0000"/>
              </a:solidFill>
            </a:endParaRPr>
          </a:p>
        </p:txBody>
      </p:sp>
      <p:sp>
        <p:nvSpPr>
          <p:cNvPr id="9" name="TextBox 8">
            <a:extLst>
              <a:ext uri="{FF2B5EF4-FFF2-40B4-BE49-F238E27FC236}">
                <a16:creationId xmlns:a16="http://schemas.microsoft.com/office/drawing/2014/main" id="{C26D327F-F68C-43A9-1F02-67B1D9B83C98}"/>
              </a:ext>
            </a:extLst>
          </p:cNvPr>
          <p:cNvSpPr txBox="1"/>
          <p:nvPr/>
        </p:nvSpPr>
        <p:spPr>
          <a:xfrm>
            <a:off x="956208" y="4481390"/>
            <a:ext cx="9135143" cy="2062103"/>
          </a:xfrm>
          <a:prstGeom prst="rect">
            <a:avLst/>
          </a:prstGeom>
          <a:noFill/>
        </p:spPr>
        <p:txBody>
          <a:bodyPr wrap="square" rtlCol="0">
            <a:spAutoFit/>
          </a:bodyPr>
          <a:lstStyle/>
          <a:p>
            <a:r>
              <a:rPr lang="en-US" sz="3200" dirty="0"/>
              <a:t>Many dung beetles, known as rollers, roll dung into round balls, which are used as a food source or breeding chambers. Others, known as </a:t>
            </a:r>
            <a:r>
              <a:rPr lang="en-US" sz="3200" dirty="0" err="1"/>
              <a:t>tunnelers</a:t>
            </a:r>
            <a:r>
              <a:rPr lang="en-US" sz="3200" dirty="0"/>
              <a:t>, bury the dung wherever they find it. </a:t>
            </a:r>
            <a:endParaRPr lang="en-AU" sz="3200" dirty="0"/>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Para Power Lifting Weights GIF - ParaPowerLifting Weights PowerLifting ...">
            <a:extLst>
              <a:ext uri="{FF2B5EF4-FFF2-40B4-BE49-F238E27FC236}">
                <a16:creationId xmlns:a16="http://schemas.microsoft.com/office/drawing/2014/main" id="{3C48BAF3-E79A-FF38-17A8-8A123B043F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1378" y="201787"/>
            <a:ext cx="474345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797196"/>
      </p:ext>
    </p:extLst>
  </p:cSld>
  <p:clrMapOvr>
    <a:masterClrMapping/>
  </p:clrMapOvr>
  <mc:AlternateContent xmlns:mc="http://schemas.openxmlformats.org/markup-compatibility/2006" xmlns:p14="http://schemas.microsoft.com/office/powerpoint/2010/main">
    <mc:Choice Requires="p14">
      <p:transition spd="slow" p14:dur="4000" advClick="0" advTm="18000">
        <p14:vortex dir="r"/>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3">
                                          <p:stCondLst>
                                            <p:cond delay="0"/>
                                          </p:stCondLst>
                                        </p:cTn>
                                        <p:tgtEl>
                                          <p:spTgt spid="6"/>
                                        </p:tgtEl>
                                      </p:cBhvr>
                                    </p:animEffect>
                                    <p:anim calcmode="lin" valueType="num">
                                      <p:cBhvr>
                                        <p:cTn id="13" dur="9"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3"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3" tmFilter="0, 0; 0.125,0.2665; 0.25,0.4; 0.375,0.465; 0.5,0.5;  0.625,0.535; 0.75,0.6; 0.875,0.7335; 1,1">
                                          <p:stCondLst>
                                            <p:cond delay="3"/>
                                          </p:stCondLst>
                                        </p:cTn>
                                        <p:tgtEl>
                                          <p:spTgt spid="6"/>
                                        </p:tgtEl>
                                        <p:attrNameLst>
                                          <p:attrName>ppt_y</p:attrName>
                                        </p:attrNameLst>
                                      </p:cBhvr>
                                      <p:tavLst>
                                        <p:tav tm="0" fmla="#ppt_y-sin(pi*$)/9">
                                          <p:val>
                                            <p:fltVal val="0"/>
                                          </p:val>
                                        </p:tav>
                                        <p:tav tm="100000">
                                          <p:val>
                                            <p:fltVal val="1"/>
                                          </p:val>
                                        </p:tav>
                                      </p:tavLst>
                                    </p:anim>
                                    <p:anim calcmode="lin" valueType="num">
                                      <p:cBhvr>
                                        <p:cTn id="16" dur="2" tmFilter="0, 0; 0.125,0.2665; 0.25,0.4; 0.375,0.465; 0.5,0.5;  0.625,0.535; 0.75,0.6; 0.875,0.7335; 1,1">
                                          <p:stCondLst>
                                            <p:cond delay="7"/>
                                          </p:stCondLst>
                                        </p:cTn>
                                        <p:tgtEl>
                                          <p:spTgt spid="6"/>
                                        </p:tgtEl>
                                        <p:attrNameLst>
                                          <p:attrName>ppt_y</p:attrName>
                                        </p:attrNameLst>
                                      </p:cBhvr>
                                      <p:tavLst>
                                        <p:tav tm="0" fmla="#ppt_y-sin(pi*$)/27">
                                          <p:val>
                                            <p:fltVal val="0"/>
                                          </p:val>
                                        </p:tav>
                                        <p:tav tm="100000">
                                          <p:val>
                                            <p:fltVal val="1"/>
                                          </p:val>
                                        </p:tav>
                                      </p:tavLst>
                                    </p:anim>
                                    <p:anim calcmode="lin" valueType="num">
                                      <p:cBhvr>
                                        <p:cTn id="17" dur="1" tmFilter="0, 0; 0.125,0.2665; 0.25,0.4; 0.375,0.465; 0.5,0.5;  0.625,0.535; 0.75,0.6; 0.875,0.7335; 1,1">
                                          <p:stCondLst>
                                            <p:cond delay="8"/>
                                          </p:stCondLst>
                                        </p:cTn>
                                        <p:tgtEl>
                                          <p:spTgt spid="6"/>
                                        </p:tgtEl>
                                        <p:attrNameLst>
                                          <p:attrName>ppt_y</p:attrName>
                                        </p:attrNameLst>
                                      </p:cBhvr>
                                      <p:tavLst>
                                        <p:tav tm="0" fmla="#ppt_y-sin(pi*$)/81">
                                          <p:val>
                                            <p:fltVal val="0"/>
                                          </p:val>
                                        </p:tav>
                                        <p:tav tm="100000">
                                          <p:val>
                                            <p:fltVal val="1"/>
                                          </p:val>
                                        </p:tav>
                                      </p:tavLst>
                                    </p:anim>
                                    <p:animScale>
                                      <p:cBhvr>
                                        <p:cTn id="18" dur="1">
                                          <p:stCondLst>
                                            <p:cond delay="3"/>
                                          </p:stCondLst>
                                        </p:cTn>
                                        <p:tgtEl>
                                          <p:spTgt spid="6"/>
                                        </p:tgtEl>
                                      </p:cBhvr>
                                      <p:to x="100000" y="60000"/>
                                    </p:animScale>
                                    <p:animScale>
                                      <p:cBhvr>
                                        <p:cTn id="19" dur="1" decel="50000">
                                          <p:stCondLst>
                                            <p:cond delay="3"/>
                                          </p:stCondLst>
                                        </p:cTn>
                                        <p:tgtEl>
                                          <p:spTgt spid="6"/>
                                        </p:tgtEl>
                                      </p:cBhvr>
                                      <p:to x="100000" y="100000"/>
                                    </p:animScale>
                                    <p:animScale>
                                      <p:cBhvr>
                                        <p:cTn id="20" dur="1">
                                          <p:stCondLst>
                                            <p:cond delay="7"/>
                                          </p:stCondLst>
                                        </p:cTn>
                                        <p:tgtEl>
                                          <p:spTgt spid="6"/>
                                        </p:tgtEl>
                                      </p:cBhvr>
                                      <p:to x="100000" y="80000"/>
                                    </p:animScale>
                                    <p:animScale>
                                      <p:cBhvr>
                                        <p:cTn id="21" dur="1" decel="50000">
                                          <p:stCondLst>
                                            <p:cond delay="7"/>
                                          </p:stCondLst>
                                        </p:cTn>
                                        <p:tgtEl>
                                          <p:spTgt spid="6"/>
                                        </p:tgtEl>
                                      </p:cBhvr>
                                      <p:to x="100000" y="100000"/>
                                    </p:animScale>
                                    <p:animScale>
                                      <p:cBhvr>
                                        <p:cTn id="22" dur="1">
                                          <p:stCondLst>
                                            <p:cond delay="8"/>
                                          </p:stCondLst>
                                        </p:cTn>
                                        <p:tgtEl>
                                          <p:spTgt spid="6"/>
                                        </p:tgtEl>
                                      </p:cBhvr>
                                      <p:to x="100000" y="90000"/>
                                    </p:animScale>
                                    <p:animScale>
                                      <p:cBhvr>
                                        <p:cTn id="23" dur="1" decel="50000">
                                          <p:stCondLst>
                                            <p:cond delay="8"/>
                                          </p:stCondLst>
                                        </p:cTn>
                                        <p:tgtEl>
                                          <p:spTgt spid="6"/>
                                        </p:tgtEl>
                                      </p:cBhvr>
                                      <p:to x="100000" y="100000"/>
                                    </p:animScale>
                                    <p:animScale>
                                      <p:cBhvr>
                                        <p:cTn id="24" dur="1">
                                          <p:stCondLst>
                                            <p:cond delay="9"/>
                                          </p:stCondLst>
                                        </p:cTn>
                                        <p:tgtEl>
                                          <p:spTgt spid="6"/>
                                        </p:tgtEl>
                                      </p:cBhvr>
                                      <p:to x="100000" y="95000"/>
                                    </p:animScale>
                                    <p:animScale>
                                      <p:cBhvr>
                                        <p:cTn id="25" dur="1" decel="50000">
                                          <p:stCondLst>
                                            <p:cond delay="9"/>
                                          </p:stCondLst>
                                        </p:cTn>
                                        <p:tgtEl>
                                          <p:spTgt spid="6"/>
                                        </p:tgtEl>
                                      </p:cBhvr>
                                      <p:to x="100000" y="100000"/>
                                    </p:animScale>
                                  </p:childTnLst>
                                </p:cTn>
                              </p:par>
                            </p:childTnLst>
                          </p:cTn>
                        </p:par>
                        <p:par>
                          <p:cTn id="26" fill="hold">
                            <p:stCondLst>
                              <p:cond delay="7010"/>
                            </p:stCondLst>
                            <p:childTnLst>
                              <p:par>
                                <p:cTn id="27" presetID="1" presetClass="entr" presetSubtype="0" fill="hold" grpId="0" nodeType="afterEffect">
                                  <p:stCondLst>
                                    <p:cond delay="50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DB9FBD-1A38-DEF8-528E-2C79691A9449}"/>
              </a:ext>
            </a:extLst>
          </p:cNvPr>
          <p:cNvSpPr txBox="1"/>
          <p:nvPr/>
        </p:nvSpPr>
        <p:spPr>
          <a:xfrm>
            <a:off x="11233488" y="73502"/>
            <a:ext cx="837089" cy="461665"/>
          </a:xfrm>
          <a:prstGeom prst="rect">
            <a:avLst/>
          </a:prstGeom>
          <a:noFill/>
        </p:spPr>
        <p:txBody>
          <a:bodyPr wrap="none" rtlCol="0">
            <a:spAutoFit/>
          </a:bodyPr>
          <a:lstStyle/>
          <a:p>
            <a:r>
              <a:rPr lang="en-US" sz="2400" dirty="0">
                <a:latin typeface="Blackadder ITC" panose="04020505051007020D02" pitchFamily="82" charset="0"/>
              </a:rPr>
              <a:t>A.N.</a:t>
            </a:r>
            <a:endParaRPr lang="en-AU" sz="2400" dirty="0">
              <a:latin typeface="Blackadder ITC" panose="04020505051007020D02" pitchFamily="82" charset="0"/>
            </a:endParaRPr>
          </a:p>
        </p:txBody>
      </p:sp>
      <p:sp>
        <p:nvSpPr>
          <p:cNvPr id="4" name="Title 1">
            <a:extLst>
              <a:ext uri="{FF2B5EF4-FFF2-40B4-BE49-F238E27FC236}">
                <a16:creationId xmlns:a16="http://schemas.microsoft.com/office/drawing/2014/main" id="{A62C2E1E-C2F3-A5BD-C2A2-DF3AC17E9886}"/>
              </a:ext>
            </a:extLst>
          </p:cNvPr>
          <p:cNvSpPr txBox="1">
            <a:spLocks/>
          </p:cNvSpPr>
          <p:nvPr/>
        </p:nvSpPr>
        <p:spPr>
          <a:xfrm>
            <a:off x="3447426" y="216956"/>
            <a:ext cx="4752992"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Viner Hand ITC" panose="03070502030502020203" pitchFamily="66" charset="0"/>
              </a:rPr>
              <a:t>General Knowledge Quiz</a:t>
            </a:r>
            <a:endParaRPr lang="en-AU" sz="2800" b="1" dirty="0">
              <a:latin typeface="Viner Hand ITC" panose="03070502030502020203" pitchFamily="66" charset="0"/>
            </a:endParaRPr>
          </a:p>
        </p:txBody>
      </p:sp>
      <p:sp>
        <p:nvSpPr>
          <p:cNvPr id="5" name="TextBox 4">
            <a:extLst>
              <a:ext uri="{FF2B5EF4-FFF2-40B4-BE49-F238E27FC236}">
                <a16:creationId xmlns:a16="http://schemas.microsoft.com/office/drawing/2014/main" id="{65289C73-3AE4-81C5-4C9D-64542793C997}"/>
              </a:ext>
            </a:extLst>
          </p:cNvPr>
          <p:cNvSpPr txBox="1"/>
          <p:nvPr/>
        </p:nvSpPr>
        <p:spPr>
          <a:xfrm>
            <a:off x="1979568" y="1468797"/>
            <a:ext cx="4752992" cy="1754326"/>
          </a:xfrm>
          <a:prstGeom prst="rect">
            <a:avLst/>
          </a:prstGeom>
          <a:noFill/>
        </p:spPr>
        <p:txBody>
          <a:bodyPr wrap="square" rtlCol="0">
            <a:spAutoFit/>
          </a:bodyPr>
          <a:lstStyle/>
          <a:p>
            <a:pPr algn="l" fontAlgn="base"/>
            <a:r>
              <a:rPr lang="en-US" sz="3600" b="1" i="0" dirty="0">
                <a:solidFill>
                  <a:srgbClr val="000000"/>
                </a:solidFill>
                <a:effectLst/>
              </a:rPr>
              <a:t>Where is Angel Falls, the world’s largest waterfall, located? </a:t>
            </a:r>
          </a:p>
        </p:txBody>
      </p:sp>
      <p:sp>
        <p:nvSpPr>
          <p:cNvPr id="6" name="TextBox 5">
            <a:extLst>
              <a:ext uri="{FF2B5EF4-FFF2-40B4-BE49-F238E27FC236}">
                <a16:creationId xmlns:a16="http://schemas.microsoft.com/office/drawing/2014/main" id="{C2B71E2E-F877-61E7-FAF1-9EB8ACBA3973}"/>
              </a:ext>
            </a:extLst>
          </p:cNvPr>
          <p:cNvSpPr txBox="1"/>
          <p:nvPr/>
        </p:nvSpPr>
        <p:spPr>
          <a:xfrm>
            <a:off x="4010568" y="3296416"/>
            <a:ext cx="2721992" cy="646331"/>
          </a:xfrm>
          <a:prstGeom prst="rect">
            <a:avLst/>
          </a:prstGeom>
          <a:noFill/>
        </p:spPr>
        <p:txBody>
          <a:bodyPr wrap="square" rtlCol="0">
            <a:spAutoFit/>
          </a:bodyPr>
          <a:lstStyle/>
          <a:p>
            <a:r>
              <a:rPr lang="en-US" sz="3600" b="1" dirty="0">
                <a:solidFill>
                  <a:srgbClr val="FF0000"/>
                </a:solidFill>
                <a:latin typeface="MentiText"/>
              </a:rPr>
              <a:t>Venezuela</a:t>
            </a:r>
            <a:endParaRPr lang="en-US" sz="3600" b="1" dirty="0">
              <a:solidFill>
                <a:srgbClr val="FF0000"/>
              </a:solidFill>
            </a:endParaRPr>
          </a:p>
        </p:txBody>
      </p:sp>
      <p:sp>
        <p:nvSpPr>
          <p:cNvPr id="9" name="TextBox 8">
            <a:extLst>
              <a:ext uri="{FF2B5EF4-FFF2-40B4-BE49-F238E27FC236}">
                <a16:creationId xmlns:a16="http://schemas.microsoft.com/office/drawing/2014/main" id="{C26D327F-F68C-43A9-1F02-67B1D9B83C98}"/>
              </a:ext>
            </a:extLst>
          </p:cNvPr>
          <p:cNvSpPr txBox="1"/>
          <p:nvPr/>
        </p:nvSpPr>
        <p:spPr>
          <a:xfrm>
            <a:off x="1190009" y="4414774"/>
            <a:ext cx="9735428" cy="2062103"/>
          </a:xfrm>
          <a:prstGeom prst="rect">
            <a:avLst/>
          </a:prstGeom>
          <a:noFill/>
        </p:spPr>
        <p:txBody>
          <a:bodyPr wrap="square" rtlCol="0">
            <a:spAutoFit/>
          </a:bodyPr>
          <a:lstStyle/>
          <a:p>
            <a:r>
              <a:rPr lang="en-US" sz="3200" dirty="0"/>
              <a:t>Angel Falls is the world's tallest uninterrupted waterfall, with a height of 979 </a:t>
            </a:r>
            <a:r>
              <a:rPr lang="en-US" sz="3200" dirty="0" err="1"/>
              <a:t>metres</a:t>
            </a:r>
            <a:r>
              <a:rPr lang="en-US" sz="3200" dirty="0"/>
              <a:t>, and a plunge of 807 m. The waterfall drops over the edge of the </a:t>
            </a:r>
            <a:r>
              <a:rPr lang="en-US" sz="3200" dirty="0" err="1"/>
              <a:t>Auyán</a:t>
            </a:r>
            <a:r>
              <a:rPr lang="en-US" sz="3200" dirty="0"/>
              <a:t>-tepui mountain in the </a:t>
            </a:r>
            <a:r>
              <a:rPr lang="en-US" sz="3200" dirty="0" err="1"/>
              <a:t>Canaima</a:t>
            </a:r>
            <a:r>
              <a:rPr lang="en-US" sz="3200" dirty="0"/>
              <a:t> National Park’</a:t>
            </a:r>
            <a:endParaRPr lang="en-AU" sz="3200" dirty="0"/>
          </a:p>
        </p:txBody>
      </p:sp>
      <p:cxnSp>
        <p:nvCxnSpPr>
          <p:cNvPr id="2" name="Straight Connector 1">
            <a:extLst>
              <a:ext uri="{FF2B5EF4-FFF2-40B4-BE49-F238E27FC236}">
                <a16:creationId xmlns:a16="http://schemas.microsoft.com/office/drawing/2014/main" id="{EEF394B8-3B27-FA9C-51BF-6BFFB160FAD7}"/>
              </a:ext>
            </a:extLst>
          </p:cNvPr>
          <p:cNvCxnSpPr/>
          <p:nvPr/>
        </p:nvCxnSpPr>
        <p:spPr>
          <a:xfrm>
            <a:off x="0" y="6784497"/>
            <a:ext cx="12192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Knowledge GIFs - Get the best gif on GIFER">
            <a:extLst>
              <a:ext uri="{FF2B5EF4-FFF2-40B4-BE49-F238E27FC236}">
                <a16:creationId xmlns:a16="http://schemas.microsoft.com/office/drawing/2014/main" id="{0DC76D0C-6CD0-533F-5DB8-3CD6EA85D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5" y="24772"/>
            <a:ext cx="1149604" cy="862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Angel Falls: 20 Surprising Facts that you didn't know">
            <a:extLst>
              <a:ext uri="{FF2B5EF4-FFF2-40B4-BE49-F238E27FC236}">
                <a16:creationId xmlns:a16="http://schemas.microsoft.com/office/drawing/2014/main" id="{31CDDBAF-1698-033E-0A56-2C70784DC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199" y="563569"/>
            <a:ext cx="2845131" cy="3793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313135"/>
      </p:ext>
    </p:extLst>
  </p:cSld>
  <p:clrMapOvr>
    <a:masterClrMapping/>
  </p:clrMapOvr>
  <p:transition spd="slow" advClick="0" advTm="18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000"/>
                            </p:stCondLst>
                            <p:childTnLst>
                              <p:par>
                                <p:cTn id="10" presetID="26"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290">
                                          <p:stCondLst>
                                            <p:cond delay="0"/>
                                          </p:stCondLst>
                                        </p:cTn>
                                        <p:tgtEl>
                                          <p:spTgt spid="6"/>
                                        </p:tgtEl>
                                      </p:cBhvr>
                                    </p:animEffect>
                                    <p:anim calcmode="lin" valueType="num">
                                      <p:cBhvr>
                                        <p:cTn id="13"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8" dur="13">
                                          <p:stCondLst>
                                            <p:cond delay="325"/>
                                          </p:stCondLst>
                                        </p:cTn>
                                        <p:tgtEl>
                                          <p:spTgt spid="6"/>
                                        </p:tgtEl>
                                      </p:cBhvr>
                                      <p:to x="100000" y="60000"/>
                                    </p:animScale>
                                    <p:animScale>
                                      <p:cBhvr>
                                        <p:cTn id="19" dur="83" decel="50000">
                                          <p:stCondLst>
                                            <p:cond delay="338"/>
                                          </p:stCondLst>
                                        </p:cTn>
                                        <p:tgtEl>
                                          <p:spTgt spid="6"/>
                                        </p:tgtEl>
                                      </p:cBhvr>
                                      <p:to x="100000" y="100000"/>
                                    </p:animScale>
                                    <p:animScale>
                                      <p:cBhvr>
                                        <p:cTn id="20" dur="13">
                                          <p:stCondLst>
                                            <p:cond delay="656"/>
                                          </p:stCondLst>
                                        </p:cTn>
                                        <p:tgtEl>
                                          <p:spTgt spid="6"/>
                                        </p:tgtEl>
                                      </p:cBhvr>
                                      <p:to x="100000" y="80000"/>
                                    </p:animScale>
                                    <p:animScale>
                                      <p:cBhvr>
                                        <p:cTn id="21" dur="83" decel="50000">
                                          <p:stCondLst>
                                            <p:cond delay="669"/>
                                          </p:stCondLst>
                                        </p:cTn>
                                        <p:tgtEl>
                                          <p:spTgt spid="6"/>
                                        </p:tgtEl>
                                      </p:cBhvr>
                                      <p:to x="100000" y="100000"/>
                                    </p:animScale>
                                    <p:animScale>
                                      <p:cBhvr>
                                        <p:cTn id="22" dur="13">
                                          <p:stCondLst>
                                            <p:cond delay="821"/>
                                          </p:stCondLst>
                                        </p:cTn>
                                        <p:tgtEl>
                                          <p:spTgt spid="6"/>
                                        </p:tgtEl>
                                      </p:cBhvr>
                                      <p:to x="100000" y="90000"/>
                                    </p:animScale>
                                    <p:animScale>
                                      <p:cBhvr>
                                        <p:cTn id="23" dur="83" decel="50000">
                                          <p:stCondLst>
                                            <p:cond delay="834"/>
                                          </p:stCondLst>
                                        </p:cTn>
                                        <p:tgtEl>
                                          <p:spTgt spid="6"/>
                                        </p:tgtEl>
                                      </p:cBhvr>
                                      <p:to x="100000" y="100000"/>
                                    </p:animScale>
                                    <p:animScale>
                                      <p:cBhvr>
                                        <p:cTn id="24" dur="13">
                                          <p:stCondLst>
                                            <p:cond delay="904"/>
                                          </p:stCondLst>
                                        </p:cTn>
                                        <p:tgtEl>
                                          <p:spTgt spid="6"/>
                                        </p:tgtEl>
                                      </p:cBhvr>
                                      <p:to x="100000" y="95000"/>
                                    </p:animScale>
                                    <p:animScale>
                                      <p:cBhvr>
                                        <p:cTn id="25" dur="83" decel="50000">
                                          <p:stCondLst>
                                            <p:cond delay="917"/>
                                          </p:stCondLst>
                                        </p:cTn>
                                        <p:tgtEl>
                                          <p:spTgt spid="6"/>
                                        </p:tgtEl>
                                      </p:cBhvr>
                                      <p:to x="100000" y="100000"/>
                                    </p:animScale>
                                  </p:childTnLst>
                                </p:cTn>
                              </p:par>
                            </p:childTnLst>
                          </p:cTn>
                        </p:par>
                        <p:par>
                          <p:cTn id="26" fill="hold">
                            <p:stCondLst>
                              <p:cond delay="8000"/>
                            </p:stCondLst>
                            <p:childTnLst>
                              <p:par>
                                <p:cTn id="27" presetID="1"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2411</TotalTime>
  <Words>3416</Words>
  <Application>Microsoft Office PowerPoint</Application>
  <PresentationFormat>Widescreen</PresentationFormat>
  <Paragraphs>278</Paragraphs>
  <Slides>56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-apple-system</vt:lpstr>
      <vt:lpstr>Arial</vt:lpstr>
      <vt:lpstr>Blackadder ITC</vt:lpstr>
      <vt:lpstr>Calibri</vt:lpstr>
      <vt:lpstr>Calibri Light</vt:lpstr>
      <vt:lpstr>DDG_ProximaNova</vt:lpstr>
      <vt:lpstr>inherit</vt:lpstr>
      <vt:lpstr>MentiText</vt:lpstr>
      <vt:lpstr>Viner Hand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Nathan</dc:creator>
  <cp:lastModifiedBy>Alan Nathan</cp:lastModifiedBy>
  <cp:revision>148</cp:revision>
  <dcterms:created xsi:type="dcterms:W3CDTF">2023-11-21T10:34:50Z</dcterms:created>
  <dcterms:modified xsi:type="dcterms:W3CDTF">2024-04-01T04:24:48Z</dcterms:modified>
</cp:coreProperties>
</file>