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58" r:id="rId5"/>
    <p:sldId id="260" r:id="rId6"/>
    <p:sldId id="263" r:id="rId7"/>
    <p:sldId id="261" r:id="rId8"/>
    <p:sldId id="287" r:id="rId9"/>
    <p:sldId id="262" r:id="rId10"/>
    <p:sldId id="273" r:id="rId11"/>
    <p:sldId id="264" r:id="rId12"/>
    <p:sldId id="268" r:id="rId13"/>
    <p:sldId id="272" r:id="rId14"/>
    <p:sldId id="265" r:id="rId15"/>
    <p:sldId id="266" r:id="rId16"/>
    <p:sldId id="267" r:id="rId17"/>
    <p:sldId id="277" r:id="rId18"/>
    <p:sldId id="286" r:id="rId19"/>
    <p:sldId id="279" r:id="rId20"/>
    <p:sldId id="270" r:id="rId21"/>
    <p:sldId id="271" r:id="rId22"/>
    <p:sldId id="285" r:id="rId23"/>
    <p:sldId id="289" r:id="rId24"/>
    <p:sldId id="269" r:id="rId25"/>
    <p:sldId id="276" r:id="rId26"/>
    <p:sldId id="280" r:id="rId27"/>
    <p:sldId id="278" r:id="rId28"/>
    <p:sldId id="284" r:id="rId29"/>
    <p:sldId id="288" r:id="rId30"/>
    <p:sldId id="281" r:id="rId31"/>
    <p:sldId id="283"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0000" autoAdjust="0"/>
  </p:normalViewPr>
  <p:slideViewPr>
    <p:cSldViewPr snapToGrid="0">
      <p:cViewPr varScale="1">
        <p:scale>
          <a:sx n="107" d="100"/>
          <a:sy n="107" d="100"/>
        </p:scale>
        <p:origin x="46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BBF35-49DE-403A-AB08-54C32D746403}" type="datetimeFigureOut">
              <a:rPr lang="en-AU" smtClean="0"/>
              <a:t>19/04/2024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8D4B1-AB3A-4269-8E5E-FE96CF73E572}" type="slidenum">
              <a:rPr lang="en-AU" smtClean="0"/>
              <a:t>‹#›</a:t>
            </a:fld>
            <a:endParaRPr lang="en-AU"/>
          </a:p>
        </p:txBody>
      </p:sp>
    </p:spTree>
    <p:extLst>
      <p:ext uri="{BB962C8B-B14F-4D97-AF65-F5344CB8AC3E}">
        <p14:creationId xmlns:p14="http://schemas.microsoft.com/office/powerpoint/2010/main" val="67368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18</a:t>
            </a:fld>
            <a:endParaRPr lang="en-AU"/>
          </a:p>
        </p:txBody>
      </p:sp>
    </p:spTree>
    <p:extLst>
      <p:ext uri="{BB962C8B-B14F-4D97-AF65-F5344CB8AC3E}">
        <p14:creationId xmlns:p14="http://schemas.microsoft.com/office/powerpoint/2010/main" val="90108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26</a:t>
            </a:fld>
            <a:endParaRPr lang="en-AU"/>
          </a:p>
        </p:txBody>
      </p:sp>
    </p:spTree>
    <p:extLst>
      <p:ext uri="{BB962C8B-B14F-4D97-AF65-F5344CB8AC3E}">
        <p14:creationId xmlns:p14="http://schemas.microsoft.com/office/powerpoint/2010/main" val="190607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27</a:t>
            </a:fld>
            <a:endParaRPr lang="en-AU"/>
          </a:p>
        </p:txBody>
      </p:sp>
    </p:spTree>
    <p:extLst>
      <p:ext uri="{BB962C8B-B14F-4D97-AF65-F5344CB8AC3E}">
        <p14:creationId xmlns:p14="http://schemas.microsoft.com/office/powerpoint/2010/main" val="337995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28</a:t>
            </a:fld>
            <a:endParaRPr lang="en-AU"/>
          </a:p>
        </p:txBody>
      </p:sp>
    </p:spTree>
    <p:extLst>
      <p:ext uri="{BB962C8B-B14F-4D97-AF65-F5344CB8AC3E}">
        <p14:creationId xmlns:p14="http://schemas.microsoft.com/office/powerpoint/2010/main" val="292183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29</a:t>
            </a:fld>
            <a:endParaRPr lang="en-AU"/>
          </a:p>
        </p:txBody>
      </p:sp>
    </p:spTree>
    <p:extLst>
      <p:ext uri="{BB962C8B-B14F-4D97-AF65-F5344CB8AC3E}">
        <p14:creationId xmlns:p14="http://schemas.microsoft.com/office/powerpoint/2010/main" val="325105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30</a:t>
            </a:fld>
            <a:endParaRPr lang="en-AU"/>
          </a:p>
        </p:txBody>
      </p:sp>
    </p:spTree>
    <p:extLst>
      <p:ext uri="{BB962C8B-B14F-4D97-AF65-F5344CB8AC3E}">
        <p14:creationId xmlns:p14="http://schemas.microsoft.com/office/powerpoint/2010/main" val="292377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31</a:t>
            </a:fld>
            <a:endParaRPr lang="en-AU"/>
          </a:p>
        </p:txBody>
      </p:sp>
    </p:spTree>
    <p:extLst>
      <p:ext uri="{BB962C8B-B14F-4D97-AF65-F5344CB8AC3E}">
        <p14:creationId xmlns:p14="http://schemas.microsoft.com/office/powerpoint/2010/main" val="3659397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32</a:t>
            </a:fld>
            <a:endParaRPr lang="en-AU"/>
          </a:p>
        </p:txBody>
      </p:sp>
    </p:spTree>
    <p:extLst>
      <p:ext uri="{BB962C8B-B14F-4D97-AF65-F5344CB8AC3E}">
        <p14:creationId xmlns:p14="http://schemas.microsoft.com/office/powerpoint/2010/main" val="152682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3E85-412B-79B5-9971-B72704CBEF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3CF01E-762C-B59E-84FB-D8FBB70E1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63CFFE0-543B-8125-7F01-0DA8A0CCC38F}"/>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5" name="Footer Placeholder 4">
            <a:extLst>
              <a:ext uri="{FF2B5EF4-FFF2-40B4-BE49-F238E27FC236}">
                <a16:creationId xmlns:a16="http://schemas.microsoft.com/office/drawing/2014/main" id="{9B041BC9-ECD9-F9F8-1DB2-523DCE30168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83CA58-765B-696D-EA57-A1EC7276E3C8}"/>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220157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4F9-FD68-0B18-D294-A9F7F89FC1F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0B73A4-CA2D-6D3D-C2D3-C98399D2C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232DC6-904A-21F9-33BF-6B52E3203B86}"/>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5" name="Footer Placeholder 4">
            <a:extLst>
              <a:ext uri="{FF2B5EF4-FFF2-40B4-BE49-F238E27FC236}">
                <a16:creationId xmlns:a16="http://schemas.microsoft.com/office/drawing/2014/main" id="{06C4C341-5201-3EF3-0174-8429758EA2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5416DE-2DDC-4EBA-5CD6-B2297FC6A250}"/>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15069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D551C-FEF2-1B52-33DB-AB63F7CFC9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6A8C2D-B2EF-9812-2E4C-372CF4180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9F4B21E-5A90-37BC-0238-E2F38E2E4251}"/>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5" name="Footer Placeholder 4">
            <a:extLst>
              <a:ext uri="{FF2B5EF4-FFF2-40B4-BE49-F238E27FC236}">
                <a16:creationId xmlns:a16="http://schemas.microsoft.com/office/drawing/2014/main" id="{D8010156-AF41-4D8D-6781-7F8F7F78F8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CF9C29-D8C2-121E-7118-90C6BB30876D}"/>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1221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D665-EA03-AA42-47BA-698C197B13A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8DCFD4D-8E87-9F16-B134-5CA97872DE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90A0A0-3D4D-3B4D-3C93-A2FF2E613543}"/>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5" name="Footer Placeholder 4">
            <a:extLst>
              <a:ext uri="{FF2B5EF4-FFF2-40B4-BE49-F238E27FC236}">
                <a16:creationId xmlns:a16="http://schemas.microsoft.com/office/drawing/2014/main" id="{D86A089A-74E0-6B56-A7BB-159E4AFB6B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5FF387-9AAD-D7D3-4AE4-1193731BC3D7}"/>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338969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BE0D-BBA0-02C4-6375-AE547C027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2D0229B-EFD3-48F0-CAB2-DF48849564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5B682E-07EC-342A-ACAC-B4D5BDF762DA}"/>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5" name="Footer Placeholder 4">
            <a:extLst>
              <a:ext uri="{FF2B5EF4-FFF2-40B4-BE49-F238E27FC236}">
                <a16:creationId xmlns:a16="http://schemas.microsoft.com/office/drawing/2014/main" id="{70529BA3-8FA2-334A-98C1-F38929D0DA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55F36B-09FA-9E4D-4DE2-354BFE4C98F9}"/>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74519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73B6-EE51-CAA4-8CDC-A3D141E66D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7FA67E-202E-307D-DD70-AAFAF4DC7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176F944-B046-80E5-DB24-3D6912427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47260B1-7DBF-538A-D3FB-5EE033C276DF}"/>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6" name="Footer Placeholder 5">
            <a:extLst>
              <a:ext uri="{FF2B5EF4-FFF2-40B4-BE49-F238E27FC236}">
                <a16:creationId xmlns:a16="http://schemas.microsoft.com/office/drawing/2014/main" id="{4B0F515E-33B9-3846-326F-0BFBFA0ED4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ACE759-0C90-DE3F-256D-90F5F158494A}"/>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57094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1A90-CD13-9FC3-F0E9-738FFAA5C10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74B618-A1D9-AA8D-58F0-D26ED5F30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AD8D0-D196-24F3-4D9C-4A9CB19716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554728-3B86-2FD7-ECDE-6F2F5176E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AAD571-6691-6EA6-10D3-92E544D91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8DC3F87-A1B1-40B0-BA71-DE97F14A75B5}"/>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8" name="Footer Placeholder 7">
            <a:extLst>
              <a:ext uri="{FF2B5EF4-FFF2-40B4-BE49-F238E27FC236}">
                <a16:creationId xmlns:a16="http://schemas.microsoft.com/office/drawing/2014/main" id="{8DC5231A-50DF-C266-1DB5-38F0D8A25C9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802B93C-270C-EE8A-A563-72BD0CA4671F}"/>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427349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4D90-BA80-E0D3-FFC8-B21A1EEA7C1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ED380B8-37FC-3444-3396-DE6FCDD5AC89}"/>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4" name="Footer Placeholder 3">
            <a:extLst>
              <a:ext uri="{FF2B5EF4-FFF2-40B4-BE49-F238E27FC236}">
                <a16:creationId xmlns:a16="http://schemas.microsoft.com/office/drawing/2014/main" id="{D9B8326E-9C0E-18E6-81E5-26D3D93537B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814F552-432A-EB97-32DD-39F4A5FBAC24}"/>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3506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0EB19-E458-7F60-39D4-00B19153BA75}"/>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3" name="Footer Placeholder 2">
            <a:extLst>
              <a:ext uri="{FF2B5EF4-FFF2-40B4-BE49-F238E27FC236}">
                <a16:creationId xmlns:a16="http://schemas.microsoft.com/office/drawing/2014/main" id="{469323A9-4E71-3A29-EF2E-8422E7FB5CF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1F83562-FF1F-C817-8F24-2108875241A0}"/>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70063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B2C2-E120-CB5D-A144-8A6072C30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BDE6EC-568D-0AF8-7C82-1400C89C4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B4C3D5B-0A02-4E39-6423-D41338B4D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CBE87-38BB-2DDC-B02D-5CFCEEA40C18}"/>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6" name="Footer Placeholder 5">
            <a:extLst>
              <a:ext uri="{FF2B5EF4-FFF2-40B4-BE49-F238E27FC236}">
                <a16:creationId xmlns:a16="http://schemas.microsoft.com/office/drawing/2014/main" id="{8CB9E00F-0C99-C861-F04F-B65E788157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6A56A4C-B564-2687-77F8-2AC3A368B251}"/>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28371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2BA5-E7AB-EAA9-35E9-F653C94B5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8823C49-9F6C-9989-9FAD-53A22CF67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1FD4C5C-A0A1-D094-6488-280AACB2B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21B31-5530-FB09-8C15-0A6283F98B33}"/>
              </a:ext>
            </a:extLst>
          </p:cNvPr>
          <p:cNvSpPr>
            <a:spLocks noGrp="1"/>
          </p:cNvSpPr>
          <p:nvPr>
            <p:ph type="dt" sz="half" idx="10"/>
          </p:nvPr>
        </p:nvSpPr>
        <p:spPr/>
        <p:txBody>
          <a:bodyPr/>
          <a:lstStyle/>
          <a:p>
            <a:fld id="{01B70770-2D9F-48EA-B86E-F393265A457C}" type="datetimeFigureOut">
              <a:rPr lang="en-AU" smtClean="0"/>
              <a:t>19/04/2024</a:t>
            </a:fld>
            <a:endParaRPr lang="en-AU"/>
          </a:p>
        </p:txBody>
      </p:sp>
      <p:sp>
        <p:nvSpPr>
          <p:cNvPr id="6" name="Footer Placeholder 5">
            <a:extLst>
              <a:ext uri="{FF2B5EF4-FFF2-40B4-BE49-F238E27FC236}">
                <a16:creationId xmlns:a16="http://schemas.microsoft.com/office/drawing/2014/main" id="{0F22A043-6FDC-0114-0C6B-F17C3AAB47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4305F0-5B76-4C71-EC38-8FD23538F8D2}"/>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32609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10620-2651-390D-B68F-44FF6A0FA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ACFCF4-34A4-AED0-CD37-FEC28FF5E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9B480-40A4-F656-A97A-9DC5437AD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B70770-2D9F-48EA-B86E-F393265A457C}" type="datetimeFigureOut">
              <a:rPr lang="en-AU" smtClean="0"/>
              <a:t>19/04/2024</a:t>
            </a:fld>
            <a:endParaRPr lang="en-AU"/>
          </a:p>
        </p:txBody>
      </p:sp>
      <p:sp>
        <p:nvSpPr>
          <p:cNvPr id="5" name="Footer Placeholder 4">
            <a:extLst>
              <a:ext uri="{FF2B5EF4-FFF2-40B4-BE49-F238E27FC236}">
                <a16:creationId xmlns:a16="http://schemas.microsoft.com/office/drawing/2014/main" id="{90219E56-5D8D-F368-747F-398240589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A49EEF3-1BC4-5240-5175-A293364856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80DA81-AB35-46EA-9165-B507E434F7C8}" type="slidenum">
              <a:rPr lang="en-AU" smtClean="0"/>
              <a:t>‹#›</a:t>
            </a:fld>
            <a:endParaRPr lang="en-AU"/>
          </a:p>
        </p:txBody>
      </p:sp>
    </p:spTree>
    <p:extLst>
      <p:ext uri="{BB962C8B-B14F-4D97-AF65-F5344CB8AC3E}">
        <p14:creationId xmlns:p14="http://schemas.microsoft.com/office/powerpoint/2010/main" val="300811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C1356B-5851-5AB2-B94A-76CEA7BE74CA}"/>
              </a:ext>
            </a:extLst>
          </p:cNvPr>
          <p:cNvSpPr>
            <a:spLocks noGrp="1"/>
          </p:cNvSpPr>
          <p:nvPr>
            <p:ph type="subTitle" idx="1"/>
          </p:nvPr>
        </p:nvSpPr>
        <p:spPr>
          <a:xfrm>
            <a:off x="6248399" y="0"/>
            <a:ext cx="4977855" cy="419356"/>
          </a:xfrm>
        </p:spPr>
        <p:txBody>
          <a:bodyPr>
            <a:noAutofit/>
          </a:bodyPr>
          <a:lstStyle/>
          <a:p>
            <a:r>
              <a:rPr lang="en-US" sz="3600" dirty="0"/>
              <a:t>Are you a quiz </a:t>
            </a:r>
            <a:r>
              <a:rPr lang="en-US" sz="3600" dirty="0" err="1"/>
              <a:t>wizz</a:t>
            </a:r>
            <a:r>
              <a:rPr lang="en-US" sz="3600" dirty="0"/>
              <a:t>?</a:t>
            </a:r>
            <a:endParaRPr lang="en-AU" sz="3600" dirty="0"/>
          </a:p>
        </p:txBody>
      </p:sp>
      <p:pic>
        <p:nvPicPr>
          <p:cNvPr id="1026" name="Picture 2" descr="Julie Andrews - Wikipedia">
            <a:extLst>
              <a:ext uri="{FF2B5EF4-FFF2-40B4-BE49-F238E27FC236}">
                <a16:creationId xmlns:a16="http://schemas.microsoft.com/office/drawing/2014/main" id="{F41155CB-313D-6CF2-6A78-E06912E1E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95" y="128310"/>
            <a:ext cx="4300602" cy="6450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BFF692-3BA1-842B-3F7A-C7998C628DE2}"/>
              </a:ext>
            </a:extLst>
          </p:cNvPr>
          <p:cNvSpPr txBox="1"/>
          <p:nvPr/>
        </p:nvSpPr>
        <p:spPr>
          <a:xfrm>
            <a:off x="5096935" y="1496272"/>
            <a:ext cx="6512970" cy="707886"/>
          </a:xfrm>
          <a:prstGeom prst="rect">
            <a:avLst/>
          </a:prstGeom>
          <a:noFill/>
        </p:spPr>
        <p:txBody>
          <a:bodyPr wrap="square" rtlCol="0">
            <a:spAutoFit/>
          </a:bodyPr>
          <a:lstStyle/>
          <a:p>
            <a:r>
              <a:rPr lang="en-US" sz="4000" b="1" dirty="0">
                <a:solidFill>
                  <a:srgbClr val="C00000"/>
                </a:solidFill>
              </a:rPr>
              <a:t>Who is this British actress?</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782264" y="2939978"/>
            <a:ext cx="3383747" cy="707886"/>
          </a:xfrm>
          <a:prstGeom prst="rect">
            <a:avLst/>
          </a:prstGeom>
          <a:noFill/>
        </p:spPr>
        <p:txBody>
          <a:bodyPr wrap="none" rtlCol="0">
            <a:spAutoFit/>
          </a:bodyPr>
          <a:lstStyle/>
          <a:p>
            <a:r>
              <a:rPr lang="en-US" sz="4000" b="1" dirty="0">
                <a:solidFill>
                  <a:srgbClr val="FF0000"/>
                </a:solidFill>
              </a:rPr>
              <a:t>Julie Andrews</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4958080" y="3962739"/>
            <a:ext cx="7233920"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English actress, singer, and author. She has garnered  numerous accolades throughout her career spanning over seven decades. </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933939"/>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4906684" y="825370"/>
            <a:ext cx="7213599" cy="1938992"/>
          </a:xfrm>
          <a:prstGeom prst="rect">
            <a:avLst/>
          </a:prstGeom>
          <a:noFill/>
        </p:spPr>
        <p:txBody>
          <a:bodyPr wrap="square" rtlCol="0">
            <a:spAutoFit/>
          </a:bodyPr>
          <a:lstStyle/>
          <a:p>
            <a:r>
              <a:rPr lang="en-US" sz="4000" b="1" dirty="0">
                <a:solidFill>
                  <a:srgbClr val="C00000"/>
                </a:solidFill>
              </a:rPr>
              <a:t>Who said:- “The only thing worse than being talked about is not being talked about.”</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5765756" y="3308802"/>
            <a:ext cx="4894792" cy="707886"/>
          </a:xfrm>
          <a:prstGeom prst="rect">
            <a:avLst/>
          </a:prstGeom>
          <a:noFill/>
        </p:spPr>
        <p:txBody>
          <a:bodyPr wrap="square" rtlCol="0">
            <a:spAutoFit/>
          </a:bodyPr>
          <a:lstStyle/>
          <a:p>
            <a:pPr algn="ctr"/>
            <a:r>
              <a:rPr lang="en-US" sz="4000" b="1" dirty="0">
                <a:solidFill>
                  <a:srgbClr val="FF0000"/>
                </a:solidFill>
              </a:rPr>
              <a:t>Oscar Wilde</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334000" y="4260321"/>
            <a:ext cx="5593977" cy="1200329"/>
          </a:xfrm>
          <a:prstGeom prst="rect">
            <a:avLst/>
          </a:prstGeom>
          <a:noFill/>
        </p:spPr>
        <p:txBody>
          <a:bodyPr wrap="square" rtlCol="0">
            <a:spAutoFit/>
          </a:bodyPr>
          <a:lstStyle/>
          <a:p>
            <a:r>
              <a:rPr lang="en-US" sz="3600" dirty="0"/>
              <a:t>Irish poet, playwright. (1854–1900)</a:t>
            </a:r>
            <a:endParaRPr lang="en-AU" sz="36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pic>
        <p:nvPicPr>
          <p:cNvPr id="3076" name="Picture 4" descr="Oscar Wilde - Irish Author and Poet Photograph by War Is Hell Store ...">
            <a:extLst>
              <a:ext uri="{FF2B5EF4-FFF2-40B4-BE49-F238E27FC236}">
                <a16:creationId xmlns:a16="http://schemas.microsoft.com/office/drawing/2014/main" id="{27E40392-C2F6-49F7-E182-168536468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87" y="111752"/>
            <a:ext cx="3927847" cy="65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96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000">
        <p15:prstTrans prst="peelOff"/>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409760" y="531034"/>
            <a:ext cx="9816494" cy="1938992"/>
          </a:xfrm>
          <a:prstGeom prst="rect">
            <a:avLst/>
          </a:prstGeom>
          <a:noFill/>
        </p:spPr>
        <p:txBody>
          <a:bodyPr wrap="square" rtlCol="0">
            <a:spAutoFit/>
          </a:bodyPr>
          <a:lstStyle/>
          <a:p>
            <a:r>
              <a:rPr lang="en-US" sz="4000" b="1" dirty="0">
                <a:solidFill>
                  <a:srgbClr val="C00000"/>
                </a:solidFill>
              </a:rPr>
              <a:t>War tunnels are not unique to Gaza.  Where is this tunnel built in the 1960’s?</a:t>
            </a:r>
          </a:p>
          <a:p>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793050" y="2105561"/>
            <a:ext cx="4007064" cy="1323439"/>
          </a:xfrm>
          <a:prstGeom prst="rect">
            <a:avLst/>
          </a:prstGeom>
          <a:noFill/>
        </p:spPr>
        <p:txBody>
          <a:bodyPr wrap="square" rtlCol="0">
            <a:spAutoFit/>
          </a:bodyPr>
          <a:lstStyle/>
          <a:p>
            <a:r>
              <a:rPr lang="en-US" sz="4000" b="1" dirty="0">
                <a:solidFill>
                  <a:srgbClr val="FF0000"/>
                </a:solidFill>
              </a:rPr>
              <a:t>Chu Chi tunnels - Vietnam</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8003177" y="3591711"/>
            <a:ext cx="4113347" cy="3046988"/>
          </a:xfrm>
          <a:prstGeom prst="rect">
            <a:avLst/>
          </a:prstGeom>
          <a:noFill/>
        </p:spPr>
        <p:txBody>
          <a:bodyPr wrap="square" rtlCol="0">
            <a:spAutoFit/>
          </a:bodyPr>
          <a:lstStyle/>
          <a:p>
            <a:r>
              <a:rPr lang="en-US" sz="3200" dirty="0"/>
              <a:t>The tunnels of </a:t>
            </a:r>
            <a:r>
              <a:rPr lang="en-US" sz="3200" dirty="0" err="1"/>
              <a:t>Củ</a:t>
            </a:r>
            <a:r>
              <a:rPr lang="en-US" sz="3200" dirty="0"/>
              <a:t> Chi are a network of connecting tunnels located in the </a:t>
            </a:r>
            <a:r>
              <a:rPr lang="en-US" sz="3200" dirty="0" err="1"/>
              <a:t>Củ</a:t>
            </a:r>
            <a:r>
              <a:rPr lang="en-US" sz="3200" dirty="0"/>
              <a:t> Chi District of Ho Chi Minh City.</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1026" name="Picture 2" descr="Cu Chi Tunnels: Crawling through Two Decades of War in Ho Chi Minh City ...">
            <a:extLst>
              <a:ext uri="{FF2B5EF4-FFF2-40B4-BE49-F238E27FC236}">
                <a16:creationId xmlns:a16="http://schemas.microsoft.com/office/drawing/2014/main" id="{681E0A8B-3A27-846E-3228-F217020A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3222"/>
            <a:ext cx="7539567" cy="502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303183"/>
      </p:ext>
    </p:extLst>
  </p:cSld>
  <p:clrMapOvr>
    <a:masterClrMapping/>
  </p:clrMapOvr>
  <mc:AlternateContent xmlns:mc="http://schemas.openxmlformats.org/markup-compatibility/2006">
    <mc:Choice xmlns:p14="http://schemas.microsoft.com/office/powerpoint/2010/main" Requires="p14">
      <p:transition spd="slow" p14:dur="1250" advTm="11000">
        <p14:flip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327306" y="1088601"/>
            <a:ext cx="2658533" cy="707886"/>
          </a:xfrm>
          <a:prstGeom prst="rect">
            <a:avLst/>
          </a:prstGeom>
          <a:noFill/>
        </p:spPr>
        <p:txBody>
          <a:bodyPr wrap="square" rtlCol="0">
            <a:spAutoFit/>
          </a:bodyPr>
          <a:lstStyle/>
          <a:p>
            <a:r>
              <a:rPr lang="en-US" sz="4000" b="1" dirty="0">
                <a:solidFill>
                  <a:srgbClr val="C00000"/>
                </a:solidFill>
              </a:rPr>
              <a:t>Who am I?</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622517" y="2281067"/>
            <a:ext cx="4229617" cy="707886"/>
          </a:xfrm>
          <a:prstGeom prst="rect">
            <a:avLst/>
          </a:prstGeom>
          <a:noFill/>
        </p:spPr>
        <p:txBody>
          <a:bodyPr wrap="square" rtlCol="0">
            <a:spAutoFit/>
          </a:bodyPr>
          <a:lstStyle/>
          <a:p>
            <a:pPr algn="ctr"/>
            <a:r>
              <a:rPr lang="en-US" sz="4000" b="1" dirty="0">
                <a:solidFill>
                  <a:srgbClr val="FF0000"/>
                </a:solidFill>
              </a:rPr>
              <a:t>Mahatma Gandhi</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173133" y="3215518"/>
            <a:ext cx="7018867" cy="3046988"/>
          </a:xfrm>
          <a:prstGeom prst="rect">
            <a:avLst/>
          </a:prstGeom>
          <a:noFill/>
        </p:spPr>
        <p:txBody>
          <a:bodyPr wrap="square" rtlCol="0">
            <a:spAutoFit/>
          </a:bodyPr>
          <a:lstStyle/>
          <a:p>
            <a:r>
              <a:rPr lang="en-US" sz="3200" dirty="0"/>
              <a:t>Mohandas Karamchand Gandhi was an Indian lawyer, anti-colonial nationalist and political ethicist who employed nonviolent resistance to lead the successful campaign for India's independence from British rule. </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2050" name="Picture 2" descr="DBrush Mahatma Gandhi Artwork with framed Gandhiji Painting Father of the  Nation India Potrait wall hanging art For Office Home large size Synthetic  wood (14 Inch x 20 Inch, Original Glass) :">
            <a:extLst>
              <a:ext uri="{FF2B5EF4-FFF2-40B4-BE49-F238E27FC236}">
                <a16:creationId xmlns:a16="http://schemas.microsoft.com/office/drawing/2014/main" id="{5132DEF4-70E0-CCFE-D8F2-E523F9435F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23" r="29106"/>
          <a:stretch/>
        </p:blipFill>
        <p:spPr bwMode="auto">
          <a:xfrm>
            <a:off x="347134" y="123820"/>
            <a:ext cx="4517562" cy="665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92866"/>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64776" y="744385"/>
            <a:ext cx="8579224" cy="1323439"/>
          </a:xfrm>
          <a:prstGeom prst="rect">
            <a:avLst/>
          </a:prstGeom>
          <a:noFill/>
        </p:spPr>
        <p:txBody>
          <a:bodyPr wrap="square" rtlCol="0">
            <a:spAutoFit/>
          </a:bodyPr>
          <a:lstStyle/>
          <a:p>
            <a:r>
              <a:rPr lang="en-US" sz="4000" b="1" dirty="0">
                <a:solidFill>
                  <a:srgbClr val="C00000"/>
                </a:solidFill>
              </a:rPr>
              <a:t>Who said “Any color the customer wants, as long as it’s black?” </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2405377" y="2581103"/>
            <a:ext cx="3690623" cy="707886"/>
          </a:xfrm>
          <a:prstGeom prst="rect">
            <a:avLst/>
          </a:prstGeom>
          <a:noFill/>
        </p:spPr>
        <p:txBody>
          <a:bodyPr wrap="square" rtlCol="0">
            <a:spAutoFit/>
          </a:bodyPr>
          <a:lstStyle/>
          <a:p>
            <a:pPr algn="ctr"/>
            <a:r>
              <a:rPr lang="en-US" sz="4000" b="1" dirty="0">
                <a:solidFill>
                  <a:srgbClr val="FF0000"/>
                </a:solidFill>
              </a:rPr>
              <a:t>Henry Ford</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338276" y="3569012"/>
            <a:ext cx="6216849" cy="2862322"/>
          </a:xfrm>
          <a:prstGeom prst="rect">
            <a:avLst/>
          </a:prstGeom>
          <a:noFill/>
        </p:spPr>
        <p:txBody>
          <a:bodyPr wrap="square" rtlCol="0">
            <a:spAutoFit/>
          </a:bodyPr>
          <a:lstStyle/>
          <a:p>
            <a:pPr fontAlgn="base"/>
            <a:r>
              <a:rPr lang="en-US" sz="3600" dirty="0"/>
              <a:t>In My Life and Work (1922) Ford wrote:- "Any customer can have a car painted any </a:t>
            </a:r>
            <a:r>
              <a:rPr lang="en-US" sz="3600" dirty="0" err="1"/>
              <a:t>colour</a:t>
            </a:r>
            <a:r>
              <a:rPr lang="en-US" sz="3600" dirty="0"/>
              <a:t> that he wants so long as it is black”.</a:t>
            </a: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2050" name="Picture 2" descr="1916 Ford Model T for Sale | ClassicCars.com | CC-1072136">
            <a:extLst>
              <a:ext uri="{FF2B5EF4-FFF2-40B4-BE49-F238E27FC236}">
                <a16:creationId xmlns:a16="http://schemas.microsoft.com/office/drawing/2014/main" id="{AC1608C9-7B94-D7B1-2ACE-301E2AB9EB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403" b="4767"/>
          <a:stretch/>
        </p:blipFill>
        <p:spPr bwMode="auto">
          <a:xfrm>
            <a:off x="7010399" y="2109437"/>
            <a:ext cx="4873055" cy="421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615155"/>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143000" y="531034"/>
            <a:ext cx="9330268" cy="1754326"/>
          </a:xfrm>
          <a:prstGeom prst="rect">
            <a:avLst/>
          </a:prstGeom>
          <a:noFill/>
        </p:spPr>
        <p:txBody>
          <a:bodyPr wrap="square" rtlCol="0">
            <a:spAutoFit/>
          </a:bodyPr>
          <a:lstStyle/>
          <a:p>
            <a:r>
              <a:rPr lang="en-US" sz="3600" b="1" dirty="0">
                <a:solidFill>
                  <a:srgbClr val="C00000"/>
                </a:solidFill>
              </a:rPr>
              <a:t>These islands were the impetus for Charles Darwin’s controversial 19th century book, On the Origin of Species. </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793049" y="2105561"/>
            <a:ext cx="4229617" cy="1323439"/>
          </a:xfrm>
          <a:prstGeom prst="rect">
            <a:avLst/>
          </a:prstGeom>
          <a:noFill/>
        </p:spPr>
        <p:txBody>
          <a:bodyPr wrap="square" rtlCol="0">
            <a:spAutoFit/>
          </a:bodyPr>
          <a:lstStyle/>
          <a:p>
            <a:pPr algn="ctr"/>
            <a:r>
              <a:rPr lang="en-US" sz="4000" b="1" dirty="0">
                <a:solidFill>
                  <a:srgbClr val="FF0000"/>
                </a:solidFill>
              </a:rPr>
              <a:t>Galapagos Island</a:t>
            </a:r>
          </a:p>
          <a:p>
            <a:pPr algn="ctr"/>
            <a:r>
              <a:rPr lang="en-US" sz="4000" b="1" dirty="0">
                <a:solidFill>
                  <a:srgbClr val="FF0000"/>
                </a:solidFill>
              </a:rPr>
              <a:t>Ecuador</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7868525" y="3318570"/>
            <a:ext cx="4323475" cy="3539430"/>
          </a:xfrm>
          <a:prstGeom prst="rect">
            <a:avLst/>
          </a:prstGeom>
          <a:noFill/>
        </p:spPr>
        <p:txBody>
          <a:bodyPr wrap="square" rtlCol="0">
            <a:spAutoFit/>
          </a:bodyPr>
          <a:lstStyle/>
          <a:p>
            <a:r>
              <a:rPr lang="en-US" sz="3200" dirty="0"/>
              <a:t>This archipelago of 18 major islands, about 900 km (550 miles) off the coast of Ecuador, was formed – and are still being formed – by volcanic action.</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1028" name="Picture 4" descr="Galapagos Islands">
            <a:extLst>
              <a:ext uri="{FF2B5EF4-FFF2-40B4-BE49-F238E27FC236}">
                <a16:creationId xmlns:a16="http://schemas.microsoft.com/office/drawing/2014/main" id="{E6F92D83-B4D4-10D6-B1D5-AA138BD97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99" y="2187550"/>
            <a:ext cx="6864868" cy="455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982486"/>
      </p:ext>
    </p:extLst>
  </p:cSld>
  <p:clrMapOvr>
    <a:masterClrMapping/>
  </p:clrMapOvr>
  <mc:AlternateContent xmlns:mc="http://schemas.openxmlformats.org/markup-compatibility/2006">
    <mc:Choice xmlns:p14="http://schemas.microsoft.com/office/powerpoint/2010/main" Requires="p14">
      <p:transition spd="slow" p14:dur="1250" advTm="12000">
        <p14:flip dir="r"/>
      </p:transition>
    </mc:Choice>
    <mc:Fallback>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527801" y="598463"/>
            <a:ext cx="4876800" cy="1754326"/>
          </a:xfrm>
          <a:prstGeom prst="rect">
            <a:avLst/>
          </a:prstGeom>
          <a:noFill/>
        </p:spPr>
        <p:txBody>
          <a:bodyPr wrap="square" rtlCol="0">
            <a:spAutoFit/>
          </a:bodyPr>
          <a:lstStyle/>
          <a:p>
            <a:r>
              <a:rPr lang="en-US" sz="3600" b="1" dirty="0">
                <a:solidFill>
                  <a:srgbClr val="C00000"/>
                </a:solidFill>
              </a:rPr>
              <a:t>I was in the movie ‘Crocodile Dundee’.  What’s my name?</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622517" y="2609825"/>
            <a:ext cx="4229617" cy="707886"/>
          </a:xfrm>
          <a:prstGeom prst="rect">
            <a:avLst/>
          </a:prstGeom>
          <a:noFill/>
        </p:spPr>
        <p:txBody>
          <a:bodyPr wrap="square" rtlCol="0">
            <a:spAutoFit/>
          </a:bodyPr>
          <a:lstStyle/>
          <a:p>
            <a:pPr algn="ctr"/>
            <a:r>
              <a:rPr lang="en-US" sz="4000" b="1" dirty="0">
                <a:solidFill>
                  <a:srgbClr val="FF0000"/>
                </a:solidFill>
              </a:rPr>
              <a:t>David Gulpilil</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163732" y="3689652"/>
            <a:ext cx="6028268" cy="2862322"/>
          </a:xfrm>
          <a:prstGeom prst="rect">
            <a:avLst/>
          </a:prstGeom>
          <a:noFill/>
        </p:spPr>
        <p:txBody>
          <a:bodyPr wrap="square" rtlCol="0">
            <a:spAutoFit/>
          </a:bodyPr>
          <a:lstStyle/>
          <a:p>
            <a:r>
              <a:rPr lang="en-US" sz="3600" dirty="0"/>
              <a:t>Known for his roles in the films Walkabout, Storm Boy, The Last Wave, Crocodile Dundee, Rabbit-Proof Fence, The Tracker and Australia. </a:t>
            </a:r>
            <a:endParaRPr lang="en-AU" sz="36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2050" name="Picture 2" descr="David Gulpilil (1953-2021) in 2023 | Aboriginal people, Australian ...">
            <a:extLst>
              <a:ext uri="{FF2B5EF4-FFF2-40B4-BE49-F238E27FC236}">
                <a16:creationId xmlns:a16="http://schemas.microsoft.com/office/drawing/2014/main" id="{79CD0331-E50F-7447-AEBF-4BB07D45E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5" y="419356"/>
            <a:ext cx="5664633" cy="591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66676"/>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15534" y="854174"/>
            <a:ext cx="8144934" cy="1200329"/>
          </a:xfrm>
          <a:prstGeom prst="rect">
            <a:avLst/>
          </a:prstGeom>
          <a:noFill/>
        </p:spPr>
        <p:txBody>
          <a:bodyPr wrap="square" rtlCol="0">
            <a:spAutoFit/>
          </a:bodyPr>
          <a:lstStyle/>
          <a:p>
            <a:r>
              <a:rPr lang="en-US" sz="3600" b="1" dirty="0">
                <a:solidFill>
                  <a:srgbClr val="C00000"/>
                </a:solidFill>
              </a:rPr>
              <a:t>The smallest bone in the human body is in the ear.  What is it called?</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622517" y="2281067"/>
            <a:ext cx="4229617" cy="707886"/>
          </a:xfrm>
          <a:prstGeom prst="rect">
            <a:avLst/>
          </a:prstGeom>
          <a:noFill/>
        </p:spPr>
        <p:txBody>
          <a:bodyPr wrap="square" rtlCol="0">
            <a:spAutoFit/>
          </a:bodyPr>
          <a:lstStyle/>
          <a:p>
            <a:pPr algn="ctr"/>
            <a:r>
              <a:rPr lang="en-US" sz="4000" b="1" dirty="0">
                <a:solidFill>
                  <a:srgbClr val="FF0000"/>
                </a:solidFill>
              </a:rPr>
              <a:t>The Stirrup</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173133" y="3215518"/>
            <a:ext cx="7018867" cy="3539430"/>
          </a:xfrm>
          <a:prstGeom prst="rect">
            <a:avLst/>
          </a:prstGeom>
          <a:noFill/>
        </p:spPr>
        <p:txBody>
          <a:bodyPr wrap="square" rtlCol="0">
            <a:spAutoFit/>
          </a:bodyPr>
          <a:lstStyle/>
          <a:p>
            <a:r>
              <a:rPr lang="en-US" sz="3200" dirty="0"/>
              <a:t>   There are three bones in each of the ears. Of these, the stirrup is the smallest bone in our body. It is as small as a grain of rice and is hollow. Its shape is like that of a stirrup. </a:t>
            </a:r>
          </a:p>
          <a:p>
            <a:r>
              <a:rPr lang="en-US" sz="3200" dirty="0"/>
              <a:t>   The longest and strongest bone is the thigh bone or the femur.</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1032" name="Picture 8" descr="Two Girls Gossiping Vector Illustration Stock Illustration - Download Image  Now - Gossip, Whispering, Privacy - iStock">
            <a:extLst>
              <a:ext uri="{FF2B5EF4-FFF2-40B4-BE49-F238E27FC236}">
                <a16:creationId xmlns:a16="http://schemas.microsoft.com/office/drawing/2014/main" id="{22E04EEB-D2D0-BB02-FDD6-5B94852E82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r="10312"/>
          <a:stretch/>
        </p:blipFill>
        <p:spPr bwMode="auto">
          <a:xfrm>
            <a:off x="296334" y="2374899"/>
            <a:ext cx="4580466"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3631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3000">
        <p15:prstTrans prst="fallOver"/>
      </p:transition>
    </mc:Choice>
    <mc:Fallback>
      <p:transition spd="slow"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89823" y="698848"/>
            <a:ext cx="10436431" cy="2062103"/>
          </a:xfrm>
          <a:prstGeom prst="rect">
            <a:avLst/>
          </a:prstGeom>
          <a:noFill/>
        </p:spPr>
        <p:txBody>
          <a:bodyPr wrap="square" rtlCol="0">
            <a:spAutoFit/>
          </a:bodyPr>
          <a:lstStyle/>
          <a:p>
            <a:r>
              <a:rPr lang="en-US" sz="3200" b="1" dirty="0">
                <a:solidFill>
                  <a:srgbClr val="C00000"/>
                </a:solidFill>
              </a:rPr>
              <a:t>Left unfinished at the time of his composers death, Turandot has remained as one of the most </a:t>
            </a:r>
            <a:r>
              <a:rPr lang="en-US" sz="3200" b="1" dirty="0" err="1">
                <a:solidFill>
                  <a:srgbClr val="C00000"/>
                </a:solidFill>
              </a:rPr>
              <a:t>recognisable</a:t>
            </a:r>
            <a:r>
              <a:rPr lang="en-US" sz="3200" b="1" dirty="0">
                <a:solidFill>
                  <a:srgbClr val="C00000"/>
                </a:solidFill>
              </a:rPr>
              <a:t> pieces of opera. Inspired by a German play of the same name.    Who was the composer?</a:t>
            </a:r>
            <a:endParaRPr lang="en-AU" sz="32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1519951" y="3146775"/>
            <a:ext cx="4894792" cy="707886"/>
          </a:xfrm>
          <a:prstGeom prst="rect">
            <a:avLst/>
          </a:prstGeom>
          <a:noFill/>
        </p:spPr>
        <p:txBody>
          <a:bodyPr wrap="square" rtlCol="0">
            <a:spAutoFit/>
          </a:bodyPr>
          <a:lstStyle/>
          <a:p>
            <a:pPr algn="ctr"/>
            <a:r>
              <a:rPr lang="en-US" sz="4000" b="1" dirty="0">
                <a:solidFill>
                  <a:srgbClr val="FF0000"/>
                </a:solidFill>
              </a:rPr>
              <a:t>Puccini</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789823" y="4249450"/>
            <a:ext cx="6355048" cy="2062103"/>
          </a:xfrm>
          <a:prstGeom prst="rect">
            <a:avLst/>
          </a:prstGeom>
          <a:noFill/>
        </p:spPr>
        <p:txBody>
          <a:bodyPr wrap="square" rtlCol="0">
            <a:spAutoFit/>
          </a:bodyPr>
          <a:lstStyle/>
          <a:p>
            <a:r>
              <a:rPr lang="en-US" sz="3200" b="1" dirty="0"/>
              <a:t>Giacomo Puccini </a:t>
            </a:r>
            <a:r>
              <a:rPr lang="en-US" sz="3200" dirty="0"/>
              <a:t>(1858-1924) was an Italian composer best known for his operas La Bohème, Tosca, Madama Butterfly, and Turandot. </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pic>
        <p:nvPicPr>
          <p:cNvPr id="5122" name="Picture 2" descr="Giacomo Puccini Biography - Life of Italian Composer">
            <a:extLst>
              <a:ext uri="{FF2B5EF4-FFF2-40B4-BE49-F238E27FC236}">
                <a16:creationId xmlns:a16="http://schemas.microsoft.com/office/drawing/2014/main" id="{CA8AC491-E5C3-269B-0FF4-93175FF2B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246" y="2282432"/>
            <a:ext cx="3926541" cy="448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79838"/>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675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884893" y="1591768"/>
            <a:ext cx="3704866" cy="584775"/>
          </a:xfrm>
          <a:prstGeom prst="rect">
            <a:avLst/>
          </a:prstGeom>
          <a:noFill/>
        </p:spPr>
        <p:txBody>
          <a:bodyPr wrap="square" rtlCol="0">
            <a:spAutoFit/>
          </a:bodyPr>
          <a:lstStyle/>
          <a:p>
            <a:r>
              <a:rPr lang="en-US" sz="3200" b="1" dirty="0">
                <a:solidFill>
                  <a:srgbClr val="C00000"/>
                </a:solidFill>
              </a:rPr>
              <a:t>What are these?</a:t>
            </a:r>
            <a:endParaRPr lang="en-AU" sz="32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167358" y="2548941"/>
            <a:ext cx="4894792" cy="707886"/>
          </a:xfrm>
          <a:prstGeom prst="rect">
            <a:avLst/>
          </a:prstGeom>
          <a:noFill/>
        </p:spPr>
        <p:txBody>
          <a:bodyPr wrap="square" rtlCol="0">
            <a:spAutoFit/>
          </a:bodyPr>
          <a:lstStyle/>
          <a:p>
            <a:pPr algn="ctr"/>
            <a:r>
              <a:rPr lang="en-US" sz="4000" b="1" dirty="0">
                <a:solidFill>
                  <a:srgbClr val="FF0000"/>
                </a:solidFill>
              </a:rPr>
              <a:t>Smarties</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356616" y="5287539"/>
            <a:ext cx="11612879" cy="1077218"/>
          </a:xfrm>
          <a:prstGeom prst="rect">
            <a:avLst/>
          </a:prstGeom>
          <a:noFill/>
        </p:spPr>
        <p:txBody>
          <a:bodyPr wrap="square" rtlCol="0">
            <a:spAutoFit/>
          </a:bodyPr>
          <a:lstStyle/>
          <a:p>
            <a:r>
              <a:rPr lang="en-US" sz="3200" dirty="0"/>
              <a:t>They have been manufactured since 1937, originally by H.I. Rowntree &amp; Company in the United Kingdom, and now by Nestlé.  </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pic>
        <p:nvPicPr>
          <p:cNvPr id="4100" name="Picture 4">
            <a:extLst>
              <a:ext uri="{FF2B5EF4-FFF2-40B4-BE49-F238E27FC236}">
                <a16:creationId xmlns:a16="http://schemas.microsoft.com/office/drawing/2014/main" id="{24A331CD-76D1-AEB7-F68B-BA687A5ED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37" y="209678"/>
            <a:ext cx="4977855" cy="4977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32109B-26DF-6C99-0F36-55F3E1F3DC5F}"/>
              </a:ext>
            </a:extLst>
          </p:cNvPr>
          <p:cNvSpPr txBox="1"/>
          <p:nvPr/>
        </p:nvSpPr>
        <p:spPr>
          <a:xfrm>
            <a:off x="5449823" y="3521298"/>
            <a:ext cx="6329861" cy="1569660"/>
          </a:xfrm>
          <a:prstGeom prst="rect">
            <a:avLst/>
          </a:prstGeom>
          <a:noFill/>
        </p:spPr>
        <p:txBody>
          <a:bodyPr wrap="square" rtlCol="0">
            <a:spAutoFit/>
          </a:bodyPr>
          <a:lstStyle/>
          <a:p>
            <a:r>
              <a:rPr lang="en-US" sz="3200" dirty="0"/>
              <a:t>Smarties are color-varied, sugar-coated, </a:t>
            </a:r>
            <a:r>
              <a:rPr lang="en-US" sz="3200" dirty="0" err="1"/>
              <a:t>dragée</a:t>
            </a:r>
            <a:r>
              <a:rPr lang="en-US" sz="3200" dirty="0"/>
              <a:t> chocolate confectionery.</a:t>
            </a:r>
            <a:endParaRPr lang="en-AU" sz="3200" dirty="0"/>
          </a:p>
        </p:txBody>
      </p:sp>
    </p:spTree>
    <p:extLst>
      <p:ext uri="{BB962C8B-B14F-4D97-AF65-F5344CB8AC3E}">
        <p14:creationId xmlns:p14="http://schemas.microsoft.com/office/powerpoint/2010/main" val="1583465147"/>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6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8480613" y="1250915"/>
            <a:ext cx="2859742" cy="1323439"/>
          </a:xfrm>
          <a:prstGeom prst="rect">
            <a:avLst/>
          </a:prstGeom>
          <a:noFill/>
        </p:spPr>
        <p:txBody>
          <a:bodyPr wrap="square" rtlCol="0">
            <a:spAutoFit/>
          </a:bodyPr>
          <a:lstStyle/>
          <a:p>
            <a:r>
              <a:rPr lang="en-US" sz="4000" b="1" dirty="0">
                <a:solidFill>
                  <a:srgbClr val="C00000"/>
                </a:solidFill>
              </a:rPr>
              <a:t>What is my name?</a:t>
            </a:r>
            <a:endParaRPr lang="en-AU" sz="4000" b="1" dirty="0">
              <a:solidFill>
                <a:srgbClr val="C00000"/>
              </a:solidFill>
              <a:latin typeface="+mj-lt"/>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8480613" y="3282803"/>
            <a:ext cx="2319023" cy="707886"/>
          </a:xfrm>
          <a:prstGeom prst="rect">
            <a:avLst/>
          </a:prstGeom>
          <a:noFill/>
        </p:spPr>
        <p:txBody>
          <a:bodyPr wrap="square" rtlCol="0">
            <a:spAutoFit/>
          </a:bodyPr>
          <a:lstStyle/>
          <a:p>
            <a:pPr algn="ctr"/>
            <a:r>
              <a:rPr lang="en-US" sz="4000" b="1" dirty="0">
                <a:solidFill>
                  <a:srgbClr val="FF0000"/>
                </a:solidFill>
              </a:rPr>
              <a:t>Banksia</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79876" y="5293873"/>
            <a:ext cx="11137046" cy="1569660"/>
          </a:xfrm>
          <a:prstGeom prst="rect">
            <a:avLst/>
          </a:prstGeom>
          <a:noFill/>
        </p:spPr>
        <p:txBody>
          <a:bodyPr wrap="square" rtlCol="0">
            <a:spAutoFit/>
          </a:bodyPr>
          <a:lstStyle/>
          <a:p>
            <a:r>
              <a:rPr lang="en-US" sz="3200" dirty="0"/>
              <a:t>One of the most iconic Australian native trees and shrubs and was discovered by Sir Joseph Banks in 1770, who was one of the first Europeans to collect specimens of these plants.</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2050" name="Picture 2" descr="Native Australian Trees - Banksia">
            <a:extLst>
              <a:ext uri="{FF2B5EF4-FFF2-40B4-BE49-F238E27FC236}">
                <a16:creationId xmlns:a16="http://schemas.microsoft.com/office/drawing/2014/main" id="{BA3F54B9-2EB0-CB56-C7CE-8D587DE16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66" y="516641"/>
            <a:ext cx="7162267" cy="477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33138"/>
      </p:ext>
    </p:extLst>
  </p:cSld>
  <p:clrMapOvr>
    <a:masterClrMapping/>
  </p:clrMapOvr>
  <mc:AlternateContent xmlns:mc="http://schemas.openxmlformats.org/markup-compatibility/2006">
    <mc:Choice xmlns:p14="http://schemas.microsoft.com/office/powerpoint/2010/main" Requires="p14">
      <p:transition spd="slow" p14:dur="1500" advTm="12000">
        <p:split orient="vert"/>
      </p:transition>
    </mc:Choice>
    <mc:Fallback>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088212" y="1125730"/>
            <a:ext cx="3920447" cy="1323439"/>
          </a:xfrm>
          <a:prstGeom prst="rect">
            <a:avLst/>
          </a:prstGeom>
          <a:noFill/>
        </p:spPr>
        <p:txBody>
          <a:bodyPr wrap="square" rtlCol="0">
            <a:spAutoFit/>
          </a:bodyPr>
          <a:lstStyle/>
          <a:p>
            <a:r>
              <a:rPr lang="en-US" sz="4000" b="1" dirty="0">
                <a:solidFill>
                  <a:srgbClr val="C00000"/>
                </a:solidFill>
              </a:rPr>
              <a:t>What kind of dog is this?</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782264" y="2939978"/>
            <a:ext cx="3592650" cy="707886"/>
          </a:xfrm>
          <a:prstGeom prst="rect">
            <a:avLst/>
          </a:prstGeom>
          <a:noFill/>
        </p:spPr>
        <p:txBody>
          <a:bodyPr wrap="none" rtlCol="0">
            <a:spAutoFit/>
          </a:bodyPr>
          <a:lstStyle/>
          <a:p>
            <a:r>
              <a:rPr lang="en-US" sz="4000" b="1" dirty="0">
                <a:solidFill>
                  <a:srgbClr val="FF0000"/>
                </a:solidFill>
              </a:rPr>
              <a:t>British Bulldog</a:t>
            </a:r>
            <a:endParaRPr lang="en-AU" sz="4000" b="1" dirty="0">
              <a:solidFill>
                <a:srgbClr val="FF0000"/>
              </a:solidFill>
            </a:endParaRP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1032" name="Picture 8" descr="English Bulldog Puppies For Sale | Available in Phoenix &amp; Tucson, AZ">
            <a:extLst>
              <a:ext uri="{FF2B5EF4-FFF2-40B4-BE49-F238E27FC236}">
                <a16:creationId xmlns:a16="http://schemas.microsoft.com/office/drawing/2014/main" id="{DA86E0DE-2EF7-E3C6-4494-1E09190ED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66" y="571500"/>
            <a:ext cx="6462889" cy="484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48029"/>
      </p:ext>
    </p:extLst>
  </p:cSld>
  <p:clrMapOvr>
    <a:masterClrMapping/>
  </p:clrMapOvr>
  <p:transition spd="slow" advTm="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828805" y="646257"/>
            <a:ext cx="9397449" cy="707886"/>
          </a:xfrm>
          <a:prstGeom prst="rect">
            <a:avLst/>
          </a:prstGeom>
          <a:noFill/>
        </p:spPr>
        <p:txBody>
          <a:bodyPr wrap="square" rtlCol="0">
            <a:spAutoFit/>
          </a:bodyPr>
          <a:lstStyle/>
          <a:p>
            <a:r>
              <a:rPr lang="en-US" sz="4000" b="1" dirty="0">
                <a:solidFill>
                  <a:srgbClr val="C00000"/>
                </a:solidFill>
              </a:rPr>
              <a:t>What is the name of this cat breed?</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968718" y="1544927"/>
            <a:ext cx="3317350" cy="707886"/>
          </a:xfrm>
          <a:prstGeom prst="rect">
            <a:avLst/>
          </a:prstGeom>
          <a:noFill/>
        </p:spPr>
        <p:txBody>
          <a:bodyPr wrap="square" rtlCol="0">
            <a:spAutoFit/>
          </a:bodyPr>
          <a:lstStyle/>
          <a:p>
            <a:pPr algn="ctr"/>
            <a:r>
              <a:rPr lang="en-US" sz="4000" b="1" dirty="0">
                <a:solidFill>
                  <a:srgbClr val="FF0000"/>
                </a:solidFill>
              </a:rPr>
              <a:t>Siamese</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8068733" y="2343030"/>
            <a:ext cx="4123267" cy="4524315"/>
          </a:xfrm>
          <a:prstGeom prst="rect">
            <a:avLst/>
          </a:prstGeom>
          <a:noFill/>
        </p:spPr>
        <p:txBody>
          <a:bodyPr wrap="square" rtlCol="0">
            <a:spAutoFit/>
          </a:bodyPr>
          <a:lstStyle/>
          <a:p>
            <a:r>
              <a:rPr lang="en-US" sz="3200" dirty="0"/>
              <a:t>The Siamese cat is a small and agile cat breed that weighs no more than 10 pounds. They have slender bodies with short coats and are considered to be an ancient cat breed.</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2054" name="Picture 6" descr="seal point siamese lying on a velvet clothe">
            <a:extLst>
              <a:ext uri="{FF2B5EF4-FFF2-40B4-BE49-F238E27FC236}">
                <a16:creationId xmlns:a16="http://schemas.microsoft.com/office/drawing/2014/main" id="{3AB1B04F-67DD-257B-F520-B9C6603C6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 y="1544927"/>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86804"/>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4978401" y="646257"/>
            <a:ext cx="7213599" cy="1200329"/>
          </a:xfrm>
          <a:prstGeom prst="rect">
            <a:avLst/>
          </a:prstGeom>
          <a:noFill/>
        </p:spPr>
        <p:txBody>
          <a:bodyPr wrap="square" rtlCol="0">
            <a:spAutoFit/>
          </a:bodyPr>
          <a:lstStyle/>
          <a:p>
            <a:r>
              <a:rPr lang="en-US" sz="3600" b="1" dirty="0">
                <a:solidFill>
                  <a:srgbClr val="C00000"/>
                </a:solidFill>
              </a:rPr>
              <a:t>In 1953 we climbed the highest mountain. Who am I?  </a:t>
            </a:r>
            <a:r>
              <a:rPr lang="en-US" sz="3200" b="1" dirty="0">
                <a:solidFill>
                  <a:srgbClr val="C00000"/>
                </a:solidFill>
                <a:latin typeface="+mj-lt"/>
              </a:rPr>
              <a:t>(Either of us)</a:t>
            </a:r>
            <a:endParaRPr lang="en-AU" sz="3200" b="1" dirty="0">
              <a:solidFill>
                <a:srgbClr val="C00000"/>
              </a:solidFill>
              <a:latin typeface="+mj-lt"/>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5868984" y="2073487"/>
            <a:ext cx="4894792" cy="1323439"/>
          </a:xfrm>
          <a:prstGeom prst="rect">
            <a:avLst/>
          </a:prstGeom>
          <a:noFill/>
        </p:spPr>
        <p:txBody>
          <a:bodyPr wrap="square" rtlCol="0">
            <a:spAutoFit/>
          </a:bodyPr>
          <a:lstStyle/>
          <a:p>
            <a:pPr algn="ctr"/>
            <a:r>
              <a:rPr lang="en-US" sz="4000" b="1" dirty="0">
                <a:solidFill>
                  <a:srgbClr val="FF0000"/>
                </a:solidFill>
              </a:rPr>
              <a:t>Edmund Hillary  </a:t>
            </a:r>
            <a:r>
              <a:rPr lang="en-US" sz="3600" b="1" dirty="0">
                <a:solidFill>
                  <a:srgbClr val="FF0000"/>
                </a:solidFill>
              </a:rPr>
              <a:t>and</a:t>
            </a:r>
            <a:r>
              <a:rPr lang="en-US" sz="4000" b="1" dirty="0">
                <a:solidFill>
                  <a:srgbClr val="FF0000"/>
                </a:solidFill>
              </a:rPr>
              <a:t> </a:t>
            </a:r>
            <a:r>
              <a:rPr lang="en-US" sz="4000" b="1" dirty="0" err="1">
                <a:solidFill>
                  <a:srgbClr val="FF0000"/>
                </a:solidFill>
              </a:rPr>
              <a:t>Tenzing</a:t>
            </a:r>
            <a:r>
              <a:rPr lang="en-US" sz="4000" b="1" dirty="0">
                <a:solidFill>
                  <a:srgbClr val="FF0000"/>
                </a:solidFill>
              </a:rPr>
              <a:t> Norgay</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342964" y="3623827"/>
            <a:ext cx="6849036" cy="3046988"/>
          </a:xfrm>
          <a:prstGeom prst="rect">
            <a:avLst/>
          </a:prstGeom>
          <a:noFill/>
        </p:spPr>
        <p:txBody>
          <a:bodyPr wrap="square" rtlCol="0">
            <a:spAutoFit/>
          </a:bodyPr>
          <a:lstStyle/>
          <a:p>
            <a:r>
              <a:rPr lang="en-US" sz="3200" b="1" dirty="0"/>
              <a:t>Mount Everest</a:t>
            </a:r>
            <a:r>
              <a:rPr lang="en-US" sz="3200" dirty="0"/>
              <a:t> is Earth's highest mountain above sea level, located in the </a:t>
            </a:r>
            <a:r>
              <a:rPr lang="en-US" sz="3200" dirty="0" err="1"/>
              <a:t>Mahalangur</a:t>
            </a:r>
            <a:r>
              <a:rPr lang="en-US" sz="3200" dirty="0"/>
              <a:t> </a:t>
            </a:r>
            <a:r>
              <a:rPr lang="en-US" sz="3200" dirty="0" err="1"/>
              <a:t>Himal</a:t>
            </a:r>
            <a:r>
              <a:rPr lang="en-US" sz="3200" dirty="0"/>
              <a:t> sub-range of the Himalayas. The China–Nepal border runs across its summit point. Its elevation of 8,848.86 m.</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1026" name="Picture 2" descr="Sir Edmund Hillary and Tenzing Norgay - 1953 Everest">
            <a:extLst>
              <a:ext uri="{FF2B5EF4-FFF2-40B4-BE49-F238E27FC236}">
                <a16:creationId xmlns:a16="http://schemas.microsoft.com/office/drawing/2014/main" id="{3A4F05E8-E228-EBF3-3B72-ECF4D9F38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9" y="346993"/>
            <a:ext cx="4894792" cy="652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26902"/>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130526" y="1158623"/>
            <a:ext cx="7213599" cy="707886"/>
          </a:xfrm>
          <a:prstGeom prst="rect">
            <a:avLst/>
          </a:prstGeom>
          <a:noFill/>
        </p:spPr>
        <p:txBody>
          <a:bodyPr wrap="square" rtlCol="0">
            <a:spAutoFit/>
          </a:bodyPr>
          <a:lstStyle/>
          <a:p>
            <a:r>
              <a:rPr lang="en-US" sz="4000" b="1" dirty="0">
                <a:solidFill>
                  <a:srgbClr val="C00000"/>
                </a:solidFill>
              </a:rPr>
              <a:t>What sort of cheese is this?</a:t>
            </a:r>
            <a:endParaRPr lang="en-AU" sz="4000" b="1" dirty="0">
              <a:solidFill>
                <a:srgbClr val="C00000"/>
              </a:solidFill>
              <a:latin typeface="+mj-lt"/>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100047" y="2417518"/>
            <a:ext cx="2554941" cy="707886"/>
          </a:xfrm>
          <a:prstGeom prst="rect">
            <a:avLst/>
          </a:prstGeom>
          <a:noFill/>
        </p:spPr>
        <p:txBody>
          <a:bodyPr wrap="square" rtlCol="0">
            <a:spAutoFit/>
          </a:bodyPr>
          <a:lstStyle/>
          <a:p>
            <a:r>
              <a:rPr lang="en-AU" sz="4000" b="1" dirty="0">
                <a:solidFill>
                  <a:srgbClr val="FF0000"/>
                </a:solidFill>
              </a:rPr>
              <a:t>Halloumi</a:t>
            </a:r>
          </a:p>
        </p:txBody>
      </p:sp>
      <p:sp>
        <p:nvSpPr>
          <p:cNvPr id="6" name="TextBox 5">
            <a:extLst>
              <a:ext uri="{FF2B5EF4-FFF2-40B4-BE49-F238E27FC236}">
                <a16:creationId xmlns:a16="http://schemas.microsoft.com/office/drawing/2014/main" id="{117601C9-BA6F-E949-3481-E5C29E444645}"/>
              </a:ext>
            </a:extLst>
          </p:cNvPr>
          <p:cNvSpPr txBox="1"/>
          <p:nvPr/>
        </p:nvSpPr>
        <p:spPr>
          <a:xfrm>
            <a:off x="4975411" y="3313663"/>
            <a:ext cx="7001436" cy="2862322"/>
          </a:xfrm>
          <a:prstGeom prst="rect">
            <a:avLst/>
          </a:prstGeom>
          <a:noFill/>
        </p:spPr>
        <p:txBody>
          <a:bodyPr wrap="square" rtlCol="0">
            <a:spAutoFit/>
          </a:bodyPr>
          <a:lstStyle/>
          <a:p>
            <a:r>
              <a:rPr lang="en-US" sz="3600" dirty="0"/>
              <a:t>Halloumi or haloumi is a cheese of Cypriot origin made from a mixture of goat's and sheep's milk, and sometimes also cow's milk. Its texture is described as squeaky.</a:t>
            </a:r>
            <a:endParaRPr lang="en-AU" sz="36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3074" name="Picture 2" descr="Grilled Halloumi Cheese Recipe (The Cheese That Doesn't Melt!)">
            <a:extLst>
              <a:ext uri="{FF2B5EF4-FFF2-40B4-BE49-F238E27FC236}">
                <a16:creationId xmlns:a16="http://schemas.microsoft.com/office/drawing/2014/main" id="{868C8608-203F-37DC-63B2-A2E61FFCD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186"/>
      </p:ext>
    </p:extLst>
  </p:cSld>
  <p:clrMapOvr>
    <a:masterClrMapping/>
  </p:clrMapOvr>
  <p:transition spd="slow" advTm="1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850854" y="745774"/>
            <a:ext cx="4977855" cy="2554545"/>
          </a:xfrm>
          <a:prstGeom prst="rect">
            <a:avLst/>
          </a:prstGeom>
          <a:noFill/>
        </p:spPr>
        <p:txBody>
          <a:bodyPr wrap="square" rtlCol="0">
            <a:spAutoFit/>
          </a:bodyPr>
          <a:lstStyle/>
          <a:p>
            <a:r>
              <a:rPr lang="en-US" sz="4000" b="1" dirty="0">
                <a:solidFill>
                  <a:srgbClr val="C00000"/>
                </a:solidFill>
              </a:rPr>
              <a:t>What famous beach was responsible for the development of the life saving reel?</a:t>
            </a:r>
            <a:endParaRPr lang="en-AU" sz="4000" b="1" dirty="0">
              <a:solidFill>
                <a:srgbClr val="C00000"/>
              </a:solidFill>
              <a:latin typeface="+mj-lt"/>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8086164" y="3626737"/>
            <a:ext cx="1828801" cy="707886"/>
          </a:xfrm>
          <a:prstGeom prst="rect">
            <a:avLst/>
          </a:prstGeom>
          <a:noFill/>
        </p:spPr>
        <p:txBody>
          <a:bodyPr wrap="square" rtlCol="0">
            <a:spAutoFit/>
          </a:bodyPr>
          <a:lstStyle/>
          <a:p>
            <a:r>
              <a:rPr lang="en-AU" sz="4000" b="1" dirty="0">
                <a:solidFill>
                  <a:srgbClr val="FF0000"/>
                </a:solidFill>
              </a:rPr>
              <a:t>Bondi</a:t>
            </a:r>
          </a:p>
        </p:txBody>
      </p:sp>
      <p:sp>
        <p:nvSpPr>
          <p:cNvPr id="6" name="TextBox 5">
            <a:extLst>
              <a:ext uri="{FF2B5EF4-FFF2-40B4-BE49-F238E27FC236}">
                <a16:creationId xmlns:a16="http://schemas.microsoft.com/office/drawing/2014/main" id="{117601C9-BA6F-E949-3481-E5C29E444645}"/>
              </a:ext>
            </a:extLst>
          </p:cNvPr>
          <p:cNvSpPr txBox="1"/>
          <p:nvPr/>
        </p:nvSpPr>
        <p:spPr>
          <a:xfrm>
            <a:off x="618562" y="4989273"/>
            <a:ext cx="11322425" cy="1569660"/>
          </a:xfrm>
          <a:prstGeom prst="rect">
            <a:avLst/>
          </a:prstGeom>
          <a:noFill/>
        </p:spPr>
        <p:txBody>
          <a:bodyPr wrap="square" rtlCol="0">
            <a:spAutoFit/>
          </a:bodyPr>
          <a:lstStyle/>
          <a:p>
            <a:r>
              <a:rPr lang="en-US" sz="3200" dirty="0"/>
              <a:t>It was there in 1906 that surfer Lester Ormsby demonstrated his invention, a surf lifesaving reel. The reels were used until 1970 when they were replaced by rescue tubes.</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2" name="Picture 2" descr="surf lifesaving reel, lester ormsby, bondi beach, lifesaver, australian inventions, australian inventors, inventions, inventors, ">
            <a:extLst>
              <a:ext uri="{FF2B5EF4-FFF2-40B4-BE49-F238E27FC236}">
                <a16:creationId xmlns:a16="http://schemas.microsoft.com/office/drawing/2014/main" id="{9902DE83-D82B-7F36-BE74-3020289EC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3" y="121535"/>
            <a:ext cx="630555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08907"/>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535272" y="903936"/>
            <a:ext cx="5166108" cy="1323439"/>
          </a:xfrm>
          <a:prstGeom prst="rect">
            <a:avLst/>
          </a:prstGeom>
          <a:noFill/>
        </p:spPr>
        <p:txBody>
          <a:bodyPr wrap="square" rtlCol="0">
            <a:spAutoFit/>
          </a:bodyPr>
          <a:lstStyle/>
          <a:p>
            <a:r>
              <a:rPr lang="en-US" sz="4000" b="1" dirty="0">
                <a:solidFill>
                  <a:srgbClr val="C00000"/>
                </a:solidFill>
              </a:rPr>
              <a:t>What is the name of this cloud formation?</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622517" y="2281067"/>
            <a:ext cx="4229617" cy="707886"/>
          </a:xfrm>
          <a:prstGeom prst="rect">
            <a:avLst/>
          </a:prstGeom>
          <a:noFill/>
        </p:spPr>
        <p:txBody>
          <a:bodyPr wrap="square" rtlCol="0">
            <a:spAutoFit/>
          </a:bodyPr>
          <a:lstStyle/>
          <a:p>
            <a:pPr algn="ctr"/>
            <a:r>
              <a:rPr lang="en-US" sz="4000" b="1" dirty="0">
                <a:solidFill>
                  <a:srgbClr val="FF0000"/>
                </a:solidFill>
              </a:rPr>
              <a:t>Cirrus</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248399" y="3042645"/>
            <a:ext cx="5943601" cy="3539430"/>
          </a:xfrm>
          <a:prstGeom prst="rect">
            <a:avLst/>
          </a:prstGeom>
          <a:noFill/>
        </p:spPr>
        <p:txBody>
          <a:bodyPr wrap="square" rtlCol="0">
            <a:spAutoFit/>
          </a:bodyPr>
          <a:lstStyle/>
          <a:p>
            <a:r>
              <a:rPr lang="en-US" sz="3200" dirty="0"/>
              <a:t>Cirrus clouds typically appear delicate and wispy with white strands. Cirrus are usually formed when warm, dry air rises, causing water vapor deposition onto rocky or metallic dust particles at high altitudes.</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1026" name="Picture 2" descr="Cirrus Cloud Formation Photograph by Phillip Espinasse - Pixels">
            <a:extLst>
              <a:ext uri="{FF2B5EF4-FFF2-40B4-BE49-F238E27FC236}">
                <a16:creationId xmlns:a16="http://schemas.microsoft.com/office/drawing/2014/main" id="{4BAEB074-2F26-1AA8-9F28-A9C3C2CCB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589"/>
          <a:stretch/>
        </p:blipFill>
        <p:spPr bwMode="auto">
          <a:xfrm>
            <a:off x="164825" y="419356"/>
            <a:ext cx="5778777"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20391"/>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611906" y="985719"/>
            <a:ext cx="6060141" cy="1323439"/>
          </a:xfrm>
          <a:prstGeom prst="rect">
            <a:avLst/>
          </a:prstGeom>
          <a:noFill/>
        </p:spPr>
        <p:txBody>
          <a:bodyPr wrap="square" rtlCol="0">
            <a:spAutoFit/>
          </a:bodyPr>
          <a:lstStyle/>
          <a:p>
            <a:r>
              <a:rPr lang="en-US" sz="4000" b="1" dirty="0">
                <a:solidFill>
                  <a:srgbClr val="C00000"/>
                </a:solidFill>
              </a:rPr>
              <a:t>I invented the printing press.  Who am I?</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5801615" y="2721114"/>
            <a:ext cx="5305656" cy="707886"/>
          </a:xfrm>
          <a:prstGeom prst="rect">
            <a:avLst/>
          </a:prstGeom>
          <a:noFill/>
        </p:spPr>
        <p:txBody>
          <a:bodyPr wrap="square" rtlCol="0">
            <a:spAutoFit/>
          </a:bodyPr>
          <a:lstStyle/>
          <a:p>
            <a:pPr algn="ctr"/>
            <a:r>
              <a:rPr lang="en-US" sz="4000" b="1" dirty="0">
                <a:solidFill>
                  <a:srgbClr val="FF0000"/>
                </a:solidFill>
              </a:rPr>
              <a:t>Johannes Gutenberg</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375561" y="3740368"/>
            <a:ext cx="6723529" cy="3046988"/>
          </a:xfrm>
          <a:prstGeom prst="rect">
            <a:avLst/>
          </a:prstGeom>
          <a:noFill/>
        </p:spPr>
        <p:txBody>
          <a:bodyPr wrap="square" rtlCol="0">
            <a:spAutoFit/>
          </a:bodyPr>
          <a:lstStyle/>
          <a:p>
            <a:r>
              <a:rPr lang="en-US" sz="3200" i="1" dirty="0"/>
              <a:t>Gutenberg invented the printing press, which later spread across the world. His work led to an information revolution and the unprecedented mass-spread of literature throughout Europe. </a:t>
            </a:r>
            <a:endParaRPr lang="en-AU" sz="3200" i="1"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pic>
        <p:nvPicPr>
          <p:cNvPr id="4098" name="Picture 2" descr="Famous Inventors: Johannes Gutenberg portrait">
            <a:extLst>
              <a:ext uri="{FF2B5EF4-FFF2-40B4-BE49-F238E27FC236}">
                <a16:creationId xmlns:a16="http://schemas.microsoft.com/office/drawing/2014/main" id="{1D28EE7D-F8C5-A579-6A69-1070EF1F4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557432"/>
            <a:ext cx="476250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08780"/>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13C63-3CBC-8F03-603C-76A78EDC3341}"/>
              </a:ext>
            </a:extLst>
          </p:cNvPr>
          <p:cNvSpPr txBox="1"/>
          <p:nvPr/>
        </p:nvSpPr>
        <p:spPr>
          <a:xfrm>
            <a:off x="6847438" y="3310902"/>
            <a:ext cx="4894792" cy="707886"/>
          </a:xfrm>
          <a:prstGeom prst="rect">
            <a:avLst/>
          </a:prstGeom>
          <a:noFill/>
        </p:spPr>
        <p:txBody>
          <a:bodyPr wrap="square" rtlCol="0">
            <a:spAutoFit/>
          </a:bodyPr>
          <a:lstStyle/>
          <a:p>
            <a:pPr algn="ctr"/>
            <a:r>
              <a:rPr lang="en-US" sz="4000" b="1" dirty="0">
                <a:solidFill>
                  <a:srgbClr val="FF0000"/>
                </a:solidFill>
              </a:rPr>
              <a:t>New Zealand</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444954" y="4303455"/>
            <a:ext cx="5699760" cy="2062103"/>
          </a:xfrm>
          <a:prstGeom prst="rect">
            <a:avLst/>
          </a:prstGeom>
          <a:noFill/>
        </p:spPr>
        <p:txBody>
          <a:bodyPr wrap="square" rtlCol="0">
            <a:spAutoFit/>
          </a:bodyPr>
          <a:lstStyle/>
          <a:p>
            <a:r>
              <a:rPr lang="en-US" sz="3200" i="1" dirty="0"/>
              <a:t> A 12-kilometre-long temperate maritime glacier on the West Coast of New Zealand's South Island. </a:t>
            </a: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sp>
        <p:nvSpPr>
          <p:cNvPr id="7" name="TextBox 6">
            <a:extLst>
              <a:ext uri="{FF2B5EF4-FFF2-40B4-BE49-F238E27FC236}">
                <a16:creationId xmlns:a16="http://schemas.microsoft.com/office/drawing/2014/main" id="{43D5DE7F-243C-A4D3-350C-515B0C3D4835}"/>
              </a:ext>
            </a:extLst>
          </p:cNvPr>
          <p:cNvSpPr txBox="1"/>
          <p:nvPr/>
        </p:nvSpPr>
        <p:spPr>
          <a:xfrm>
            <a:off x="7084317" y="895633"/>
            <a:ext cx="4044596" cy="1938992"/>
          </a:xfrm>
          <a:prstGeom prst="rect">
            <a:avLst/>
          </a:prstGeom>
          <a:noFill/>
        </p:spPr>
        <p:txBody>
          <a:bodyPr wrap="square" rtlCol="0">
            <a:spAutoFit/>
          </a:bodyPr>
          <a:lstStyle/>
          <a:p>
            <a:r>
              <a:rPr lang="en-US" sz="4000" b="1" dirty="0">
                <a:solidFill>
                  <a:srgbClr val="C00000"/>
                </a:solidFill>
              </a:rPr>
              <a:t>Where do you go to see the Franz Joseph Glacier?</a:t>
            </a:r>
            <a:endParaRPr lang="en-AU" sz="4000" b="1" dirty="0">
              <a:solidFill>
                <a:srgbClr val="C00000"/>
              </a:solidFill>
            </a:endParaRPr>
          </a:p>
        </p:txBody>
      </p:sp>
      <p:pic>
        <p:nvPicPr>
          <p:cNvPr id="3074" name="Picture 2" descr="Franz Josef glacier by MotHaiBaPhoto Prints in 2021 | Franz josef ...">
            <a:extLst>
              <a:ext uri="{FF2B5EF4-FFF2-40B4-BE49-F238E27FC236}">
                <a16:creationId xmlns:a16="http://schemas.microsoft.com/office/drawing/2014/main" id="{7EC74A8C-99BC-D375-134C-201EA75E3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81" y="271383"/>
            <a:ext cx="6053417" cy="640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56273"/>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13C63-3CBC-8F03-603C-76A78EDC3341}"/>
              </a:ext>
            </a:extLst>
          </p:cNvPr>
          <p:cNvSpPr txBox="1"/>
          <p:nvPr/>
        </p:nvSpPr>
        <p:spPr>
          <a:xfrm>
            <a:off x="7782815" y="3075057"/>
            <a:ext cx="3969914" cy="1323439"/>
          </a:xfrm>
          <a:prstGeom prst="rect">
            <a:avLst/>
          </a:prstGeom>
          <a:noFill/>
        </p:spPr>
        <p:txBody>
          <a:bodyPr wrap="square" rtlCol="0">
            <a:spAutoFit/>
          </a:bodyPr>
          <a:lstStyle/>
          <a:p>
            <a:pPr algn="ctr"/>
            <a:r>
              <a:rPr lang="en-US" sz="4000" b="1" dirty="0">
                <a:solidFill>
                  <a:srgbClr val="FF0000"/>
                </a:solidFill>
              </a:rPr>
              <a:t>Winston Churchill</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51330" y="4932843"/>
            <a:ext cx="10820399" cy="1754326"/>
          </a:xfrm>
          <a:prstGeom prst="rect">
            <a:avLst/>
          </a:prstGeom>
          <a:noFill/>
        </p:spPr>
        <p:txBody>
          <a:bodyPr wrap="square" rtlCol="0">
            <a:spAutoFit/>
          </a:bodyPr>
          <a:lstStyle/>
          <a:p>
            <a:r>
              <a:rPr lang="en-US" sz="3600" b="1" dirty="0"/>
              <a:t>He also said – “Yes, I Am Drunk, But You Are Ugly. Tomorrow I Will Be Sober, And You Will Still Be Ugly”</a:t>
            </a: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pic>
        <p:nvPicPr>
          <p:cNvPr id="1026" name="Picture 2" descr="Pin on Quotes">
            <a:extLst>
              <a:ext uri="{FF2B5EF4-FFF2-40B4-BE49-F238E27FC236}">
                <a16:creationId xmlns:a16="http://schemas.microsoft.com/office/drawing/2014/main" id="{7864E581-E0F8-6EE7-3BE5-5E78D451C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75" y="654053"/>
            <a:ext cx="7441021" cy="3955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CF507B-8DAB-AF86-31D0-76032FF1FADF}"/>
              </a:ext>
            </a:extLst>
          </p:cNvPr>
          <p:cNvSpPr/>
          <p:nvPr/>
        </p:nvSpPr>
        <p:spPr>
          <a:xfrm>
            <a:off x="1785427" y="3358226"/>
            <a:ext cx="2017059" cy="34962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E9E0E46C-8A0A-3A08-F27D-F98827E0C5AF}"/>
              </a:ext>
            </a:extLst>
          </p:cNvPr>
          <p:cNvSpPr/>
          <p:nvPr/>
        </p:nvSpPr>
        <p:spPr>
          <a:xfrm>
            <a:off x="314339" y="4030653"/>
            <a:ext cx="2017059" cy="34962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43D5DE7F-243C-A4D3-350C-515B0C3D4835}"/>
              </a:ext>
            </a:extLst>
          </p:cNvPr>
          <p:cNvSpPr txBox="1"/>
          <p:nvPr/>
        </p:nvSpPr>
        <p:spPr>
          <a:xfrm>
            <a:off x="8157882" y="1659443"/>
            <a:ext cx="2622834" cy="707886"/>
          </a:xfrm>
          <a:prstGeom prst="rect">
            <a:avLst/>
          </a:prstGeom>
          <a:noFill/>
        </p:spPr>
        <p:txBody>
          <a:bodyPr wrap="none" rtlCol="0">
            <a:spAutoFit/>
          </a:bodyPr>
          <a:lstStyle/>
          <a:p>
            <a:r>
              <a:rPr lang="en-US" sz="4000" b="1" dirty="0">
                <a:solidFill>
                  <a:srgbClr val="C00000"/>
                </a:solidFill>
              </a:rPr>
              <a:t>Who am I?</a:t>
            </a:r>
            <a:endParaRPr lang="en-AU" sz="4000" b="1" dirty="0">
              <a:solidFill>
                <a:srgbClr val="C00000"/>
              </a:solidFill>
            </a:endParaRPr>
          </a:p>
        </p:txBody>
      </p:sp>
    </p:spTree>
    <p:extLst>
      <p:ext uri="{BB962C8B-B14F-4D97-AF65-F5344CB8AC3E}">
        <p14:creationId xmlns:p14="http://schemas.microsoft.com/office/powerpoint/2010/main" val="3176412580"/>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13C63-3CBC-8F03-603C-76A78EDC3341}"/>
              </a:ext>
            </a:extLst>
          </p:cNvPr>
          <p:cNvSpPr txBox="1"/>
          <p:nvPr/>
        </p:nvSpPr>
        <p:spPr>
          <a:xfrm>
            <a:off x="6096000" y="2566994"/>
            <a:ext cx="4894792" cy="707886"/>
          </a:xfrm>
          <a:prstGeom prst="rect">
            <a:avLst/>
          </a:prstGeom>
          <a:noFill/>
        </p:spPr>
        <p:txBody>
          <a:bodyPr wrap="square" rtlCol="0">
            <a:spAutoFit/>
          </a:bodyPr>
          <a:lstStyle/>
          <a:p>
            <a:pPr algn="ctr"/>
            <a:r>
              <a:rPr lang="en-US" sz="4000" b="1" dirty="0">
                <a:solidFill>
                  <a:srgbClr val="FF0000"/>
                </a:solidFill>
              </a:rPr>
              <a:t>Toucan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423647" y="5603665"/>
            <a:ext cx="6234951" cy="1200329"/>
          </a:xfrm>
          <a:prstGeom prst="rect">
            <a:avLst/>
          </a:prstGeom>
          <a:noFill/>
        </p:spPr>
        <p:txBody>
          <a:bodyPr wrap="square" rtlCol="0">
            <a:spAutoFit/>
          </a:bodyPr>
          <a:lstStyle/>
          <a:p>
            <a:r>
              <a:rPr lang="en-US" sz="3600" dirty="0"/>
              <a:t>We are brightly marked and have large, often colorful bills. </a:t>
            </a:r>
            <a:endParaRPr lang="en-US" sz="3600" b="1"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sp>
        <p:nvSpPr>
          <p:cNvPr id="7" name="TextBox 6">
            <a:extLst>
              <a:ext uri="{FF2B5EF4-FFF2-40B4-BE49-F238E27FC236}">
                <a16:creationId xmlns:a16="http://schemas.microsoft.com/office/drawing/2014/main" id="{43D5DE7F-243C-A4D3-350C-515B0C3D4835}"/>
              </a:ext>
            </a:extLst>
          </p:cNvPr>
          <p:cNvSpPr txBox="1"/>
          <p:nvPr/>
        </p:nvSpPr>
        <p:spPr>
          <a:xfrm>
            <a:off x="6454380" y="1437568"/>
            <a:ext cx="5423857" cy="707886"/>
          </a:xfrm>
          <a:prstGeom prst="rect">
            <a:avLst/>
          </a:prstGeom>
          <a:noFill/>
        </p:spPr>
        <p:txBody>
          <a:bodyPr wrap="none" rtlCol="0">
            <a:spAutoFit/>
          </a:bodyPr>
          <a:lstStyle/>
          <a:p>
            <a:r>
              <a:rPr lang="en-US" sz="4000" b="1" dirty="0">
                <a:solidFill>
                  <a:srgbClr val="C00000"/>
                </a:solidFill>
              </a:rPr>
              <a:t>What sort of bird am I?</a:t>
            </a:r>
            <a:endParaRPr lang="en-AU" sz="4000" b="1" dirty="0">
              <a:solidFill>
                <a:srgbClr val="C00000"/>
              </a:solidFill>
            </a:endParaRPr>
          </a:p>
        </p:txBody>
      </p:sp>
      <p:pic>
        <p:nvPicPr>
          <p:cNvPr id="2050" name="Picture 2" descr="List of toucans - Wikipedia">
            <a:extLst>
              <a:ext uri="{FF2B5EF4-FFF2-40B4-BE49-F238E27FC236}">
                <a16:creationId xmlns:a16="http://schemas.microsoft.com/office/drawing/2014/main" id="{EB4663EC-5869-B1AE-F9B9-878033C35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3" y="123329"/>
            <a:ext cx="5852335" cy="529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61558"/>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13C63-3CBC-8F03-603C-76A78EDC3341}"/>
              </a:ext>
            </a:extLst>
          </p:cNvPr>
          <p:cNvSpPr txBox="1"/>
          <p:nvPr/>
        </p:nvSpPr>
        <p:spPr>
          <a:xfrm>
            <a:off x="6400800" y="3429000"/>
            <a:ext cx="4894792" cy="707886"/>
          </a:xfrm>
          <a:prstGeom prst="rect">
            <a:avLst/>
          </a:prstGeom>
          <a:noFill/>
        </p:spPr>
        <p:txBody>
          <a:bodyPr wrap="square" rtlCol="0">
            <a:spAutoFit/>
          </a:bodyPr>
          <a:lstStyle/>
          <a:p>
            <a:pPr algn="ctr"/>
            <a:r>
              <a:rPr lang="en-US" sz="4000" b="1" dirty="0" err="1">
                <a:solidFill>
                  <a:srgbClr val="FF0000"/>
                </a:solidFill>
              </a:rPr>
              <a:t>Caroma</a:t>
            </a:r>
            <a:endParaRPr lang="en-AU" sz="36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826535" y="4541030"/>
            <a:ext cx="10538929" cy="1754326"/>
          </a:xfrm>
          <a:prstGeom prst="rect">
            <a:avLst/>
          </a:prstGeom>
          <a:noFill/>
        </p:spPr>
        <p:txBody>
          <a:bodyPr wrap="square" rtlCol="0">
            <a:spAutoFit/>
          </a:bodyPr>
          <a:lstStyle/>
          <a:p>
            <a:r>
              <a:rPr lang="en-US" sz="3600" dirty="0"/>
              <a:t>What would a ‘dinky di’  Aussie quiz be without the mention of a dunny?  The water saving dual flush toilet was invented by </a:t>
            </a:r>
            <a:r>
              <a:rPr lang="en-US" sz="3600" dirty="0" err="1"/>
              <a:t>Caroma</a:t>
            </a:r>
            <a:r>
              <a:rPr lang="en-US" sz="3600" dirty="0"/>
              <a:t> in 1981.</a:t>
            </a: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sp>
        <p:nvSpPr>
          <p:cNvPr id="7" name="TextBox 6">
            <a:extLst>
              <a:ext uri="{FF2B5EF4-FFF2-40B4-BE49-F238E27FC236}">
                <a16:creationId xmlns:a16="http://schemas.microsoft.com/office/drawing/2014/main" id="{43D5DE7F-243C-A4D3-350C-515B0C3D4835}"/>
              </a:ext>
            </a:extLst>
          </p:cNvPr>
          <p:cNvSpPr txBox="1"/>
          <p:nvPr/>
        </p:nvSpPr>
        <p:spPr>
          <a:xfrm>
            <a:off x="6652892" y="1263199"/>
            <a:ext cx="5413602" cy="1938992"/>
          </a:xfrm>
          <a:prstGeom prst="rect">
            <a:avLst/>
          </a:prstGeom>
          <a:noFill/>
        </p:spPr>
        <p:txBody>
          <a:bodyPr wrap="square" rtlCol="0">
            <a:spAutoFit/>
          </a:bodyPr>
          <a:lstStyle/>
          <a:p>
            <a:r>
              <a:rPr lang="en-US" sz="4000" b="1" dirty="0">
                <a:solidFill>
                  <a:srgbClr val="C00000"/>
                </a:solidFill>
              </a:rPr>
              <a:t>What Aussie company invented the dual flush toilet.</a:t>
            </a:r>
            <a:endParaRPr lang="en-AU" sz="4000" b="1" dirty="0">
              <a:solidFill>
                <a:srgbClr val="C00000"/>
              </a:solidFill>
            </a:endParaRPr>
          </a:p>
        </p:txBody>
      </p:sp>
      <p:pic>
        <p:nvPicPr>
          <p:cNvPr id="2" name="Picture 2" descr="7 Best Dual Flush Toilets of 2023">
            <a:extLst>
              <a:ext uri="{FF2B5EF4-FFF2-40B4-BE49-F238E27FC236}">
                <a16:creationId xmlns:a16="http://schemas.microsoft.com/office/drawing/2014/main" id="{529D684B-D3DC-C78B-9E90-E8224248E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57" y="438009"/>
            <a:ext cx="5684545" cy="378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91078"/>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366464" y="1086549"/>
            <a:ext cx="4138042" cy="1323439"/>
          </a:xfrm>
          <a:prstGeom prst="rect">
            <a:avLst/>
          </a:prstGeom>
          <a:noFill/>
        </p:spPr>
        <p:txBody>
          <a:bodyPr wrap="square" rtlCol="0">
            <a:spAutoFit/>
          </a:bodyPr>
          <a:lstStyle/>
          <a:p>
            <a:r>
              <a:rPr lang="en-US" sz="4000" b="1" dirty="0">
                <a:solidFill>
                  <a:srgbClr val="C00000"/>
                </a:solidFill>
              </a:rPr>
              <a:t>What kind of tree are these?</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738997" y="2721114"/>
            <a:ext cx="2739724" cy="707886"/>
          </a:xfrm>
          <a:prstGeom prst="rect">
            <a:avLst/>
          </a:prstGeom>
          <a:noFill/>
        </p:spPr>
        <p:txBody>
          <a:bodyPr wrap="none" rtlCol="0">
            <a:spAutoFit/>
          </a:bodyPr>
          <a:lstStyle/>
          <a:p>
            <a:r>
              <a:rPr lang="en-US" sz="4000" b="1" dirty="0">
                <a:solidFill>
                  <a:srgbClr val="FF0000"/>
                </a:solidFill>
              </a:rPr>
              <a:t>Poplar tree</a:t>
            </a:r>
            <a:endParaRPr lang="en-AU" sz="4000" b="1" dirty="0">
              <a:solidFill>
                <a:srgbClr val="FF0000"/>
              </a:solidFill>
            </a:endParaRP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2050" name="Picture 2" descr="Your Guide To Poplar Trees | The Tree Center™">
            <a:extLst>
              <a:ext uri="{FF2B5EF4-FFF2-40B4-BE49-F238E27FC236}">
                <a16:creationId xmlns:a16="http://schemas.microsoft.com/office/drawing/2014/main" id="{54A1DC9C-E5D5-A8D5-D0FB-DB2FB418B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8" y="1080908"/>
            <a:ext cx="6983306" cy="4626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7B6108-72C3-1725-CEBE-C624ED65CB67}"/>
              </a:ext>
            </a:extLst>
          </p:cNvPr>
          <p:cNvSpPr txBox="1"/>
          <p:nvPr/>
        </p:nvSpPr>
        <p:spPr>
          <a:xfrm>
            <a:off x="7195028" y="3492498"/>
            <a:ext cx="4977855" cy="3046988"/>
          </a:xfrm>
          <a:prstGeom prst="rect">
            <a:avLst/>
          </a:prstGeom>
          <a:noFill/>
        </p:spPr>
        <p:txBody>
          <a:bodyPr wrap="square" rtlCol="0">
            <a:spAutoFit/>
          </a:bodyPr>
          <a:lstStyle/>
          <a:p>
            <a:r>
              <a:rPr lang="en-US" sz="3200" dirty="0"/>
              <a:t>Populus is a genus of 25–30 species of deciduous flowering plants in the family Salicaceae, native to most of the Northern Hemisphere.</a:t>
            </a:r>
            <a:endParaRPr lang="en-AU" sz="3200" dirty="0"/>
          </a:p>
        </p:txBody>
      </p:sp>
    </p:spTree>
    <p:extLst>
      <p:ext uri="{BB962C8B-B14F-4D97-AF65-F5344CB8AC3E}">
        <p14:creationId xmlns:p14="http://schemas.microsoft.com/office/powerpoint/2010/main" val="725447742"/>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13C63-3CBC-8F03-603C-76A78EDC3341}"/>
              </a:ext>
            </a:extLst>
          </p:cNvPr>
          <p:cNvSpPr txBox="1"/>
          <p:nvPr/>
        </p:nvSpPr>
        <p:spPr>
          <a:xfrm>
            <a:off x="6096000" y="3581400"/>
            <a:ext cx="4894792" cy="707886"/>
          </a:xfrm>
          <a:prstGeom prst="rect">
            <a:avLst/>
          </a:prstGeom>
          <a:noFill/>
        </p:spPr>
        <p:txBody>
          <a:bodyPr wrap="square" rtlCol="0">
            <a:spAutoFit/>
          </a:bodyPr>
          <a:lstStyle/>
          <a:p>
            <a:pPr algn="ctr"/>
            <a:r>
              <a:rPr lang="en-US" sz="4000" b="1" dirty="0">
                <a:solidFill>
                  <a:srgbClr val="FF0000"/>
                </a:solidFill>
              </a:rPr>
              <a:t>Pompeii</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232354" y="5443076"/>
            <a:ext cx="11981688" cy="1200329"/>
          </a:xfrm>
          <a:prstGeom prst="rect">
            <a:avLst/>
          </a:prstGeom>
          <a:noFill/>
        </p:spPr>
        <p:txBody>
          <a:bodyPr wrap="square" rtlCol="0">
            <a:spAutoFit/>
          </a:bodyPr>
          <a:lstStyle/>
          <a:p>
            <a:r>
              <a:rPr lang="en-US" sz="3600" dirty="0"/>
              <a:t>Pompeii was buried under meters of ash and pumice after the catastrophic eruption of Mount Vesuvius in 79 A.D.</a:t>
            </a: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sp>
        <p:nvSpPr>
          <p:cNvPr id="7" name="TextBox 6">
            <a:extLst>
              <a:ext uri="{FF2B5EF4-FFF2-40B4-BE49-F238E27FC236}">
                <a16:creationId xmlns:a16="http://schemas.microsoft.com/office/drawing/2014/main" id="{43D5DE7F-243C-A4D3-350C-515B0C3D4835}"/>
              </a:ext>
            </a:extLst>
          </p:cNvPr>
          <p:cNvSpPr txBox="1"/>
          <p:nvPr/>
        </p:nvSpPr>
        <p:spPr>
          <a:xfrm>
            <a:off x="6223197" y="1459958"/>
            <a:ext cx="4894791" cy="1323439"/>
          </a:xfrm>
          <a:prstGeom prst="rect">
            <a:avLst/>
          </a:prstGeom>
          <a:noFill/>
        </p:spPr>
        <p:txBody>
          <a:bodyPr wrap="square" rtlCol="0">
            <a:spAutoFit/>
          </a:bodyPr>
          <a:lstStyle/>
          <a:p>
            <a:r>
              <a:rPr lang="en-US" sz="4000" b="1" dirty="0">
                <a:solidFill>
                  <a:srgbClr val="C00000"/>
                </a:solidFill>
              </a:rPr>
              <a:t>I am Italy’s most famous ‘buried’ city.</a:t>
            </a:r>
            <a:endParaRPr lang="en-AU" sz="4000" b="1" dirty="0">
              <a:solidFill>
                <a:srgbClr val="C00000"/>
              </a:solidFill>
            </a:endParaRPr>
          </a:p>
        </p:txBody>
      </p:sp>
      <p:sp>
        <p:nvSpPr>
          <p:cNvPr id="4" name="AutoShape 2" descr="Campsites Pompeii: Book your camping holidays in Pompeii">
            <a:extLst>
              <a:ext uri="{FF2B5EF4-FFF2-40B4-BE49-F238E27FC236}">
                <a16:creationId xmlns:a16="http://schemas.microsoft.com/office/drawing/2014/main" id="{F1E37E7C-E3A6-3FA8-F5C5-AC83D91446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4" descr="Campsites Pompeii: Book your camping holidays in Pompeii">
            <a:extLst>
              <a:ext uri="{FF2B5EF4-FFF2-40B4-BE49-F238E27FC236}">
                <a16:creationId xmlns:a16="http://schemas.microsoft.com/office/drawing/2014/main" id="{1AC0CE7F-4A2B-6ADE-146A-FEB6E046F900}"/>
              </a:ext>
            </a:extLst>
          </p:cNvPr>
          <p:cNvSpPr>
            <a:spLocks noChangeAspect="1" noChangeArrowheads="1"/>
          </p:cNvSpPr>
          <p:nvPr/>
        </p:nvSpPr>
        <p:spPr bwMode="auto">
          <a:xfrm>
            <a:off x="3657599" y="1733076"/>
            <a:ext cx="223847" cy="2238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02" name="Picture 6" descr="Secrets of Pompeii">
            <a:extLst>
              <a:ext uri="{FF2B5EF4-FFF2-40B4-BE49-F238E27FC236}">
                <a16:creationId xmlns:a16="http://schemas.microsoft.com/office/drawing/2014/main" id="{2DBD32A5-ED2D-F4BD-025D-3B05179BF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 y="214595"/>
            <a:ext cx="5036566" cy="503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91053"/>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B13C63-3CBC-8F03-603C-76A78EDC3341}"/>
              </a:ext>
            </a:extLst>
          </p:cNvPr>
          <p:cNvSpPr txBox="1"/>
          <p:nvPr/>
        </p:nvSpPr>
        <p:spPr>
          <a:xfrm>
            <a:off x="7808259" y="3075057"/>
            <a:ext cx="2124697" cy="707886"/>
          </a:xfrm>
          <a:prstGeom prst="rect">
            <a:avLst/>
          </a:prstGeom>
          <a:noFill/>
        </p:spPr>
        <p:txBody>
          <a:bodyPr wrap="square" rtlCol="0">
            <a:spAutoFit/>
          </a:bodyPr>
          <a:lstStyle/>
          <a:p>
            <a:pPr algn="ctr"/>
            <a:r>
              <a:rPr lang="en-US" sz="4000" b="1" dirty="0">
                <a:solidFill>
                  <a:srgbClr val="FF0000"/>
                </a:solidFill>
              </a:rPr>
              <a:t>Italian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105156" y="4263411"/>
            <a:ext cx="11981688" cy="2554545"/>
          </a:xfrm>
          <a:prstGeom prst="rect">
            <a:avLst/>
          </a:prstGeom>
          <a:noFill/>
        </p:spPr>
        <p:txBody>
          <a:bodyPr wrap="square" rtlCol="0">
            <a:spAutoFit/>
          </a:bodyPr>
          <a:lstStyle/>
          <a:p>
            <a:r>
              <a:rPr lang="en-US" sz="3200" dirty="0"/>
              <a:t>Christopher Columbus was an Italian explorer and navigator from the Republic of Genoa who completed four Spanish-based voyages across the Atlantic Ocean sponsored by the Catholic Monarchs, opening the way for the widespread European exploration and European colonization of the Americas. </a:t>
            </a: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sp>
        <p:nvSpPr>
          <p:cNvPr id="7" name="TextBox 6">
            <a:extLst>
              <a:ext uri="{FF2B5EF4-FFF2-40B4-BE49-F238E27FC236}">
                <a16:creationId xmlns:a16="http://schemas.microsoft.com/office/drawing/2014/main" id="{43D5DE7F-243C-A4D3-350C-515B0C3D4835}"/>
              </a:ext>
            </a:extLst>
          </p:cNvPr>
          <p:cNvSpPr txBox="1"/>
          <p:nvPr/>
        </p:nvSpPr>
        <p:spPr>
          <a:xfrm>
            <a:off x="6248399" y="1271150"/>
            <a:ext cx="5678366" cy="1323439"/>
          </a:xfrm>
          <a:prstGeom prst="rect">
            <a:avLst/>
          </a:prstGeom>
          <a:noFill/>
        </p:spPr>
        <p:txBody>
          <a:bodyPr wrap="square" rtlCol="0">
            <a:spAutoFit/>
          </a:bodyPr>
          <a:lstStyle/>
          <a:p>
            <a:r>
              <a:rPr lang="en-US" sz="4000" b="1" dirty="0">
                <a:solidFill>
                  <a:srgbClr val="C00000"/>
                </a:solidFill>
              </a:rPr>
              <a:t>What was Christopher Columbus’ nationality?</a:t>
            </a:r>
            <a:endParaRPr lang="en-AU" sz="4000" b="1" dirty="0">
              <a:solidFill>
                <a:srgbClr val="C00000"/>
              </a:solidFill>
            </a:endParaRPr>
          </a:p>
        </p:txBody>
      </p:sp>
      <p:sp>
        <p:nvSpPr>
          <p:cNvPr id="8" name="AutoShape 4" descr="Campsites Pompeii: Book your camping holidays in Pompeii">
            <a:extLst>
              <a:ext uri="{FF2B5EF4-FFF2-40B4-BE49-F238E27FC236}">
                <a16:creationId xmlns:a16="http://schemas.microsoft.com/office/drawing/2014/main" id="{1AC0CE7F-4A2B-6ADE-146A-FEB6E046F900}"/>
              </a:ext>
            </a:extLst>
          </p:cNvPr>
          <p:cNvSpPr>
            <a:spLocks noChangeAspect="1" noChangeArrowheads="1"/>
          </p:cNvSpPr>
          <p:nvPr/>
        </p:nvSpPr>
        <p:spPr bwMode="auto">
          <a:xfrm>
            <a:off x="3657599" y="1733076"/>
            <a:ext cx="223847" cy="2238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Christopher Columbus - Discovery Bay">
            <a:extLst>
              <a:ext uri="{FF2B5EF4-FFF2-40B4-BE49-F238E27FC236}">
                <a16:creationId xmlns:a16="http://schemas.microsoft.com/office/drawing/2014/main" id="{C0ABA2D9-E7F0-2455-14FE-E654E76FD6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19"/>
          <a:stretch/>
        </p:blipFill>
        <p:spPr bwMode="auto">
          <a:xfrm>
            <a:off x="81400" y="95391"/>
            <a:ext cx="5730384" cy="408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50061"/>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Are you a quiz </a:t>
            </a:r>
            <a:r>
              <a:rPr lang="en-US" sz="3600" dirty="0" err="1"/>
              <a:t>wizz</a:t>
            </a:r>
            <a:r>
              <a:rPr lang="en-US" sz="3600" dirty="0"/>
              <a:t>?</a:t>
            </a:r>
            <a:endParaRPr lang="en-AU" sz="3600" dirty="0"/>
          </a:p>
        </p:txBody>
      </p:sp>
      <p:sp>
        <p:nvSpPr>
          <p:cNvPr id="7" name="TextBox 6">
            <a:extLst>
              <a:ext uri="{FF2B5EF4-FFF2-40B4-BE49-F238E27FC236}">
                <a16:creationId xmlns:a16="http://schemas.microsoft.com/office/drawing/2014/main" id="{43D5DE7F-243C-A4D3-350C-515B0C3D4835}"/>
              </a:ext>
            </a:extLst>
          </p:cNvPr>
          <p:cNvSpPr txBox="1"/>
          <p:nvPr/>
        </p:nvSpPr>
        <p:spPr>
          <a:xfrm>
            <a:off x="1361878" y="1536174"/>
            <a:ext cx="9793802" cy="5016758"/>
          </a:xfrm>
          <a:prstGeom prst="rect">
            <a:avLst/>
          </a:prstGeom>
          <a:noFill/>
        </p:spPr>
        <p:txBody>
          <a:bodyPr wrap="square" rtlCol="0">
            <a:spAutoFit/>
          </a:bodyPr>
          <a:lstStyle/>
          <a:p>
            <a:pPr algn="l"/>
            <a:r>
              <a:rPr lang="en-US" sz="4000" b="1" dirty="0"/>
              <a:t>A sunset is nothing more and nothing less than the backside of a sunrise.  </a:t>
            </a:r>
            <a:endParaRPr lang="en-US" sz="3600" b="1" dirty="0"/>
          </a:p>
          <a:p>
            <a:pPr algn="l"/>
            <a:r>
              <a:rPr lang="en-US" sz="3600" b="1" dirty="0"/>
              <a:t>                        </a:t>
            </a:r>
          </a:p>
          <a:p>
            <a:pPr algn="l"/>
            <a:r>
              <a:rPr lang="en-US" sz="3600" b="1" dirty="0"/>
              <a:t>			          – Craig D. </a:t>
            </a:r>
            <a:r>
              <a:rPr lang="en-US" sz="3600" b="1" dirty="0" err="1"/>
              <a:t>Lounsbrough</a:t>
            </a:r>
            <a:endParaRPr lang="en-US" sz="3600" b="1" dirty="0"/>
          </a:p>
          <a:p>
            <a:pPr algn="l"/>
            <a:endParaRPr lang="en-US" sz="4000" b="1" dirty="0"/>
          </a:p>
          <a:p>
            <a:pPr algn="ctr"/>
            <a:r>
              <a:rPr lang="en-US" sz="4000" b="1" dirty="0">
                <a:solidFill>
                  <a:srgbClr val="FF0000"/>
                </a:solidFill>
              </a:rPr>
              <a:t>And this is the end</a:t>
            </a:r>
          </a:p>
          <a:p>
            <a:br>
              <a:rPr lang="en-US" sz="4000" b="1" dirty="0"/>
            </a:br>
            <a:endParaRPr lang="en-AU" sz="4000" b="1" dirty="0"/>
          </a:p>
        </p:txBody>
      </p:sp>
      <p:sp>
        <p:nvSpPr>
          <p:cNvPr id="4" name="AutoShape 2" descr="Campsites Pompeii: Book your camping holidays in Pompeii">
            <a:extLst>
              <a:ext uri="{FF2B5EF4-FFF2-40B4-BE49-F238E27FC236}">
                <a16:creationId xmlns:a16="http://schemas.microsoft.com/office/drawing/2014/main" id="{F1E37E7C-E3A6-3FA8-F5C5-AC83D91446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4" descr="Campsites Pompeii: Book your camping holidays in Pompeii">
            <a:extLst>
              <a:ext uri="{FF2B5EF4-FFF2-40B4-BE49-F238E27FC236}">
                <a16:creationId xmlns:a16="http://schemas.microsoft.com/office/drawing/2014/main" id="{1AC0CE7F-4A2B-6ADE-146A-FEB6E046F900}"/>
              </a:ext>
            </a:extLst>
          </p:cNvPr>
          <p:cNvSpPr>
            <a:spLocks noChangeAspect="1" noChangeArrowheads="1"/>
          </p:cNvSpPr>
          <p:nvPr/>
        </p:nvSpPr>
        <p:spPr bwMode="auto">
          <a:xfrm>
            <a:off x="3657599" y="1733076"/>
            <a:ext cx="223847" cy="2238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372457219"/>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212884" y="931714"/>
            <a:ext cx="5554133" cy="1938992"/>
          </a:xfrm>
          <a:prstGeom prst="rect">
            <a:avLst/>
          </a:prstGeom>
          <a:noFill/>
        </p:spPr>
        <p:txBody>
          <a:bodyPr wrap="square" rtlCol="0">
            <a:spAutoFit/>
          </a:bodyPr>
          <a:lstStyle/>
          <a:p>
            <a:r>
              <a:rPr lang="en-US" sz="4000" b="1" dirty="0">
                <a:solidFill>
                  <a:srgbClr val="C00000"/>
                </a:solidFill>
              </a:rPr>
              <a:t>Paella is a popular dish of which European country?</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881102" y="2870454"/>
            <a:ext cx="1510350" cy="707886"/>
          </a:xfrm>
          <a:prstGeom prst="rect">
            <a:avLst/>
          </a:prstGeom>
          <a:noFill/>
        </p:spPr>
        <p:txBody>
          <a:bodyPr wrap="none" rtlCol="0">
            <a:spAutoFit/>
          </a:bodyPr>
          <a:lstStyle/>
          <a:p>
            <a:r>
              <a:rPr lang="en-US" sz="4000" b="1" dirty="0">
                <a:solidFill>
                  <a:srgbClr val="FF0000"/>
                </a:solidFill>
              </a:rPr>
              <a:t>Spain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007374" y="3987547"/>
            <a:ext cx="6057626" cy="2062103"/>
          </a:xfrm>
          <a:prstGeom prst="rect">
            <a:avLst/>
          </a:prstGeom>
          <a:noFill/>
        </p:spPr>
        <p:txBody>
          <a:bodyPr wrap="square" rtlCol="0">
            <a:spAutoFit/>
          </a:bodyPr>
          <a:lstStyle/>
          <a:p>
            <a:r>
              <a:rPr lang="en-US" sz="3200" dirty="0"/>
              <a:t>Paella is a rice dish originally from the Valencian Community. Paella is regarded as one of the community's identifying symbols.</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3076" name="Picture 4" descr="Paella Recipe">
            <a:extLst>
              <a:ext uri="{FF2B5EF4-FFF2-40B4-BE49-F238E27FC236}">
                <a16:creationId xmlns:a16="http://schemas.microsoft.com/office/drawing/2014/main" id="{5F877166-6454-5B94-3933-6B8729243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419356"/>
            <a:ext cx="5852118" cy="617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58476"/>
      </p:ext>
    </p:extLst>
  </p:cSld>
  <p:clrMapOvr>
    <a:masterClrMapping/>
  </p:clrMapOvr>
  <mc:AlternateContent xmlns:mc="http://schemas.openxmlformats.org/markup-compatibility/2006">
    <mc:Choice xmlns:p14="http://schemas.microsoft.com/office/powerpoint/2010/main" Requires="p14">
      <p:transition spd="slow" p14:dur="800" advTm="11000">
        <p:circle/>
      </p:transition>
    </mc:Choice>
    <mc:Fallback>
      <p:transition spd="slow" advTm="11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229774" y="1080907"/>
            <a:ext cx="4690532" cy="1323439"/>
          </a:xfrm>
          <a:prstGeom prst="rect">
            <a:avLst/>
          </a:prstGeom>
          <a:noFill/>
        </p:spPr>
        <p:txBody>
          <a:bodyPr wrap="square" rtlCol="0">
            <a:spAutoFit/>
          </a:bodyPr>
          <a:lstStyle/>
          <a:p>
            <a:r>
              <a:rPr lang="en-US" sz="4000" b="1" dirty="0">
                <a:solidFill>
                  <a:srgbClr val="C00000"/>
                </a:solidFill>
              </a:rPr>
              <a:t>Who is this British Politician?</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517968" y="2758873"/>
            <a:ext cx="4438716" cy="707886"/>
          </a:xfrm>
          <a:prstGeom prst="rect">
            <a:avLst/>
          </a:prstGeom>
          <a:noFill/>
        </p:spPr>
        <p:txBody>
          <a:bodyPr wrap="none" rtlCol="0">
            <a:spAutoFit/>
          </a:bodyPr>
          <a:lstStyle/>
          <a:p>
            <a:r>
              <a:rPr lang="en-US" sz="4000" b="1" dirty="0">
                <a:solidFill>
                  <a:srgbClr val="FF0000"/>
                </a:solidFill>
              </a:rPr>
              <a:t>Margaret Thatcher</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763616" y="3492498"/>
            <a:ext cx="6409267" cy="3416320"/>
          </a:xfrm>
          <a:prstGeom prst="rect">
            <a:avLst/>
          </a:prstGeom>
          <a:noFill/>
        </p:spPr>
        <p:txBody>
          <a:bodyPr wrap="square" rtlCol="0">
            <a:spAutoFit/>
          </a:bodyPr>
          <a:lstStyle/>
          <a:p>
            <a:r>
              <a:rPr lang="en-US" sz="3600" dirty="0"/>
              <a:t>Conservative politician who served as Prime Minister of the United Kingdom from 1979 to 1990 and Leader of the Conservative Party from 1975 to 1990.  </a:t>
            </a:r>
            <a:endParaRPr lang="en-AU" sz="3600" dirty="0"/>
          </a:p>
        </p:txBody>
      </p:sp>
      <p:pic>
        <p:nvPicPr>
          <p:cNvPr id="1030" name="Picture 6" descr="Margaret Thatcher, the &quot;Iron Lady&quot; (Former Prime Minister of Great ...">
            <a:extLst>
              <a:ext uri="{FF2B5EF4-FFF2-40B4-BE49-F238E27FC236}">
                <a16:creationId xmlns:a16="http://schemas.microsoft.com/office/drawing/2014/main" id="{7E433BB7-7988-F421-1B04-40D58F65C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49" y="98435"/>
            <a:ext cx="4980774" cy="664103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spTree>
    <p:extLst>
      <p:ext uri="{BB962C8B-B14F-4D97-AF65-F5344CB8AC3E}">
        <p14:creationId xmlns:p14="http://schemas.microsoft.com/office/powerpoint/2010/main" val="2802043323"/>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681134" y="1109262"/>
            <a:ext cx="6145588" cy="1938992"/>
          </a:xfrm>
          <a:prstGeom prst="rect">
            <a:avLst/>
          </a:prstGeom>
          <a:noFill/>
        </p:spPr>
        <p:txBody>
          <a:bodyPr wrap="square" rtlCol="0">
            <a:spAutoFit/>
          </a:bodyPr>
          <a:lstStyle/>
          <a:p>
            <a:pPr algn="l" fontAlgn="base"/>
            <a:r>
              <a:rPr lang="en-US" sz="4000" b="1" dirty="0" err="1">
                <a:solidFill>
                  <a:srgbClr val="C00000"/>
                </a:solidFill>
              </a:rPr>
              <a:t>Kiyomizu</a:t>
            </a:r>
            <a:r>
              <a:rPr lang="en-US" sz="4000" b="1" dirty="0">
                <a:solidFill>
                  <a:srgbClr val="C00000"/>
                </a:solidFill>
              </a:rPr>
              <a:t> Is The Most Famous Buddhist Temple In what country?</a:t>
            </a:r>
          </a:p>
        </p:txBody>
      </p:sp>
      <p:sp>
        <p:nvSpPr>
          <p:cNvPr id="5" name="TextBox 4">
            <a:extLst>
              <a:ext uri="{FF2B5EF4-FFF2-40B4-BE49-F238E27FC236}">
                <a16:creationId xmlns:a16="http://schemas.microsoft.com/office/drawing/2014/main" id="{2DB13C63-3CBC-8F03-603C-76A78EDC3341}"/>
              </a:ext>
            </a:extLst>
          </p:cNvPr>
          <p:cNvSpPr txBox="1"/>
          <p:nvPr/>
        </p:nvSpPr>
        <p:spPr>
          <a:xfrm>
            <a:off x="7968141" y="3455804"/>
            <a:ext cx="1538370" cy="707886"/>
          </a:xfrm>
          <a:prstGeom prst="rect">
            <a:avLst/>
          </a:prstGeom>
          <a:noFill/>
        </p:spPr>
        <p:txBody>
          <a:bodyPr wrap="none" rtlCol="0">
            <a:spAutoFit/>
          </a:bodyPr>
          <a:lstStyle/>
          <a:p>
            <a:r>
              <a:rPr lang="en-US" sz="4000" b="1" dirty="0">
                <a:solidFill>
                  <a:srgbClr val="FF0000"/>
                </a:solidFill>
              </a:rPr>
              <a:t>Japan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706260" y="4549177"/>
            <a:ext cx="6062132" cy="1754326"/>
          </a:xfrm>
          <a:prstGeom prst="rect">
            <a:avLst/>
          </a:prstGeom>
          <a:noFill/>
        </p:spPr>
        <p:txBody>
          <a:bodyPr wrap="square" rtlCol="0">
            <a:spAutoFit/>
          </a:bodyPr>
          <a:lstStyle/>
          <a:p>
            <a:r>
              <a:rPr lang="en-US" sz="3600" dirty="0" err="1"/>
              <a:t>Buddist</a:t>
            </a:r>
            <a:r>
              <a:rPr lang="en-US" sz="3600" dirty="0"/>
              <a:t> temple in eastern Kyoto which was founded in the year 778.</a:t>
            </a:r>
            <a:endParaRPr lang="en-AU" sz="36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6146" name="Picture 2" descr="Kiyomizu Is The Most Famous Buddhist Temple In Japan • Reformatt Travel ...">
            <a:extLst>
              <a:ext uri="{FF2B5EF4-FFF2-40B4-BE49-F238E27FC236}">
                <a16:creationId xmlns:a16="http://schemas.microsoft.com/office/drawing/2014/main" id="{8D7DE165-3C2C-4FA0-0D8C-F2E27B395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16" y="296462"/>
            <a:ext cx="4798484" cy="63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54245"/>
      </p:ext>
    </p:extLst>
  </p:cSld>
  <p:clrMapOvr>
    <a:masterClrMapping/>
  </p:clrMapOvr>
  <mc:AlternateContent xmlns:mc="http://schemas.openxmlformats.org/markup-compatibility/2006">
    <mc:Choice xmlns:p14="http://schemas.microsoft.com/office/powerpoint/2010/main" Requires="p14">
      <p:transition spd="slow" advTm="11000">
        <p14:flash/>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171765" y="1109262"/>
            <a:ext cx="4654956" cy="1938992"/>
          </a:xfrm>
          <a:prstGeom prst="rect">
            <a:avLst/>
          </a:prstGeom>
          <a:noFill/>
        </p:spPr>
        <p:txBody>
          <a:bodyPr wrap="square" rtlCol="0">
            <a:spAutoFit/>
          </a:bodyPr>
          <a:lstStyle/>
          <a:p>
            <a:r>
              <a:rPr lang="en-US" sz="4000" b="1" dirty="0">
                <a:solidFill>
                  <a:srgbClr val="C00000"/>
                </a:solidFill>
              </a:rPr>
              <a:t>This is a famous market in which city?</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8526561" y="2857503"/>
            <a:ext cx="2109680" cy="707886"/>
          </a:xfrm>
          <a:prstGeom prst="rect">
            <a:avLst/>
          </a:prstGeom>
          <a:noFill/>
        </p:spPr>
        <p:txBody>
          <a:bodyPr wrap="none" rtlCol="0">
            <a:spAutoFit/>
          </a:bodyPr>
          <a:lstStyle/>
          <a:p>
            <a:r>
              <a:rPr lang="en-US" sz="4000" b="1" dirty="0">
                <a:solidFill>
                  <a:srgbClr val="FF0000"/>
                </a:solidFill>
              </a:rPr>
              <a:t>Istanbul</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720228" y="3648880"/>
            <a:ext cx="5249333" cy="2862322"/>
          </a:xfrm>
          <a:prstGeom prst="rect">
            <a:avLst/>
          </a:prstGeom>
          <a:noFill/>
        </p:spPr>
        <p:txBody>
          <a:bodyPr wrap="square" rtlCol="0">
            <a:spAutoFit/>
          </a:bodyPr>
          <a:lstStyle/>
          <a:p>
            <a:r>
              <a:rPr lang="en-US" sz="3600" dirty="0"/>
              <a:t>One of the largest and oldest covered markets in the world, with 61 covered streets and over 4,000 shops.</a:t>
            </a:r>
            <a:endParaRPr lang="en-AU" sz="36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4098" name="Picture 2" descr="Grand Bazaar - Istanbul Tour Studio – Istanbul Guide">
            <a:extLst>
              <a:ext uri="{FF2B5EF4-FFF2-40B4-BE49-F238E27FC236}">
                <a16:creationId xmlns:a16="http://schemas.microsoft.com/office/drawing/2014/main" id="{451F09FC-A263-B843-6C7E-8757A40A5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6" y="1210733"/>
            <a:ext cx="6788209" cy="452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15340"/>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45409" y="627449"/>
            <a:ext cx="10579791" cy="1323439"/>
          </a:xfrm>
          <a:prstGeom prst="rect">
            <a:avLst/>
          </a:prstGeom>
          <a:noFill/>
        </p:spPr>
        <p:txBody>
          <a:bodyPr wrap="square" rtlCol="0">
            <a:spAutoFit/>
          </a:bodyPr>
          <a:lstStyle/>
          <a:p>
            <a:r>
              <a:rPr lang="en-US" sz="4000" b="1" dirty="0">
                <a:solidFill>
                  <a:srgbClr val="C00000"/>
                </a:solidFill>
              </a:rPr>
              <a:t>What was the nationality of the inventor of the </a:t>
            </a:r>
            <a:r>
              <a:rPr lang="en-US" sz="4000" b="1" dirty="0" err="1">
                <a:solidFill>
                  <a:srgbClr val="C00000"/>
                </a:solidFill>
              </a:rPr>
              <a:t>aeroplane</a:t>
            </a:r>
            <a:r>
              <a:rPr lang="en-US" sz="4000" b="1" dirty="0">
                <a:solidFill>
                  <a:srgbClr val="C00000"/>
                </a:solidFill>
              </a:rPr>
              <a:t> black box?</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8203832" y="2906569"/>
            <a:ext cx="2571281" cy="707886"/>
          </a:xfrm>
          <a:prstGeom prst="rect">
            <a:avLst/>
          </a:prstGeom>
          <a:noFill/>
        </p:spPr>
        <p:txBody>
          <a:bodyPr wrap="none" rtlCol="0">
            <a:spAutoFit/>
          </a:bodyPr>
          <a:lstStyle/>
          <a:p>
            <a:r>
              <a:rPr lang="en-US" sz="4000" b="1" dirty="0">
                <a:solidFill>
                  <a:srgbClr val="FF0000"/>
                </a:solidFill>
              </a:rPr>
              <a:t>Australian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45409" y="5137022"/>
            <a:ext cx="11225490" cy="1569660"/>
          </a:xfrm>
          <a:prstGeom prst="rect">
            <a:avLst/>
          </a:prstGeom>
          <a:noFill/>
        </p:spPr>
        <p:txBody>
          <a:bodyPr wrap="square" rtlCol="0">
            <a:spAutoFit/>
          </a:bodyPr>
          <a:lstStyle/>
          <a:p>
            <a:r>
              <a:rPr lang="en-US" sz="3200" dirty="0"/>
              <a:t> It was invented by Australian scientist Dr David Warren, who lost his own father to an aircraft tragedy in 1934 when the </a:t>
            </a:r>
            <a:r>
              <a:rPr lang="en-US" sz="3200" i="1" dirty="0"/>
              <a:t>Miss Hobart</a:t>
            </a:r>
            <a:r>
              <a:rPr lang="en-US" sz="3200" dirty="0"/>
              <a:t> crashed into the Bass Strait.</a:t>
            </a:r>
            <a:endParaRPr lang="en-AU" sz="32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1026" name="Picture 2">
            <a:extLst>
              <a:ext uri="{FF2B5EF4-FFF2-40B4-BE49-F238E27FC236}">
                <a16:creationId xmlns:a16="http://schemas.microsoft.com/office/drawing/2014/main" id="{16C2AE46-17DC-6170-180C-BACBA3F13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39" y="1973850"/>
            <a:ext cx="7281448" cy="300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172445"/>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638265" y="854206"/>
            <a:ext cx="5113595" cy="1938992"/>
          </a:xfrm>
          <a:prstGeom prst="rect">
            <a:avLst/>
          </a:prstGeom>
          <a:noFill/>
        </p:spPr>
        <p:txBody>
          <a:bodyPr wrap="square" rtlCol="0">
            <a:spAutoFit/>
          </a:bodyPr>
          <a:lstStyle/>
          <a:p>
            <a:r>
              <a:rPr lang="en-US" sz="4000" b="1" dirty="0">
                <a:solidFill>
                  <a:srgbClr val="C00000"/>
                </a:solidFill>
              </a:rPr>
              <a:t>What international company is this the logo?</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914969" y="2994624"/>
            <a:ext cx="2560188" cy="707886"/>
          </a:xfrm>
          <a:prstGeom prst="rect">
            <a:avLst/>
          </a:prstGeom>
          <a:noFill/>
        </p:spPr>
        <p:txBody>
          <a:bodyPr wrap="none" rtlCol="0">
            <a:spAutoFit/>
          </a:bodyPr>
          <a:lstStyle/>
          <a:p>
            <a:r>
              <a:rPr lang="en-US" sz="4000" b="1" dirty="0">
                <a:solidFill>
                  <a:srgbClr val="FF0000"/>
                </a:solidFill>
              </a:rPr>
              <a:t>Starbucks</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028268" y="3648880"/>
            <a:ext cx="6062132" cy="2862322"/>
          </a:xfrm>
          <a:prstGeom prst="rect">
            <a:avLst/>
          </a:prstGeom>
          <a:noFill/>
        </p:spPr>
        <p:txBody>
          <a:bodyPr wrap="square" rtlCol="0">
            <a:spAutoFit/>
          </a:bodyPr>
          <a:lstStyle/>
          <a:p>
            <a:r>
              <a:rPr lang="en-US" sz="3000" dirty="0"/>
              <a:t>When Starbucks launched in 1971, the founders wanted a logo that evoked coffee's seductive aroma and lore. Inspired by an old Norse woodcut, they chose a two-tailed siren from Greek mythology.</a:t>
            </a:r>
            <a:endParaRPr lang="en-AU" sz="3000" dirty="0"/>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6248399" y="0"/>
            <a:ext cx="4977855"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t>Are you a quiz wizz?</a:t>
            </a:r>
            <a:endParaRPr lang="en-AU" sz="3600" dirty="0"/>
          </a:p>
        </p:txBody>
      </p:sp>
      <p:pic>
        <p:nvPicPr>
          <p:cNvPr id="5122" name="Picture 2" descr="Current Starbucks Logo Design">
            <a:extLst>
              <a:ext uri="{FF2B5EF4-FFF2-40B4-BE49-F238E27FC236}">
                <a16:creationId xmlns:a16="http://schemas.microsoft.com/office/drawing/2014/main" id="{BB2AA3D4-C04A-EF39-489E-174AF272CA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47" r="24566"/>
          <a:stretch/>
        </p:blipFill>
        <p:spPr bwMode="auto">
          <a:xfrm>
            <a:off x="358178" y="304800"/>
            <a:ext cx="5106494" cy="637205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60082"/>
      </p:ext>
    </p:extLst>
  </p:cSld>
  <p:clrMapOvr>
    <a:masterClrMapping/>
  </p:clrMapOvr>
  <p:transition spd="slow" advTm="1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420</TotalTime>
  <Words>1478</Words>
  <Application>Microsoft Office PowerPoint</Application>
  <PresentationFormat>Widescreen</PresentationFormat>
  <Paragraphs>141</Paragraphs>
  <Slides>32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42</cp:revision>
  <dcterms:created xsi:type="dcterms:W3CDTF">2024-04-18T10:31:18Z</dcterms:created>
  <dcterms:modified xsi:type="dcterms:W3CDTF">2024-04-19T09:31:36Z</dcterms:modified>
</cp:coreProperties>
</file>