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2" r:id="rId2"/>
    <p:sldId id="256" r:id="rId3"/>
    <p:sldId id="257" r:id="rId4"/>
    <p:sldId id="261" r:id="rId5"/>
    <p:sldId id="262" r:id="rId6"/>
    <p:sldId id="268" r:id="rId7"/>
    <p:sldId id="273" r:id="rId8"/>
    <p:sldId id="263" r:id="rId9"/>
    <p:sldId id="259" r:id="rId10"/>
    <p:sldId id="258" r:id="rId11"/>
    <p:sldId id="286" r:id="rId12"/>
    <p:sldId id="288" r:id="rId13"/>
    <p:sldId id="277" r:id="rId14"/>
    <p:sldId id="287" r:id="rId15"/>
    <p:sldId id="264" r:id="rId16"/>
    <p:sldId id="290" r:id="rId17"/>
    <p:sldId id="272" r:id="rId18"/>
    <p:sldId id="285" r:id="rId19"/>
    <p:sldId id="265" r:id="rId20"/>
    <p:sldId id="266" r:id="rId21"/>
    <p:sldId id="289" r:id="rId22"/>
    <p:sldId id="292" r:id="rId23"/>
    <p:sldId id="299" r:id="rId24"/>
    <p:sldId id="267" r:id="rId25"/>
    <p:sldId id="291" r:id="rId26"/>
    <p:sldId id="279" r:id="rId27"/>
    <p:sldId id="293" r:id="rId28"/>
    <p:sldId id="295" r:id="rId29"/>
    <p:sldId id="296" r:id="rId30"/>
    <p:sldId id="297" r:id="rId31"/>
    <p:sldId id="294" r:id="rId32"/>
    <p:sldId id="33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0000" autoAdjust="0"/>
  </p:normalViewPr>
  <p:slideViewPr>
    <p:cSldViewPr snapToGrid="0">
      <p:cViewPr varScale="1">
        <p:scale>
          <a:sx n="107" d="100"/>
          <a:sy n="107" d="100"/>
        </p:scale>
        <p:origin x="4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BBF35-49DE-403A-AB08-54C32D746403}" type="datetimeFigureOut">
              <a:rPr lang="en-AU" smtClean="0"/>
              <a:t>21/04/2024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8D4B1-AB3A-4269-8E5E-FE96CF73E572}" type="slidenum">
              <a:rPr lang="en-AU" smtClean="0"/>
              <a:t>‹#›</a:t>
            </a:fld>
            <a:endParaRPr lang="en-AU"/>
          </a:p>
        </p:txBody>
      </p:sp>
    </p:spTree>
    <p:extLst>
      <p:ext uri="{BB962C8B-B14F-4D97-AF65-F5344CB8AC3E}">
        <p14:creationId xmlns:p14="http://schemas.microsoft.com/office/powerpoint/2010/main" val="67368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1</a:t>
            </a:fld>
            <a:endParaRPr lang="en-AU"/>
          </a:p>
        </p:txBody>
      </p:sp>
    </p:spTree>
    <p:extLst>
      <p:ext uri="{BB962C8B-B14F-4D97-AF65-F5344CB8AC3E}">
        <p14:creationId xmlns:p14="http://schemas.microsoft.com/office/powerpoint/2010/main" val="66483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2</a:t>
            </a:fld>
            <a:endParaRPr lang="en-AU"/>
          </a:p>
        </p:txBody>
      </p:sp>
    </p:spTree>
    <p:extLst>
      <p:ext uri="{BB962C8B-B14F-4D97-AF65-F5344CB8AC3E}">
        <p14:creationId xmlns:p14="http://schemas.microsoft.com/office/powerpoint/2010/main" val="40920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8</a:t>
            </a:fld>
            <a:endParaRPr lang="en-AU"/>
          </a:p>
        </p:txBody>
      </p:sp>
    </p:spTree>
    <p:extLst>
      <p:ext uri="{BB962C8B-B14F-4D97-AF65-F5344CB8AC3E}">
        <p14:creationId xmlns:p14="http://schemas.microsoft.com/office/powerpoint/2010/main" val="1556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CC8D4B1-AB3A-4269-8E5E-FE96CF73E572}" type="slidenum">
              <a:rPr lang="en-AU" smtClean="0"/>
              <a:t>11</a:t>
            </a:fld>
            <a:endParaRPr lang="en-AU"/>
          </a:p>
        </p:txBody>
      </p:sp>
    </p:spTree>
    <p:extLst>
      <p:ext uri="{BB962C8B-B14F-4D97-AF65-F5344CB8AC3E}">
        <p14:creationId xmlns:p14="http://schemas.microsoft.com/office/powerpoint/2010/main" val="90108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D3E85-412B-79B5-9971-B72704CBEF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3CF01E-762C-B59E-84FB-D8FBB70E11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63CFFE0-543B-8125-7F01-0DA8A0CCC38F}"/>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9B041BC9-ECD9-F9F8-1DB2-523DCE30168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F83CA58-765B-696D-EA57-A1EC7276E3C8}"/>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220157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4F9-FD68-0B18-D294-A9F7F89FC1F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00B73A4-CA2D-6D3D-C2D3-C98399D2CD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232DC6-904A-21F9-33BF-6B52E3203B86}"/>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06C4C341-5201-3EF3-0174-8429758EA2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5416DE-2DDC-4EBA-5CD6-B2297FC6A250}"/>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15069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CD551C-FEF2-1B52-33DB-AB63F7CFC9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36A8C2D-B2EF-9812-2E4C-372CF41800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9F4B21E-5A90-37BC-0238-E2F38E2E4251}"/>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D8010156-AF41-4D8D-6781-7F8F7F78F8D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CF9C29-D8C2-121E-7118-90C6BB30876D}"/>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1221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D665-EA03-AA42-47BA-698C197B13A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8DCFD4D-8E87-9F16-B134-5CA97872DE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90A0A0-3D4D-3B4D-3C93-A2FF2E613543}"/>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D86A089A-74E0-6B56-A7BB-159E4AFB6B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5FF387-9AAD-D7D3-4AE4-1193731BC3D7}"/>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338969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ABE0D-BBA0-02C4-6375-AE547C0277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52D0229B-EFD3-48F0-CAB2-DF48849564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5B682E-07EC-342A-ACAC-B4D5BDF762DA}"/>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70529BA3-8FA2-334A-98C1-F38929D0DA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A55F36B-09FA-9E4D-4DE2-354BFE4C98F9}"/>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74519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73B6-EE51-CAA4-8CDC-A3D141E66D7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47FA67E-202E-307D-DD70-AAFAF4DC79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176F944-B046-80E5-DB24-3D69124279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47260B1-7DBF-538A-D3FB-5EE033C276DF}"/>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6" name="Footer Placeholder 5">
            <a:extLst>
              <a:ext uri="{FF2B5EF4-FFF2-40B4-BE49-F238E27FC236}">
                <a16:creationId xmlns:a16="http://schemas.microsoft.com/office/drawing/2014/main" id="{4B0F515E-33B9-3846-326F-0BFBFA0ED4D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4ACE759-0C90-DE3F-256D-90F5F158494A}"/>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57094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1A90-CD13-9FC3-F0E9-738FFAA5C10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74B618-A1D9-AA8D-58F0-D26ED5F306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CAD8D0-D196-24F3-4D9C-4A9CB19716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554728-3B86-2FD7-ECDE-6F2F5176EB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AAD571-6691-6EA6-10D3-92E544D91B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8DC3F87-A1B1-40B0-BA71-DE97F14A75B5}"/>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8" name="Footer Placeholder 7">
            <a:extLst>
              <a:ext uri="{FF2B5EF4-FFF2-40B4-BE49-F238E27FC236}">
                <a16:creationId xmlns:a16="http://schemas.microsoft.com/office/drawing/2014/main" id="{8DC5231A-50DF-C266-1DB5-38F0D8A25C9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802B93C-270C-EE8A-A563-72BD0CA4671F}"/>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427349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14D90-BA80-E0D3-FFC8-B21A1EEA7C1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ED380B8-37FC-3444-3396-DE6FCDD5AC89}"/>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4" name="Footer Placeholder 3">
            <a:extLst>
              <a:ext uri="{FF2B5EF4-FFF2-40B4-BE49-F238E27FC236}">
                <a16:creationId xmlns:a16="http://schemas.microsoft.com/office/drawing/2014/main" id="{D9B8326E-9C0E-18E6-81E5-26D3D93537B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814F552-432A-EB97-32DD-39F4A5FBAC24}"/>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13506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0EB19-E458-7F60-39D4-00B19153BA75}"/>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3" name="Footer Placeholder 2">
            <a:extLst>
              <a:ext uri="{FF2B5EF4-FFF2-40B4-BE49-F238E27FC236}">
                <a16:creationId xmlns:a16="http://schemas.microsoft.com/office/drawing/2014/main" id="{469323A9-4E71-3A29-EF2E-8422E7FB5CF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1F83562-FF1F-C817-8F24-2108875241A0}"/>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70063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B2C2-E120-CB5D-A144-8A6072C306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FBDE6EC-568D-0AF8-7C82-1400C89C4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B4C3D5B-0A02-4E39-6423-D41338B4D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CBE87-38BB-2DDC-B02D-5CFCEEA40C18}"/>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6" name="Footer Placeholder 5">
            <a:extLst>
              <a:ext uri="{FF2B5EF4-FFF2-40B4-BE49-F238E27FC236}">
                <a16:creationId xmlns:a16="http://schemas.microsoft.com/office/drawing/2014/main" id="{8CB9E00F-0C99-C861-F04F-B65E7881579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6A56A4C-B564-2687-77F8-2AC3A368B251}"/>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283713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2BA5-E7AB-EAA9-35E9-F653C94B5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8823C49-9F6C-9989-9FAD-53A22CF678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1FD4C5C-A0A1-D094-6488-280AACB2B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21B31-5530-FB09-8C15-0A6283F98B33}"/>
              </a:ext>
            </a:extLst>
          </p:cNvPr>
          <p:cNvSpPr>
            <a:spLocks noGrp="1"/>
          </p:cNvSpPr>
          <p:nvPr>
            <p:ph type="dt" sz="half" idx="10"/>
          </p:nvPr>
        </p:nvSpPr>
        <p:spPr/>
        <p:txBody>
          <a:bodyPr/>
          <a:lstStyle/>
          <a:p>
            <a:fld id="{01B70770-2D9F-48EA-B86E-F393265A457C}" type="datetimeFigureOut">
              <a:rPr lang="en-AU" smtClean="0"/>
              <a:t>21/04/2024</a:t>
            </a:fld>
            <a:endParaRPr lang="en-AU"/>
          </a:p>
        </p:txBody>
      </p:sp>
      <p:sp>
        <p:nvSpPr>
          <p:cNvPr id="6" name="Footer Placeholder 5">
            <a:extLst>
              <a:ext uri="{FF2B5EF4-FFF2-40B4-BE49-F238E27FC236}">
                <a16:creationId xmlns:a16="http://schemas.microsoft.com/office/drawing/2014/main" id="{0F22A043-6FDC-0114-0C6B-F17C3AAB47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94305F0-5B76-4C71-EC38-8FD23538F8D2}"/>
              </a:ext>
            </a:extLst>
          </p:cNvPr>
          <p:cNvSpPr>
            <a:spLocks noGrp="1"/>
          </p:cNvSpPr>
          <p:nvPr>
            <p:ph type="sldNum" sz="quarter" idx="12"/>
          </p:nvPr>
        </p:nvSpPr>
        <p:spPr/>
        <p:txBody>
          <a:bodyPr/>
          <a:lstStyle/>
          <a:p>
            <a:fld id="{9C80DA81-AB35-46EA-9165-B507E434F7C8}" type="slidenum">
              <a:rPr lang="en-AU" smtClean="0"/>
              <a:t>‹#›</a:t>
            </a:fld>
            <a:endParaRPr lang="en-AU"/>
          </a:p>
        </p:txBody>
      </p:sp>
    </p:spTree>
    <p:extLst>
      <p:ext uri="{BB962C8B-B14F-4D97-AF65-F5344CB8AC3E}">
        <p14:creationId xmlns:p14="http://schemas.microsoft.com/office/powerpoint/2010/main" val="32609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10620-2651-390D-B68F-44FF6A0FA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AACFCF4-34A4-AED0-CD37-FEC28FF5E9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99B480-40A4-F656-A97A-9DC5437AD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1B70770-2D9F-48EA-B86E-F393265A457C}" type="datetimeFigureOut">
              <a:rPr lang="en-AU" smtClean="0"/>
              <a:t>21/04/2024</a:t>
            </a:fld>
            <a:endParaRPr lang="en-AU"/>
          </a:p>
        </p:txBody>
      </p:sp>
      <p:sp>
        <p:nvSpPr>
          <p:cNvPr id="5" name="Footer Placeholder 4">
            <a:extLst>
              <a:ext uri="{FF2B5EF4-FFF2-40B4-BE49-F238E27FC236}">
                <a16:creationId xmlns:a16="http://schemas.microsoft.com/office/drawing/2014/main" id="{90219E56-5D8D-F368-747F-398240589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A49EEF3-1BC4-5240-5175-A293364856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80DA81-AB35-46EA-9165-B507E434F7C8}" type="slidenum">
              <a:rPr lang="en-AU" smtClean="0"/>
              <a:t>‹#›</a:t>
            </a:fld>
            <a:endParaRPr lang="en-AU"/>
          </a:p>
        </p:txBody>
      </p:sp>
    </p:spTree>
    <p:extLst>
      <p:ext uri="{BB962C8B-B14F-4D97-AF65-F5344CB8AC3E}">
        <p14:creationId xmlns:p14="http://schemas.microsoft.com/office/powerpoint/2010/main" val="300811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Constantinople#cite_note-24"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C1356B-5851-5AB2-B94A-76CEA7BE74CA}"/>
              </a:ext>
            </a:extLst>
          </p:cNvPr>
          <p:cNvSpPr>
            <a:spLocks noGrp="1"/>
          </p:cNvSpPr>
          <p:nvPr>
            <p:ph type="subTitle" idx="1"/>
          </p:nvPr>
        </p:nvSpPr>
        <p:spPr>
          <a:xfrm>
            <a:off x="3278281" y="4303059"/>
            <a:ext cx="6173422" cy="419356"/>
          </a:xfrm>
        </p:spPr>
        <p:txBody>
          <a:bodyPr>
            <a:noAutofit/>
          </a:bodyPr>
          <a:lstStyle/>
          <a:p>
            <a:r>
              <a:rPr lang="en-US" sz="4800" b="1" dirty="0"/>
              <a:t>Are you a quiz </a:t>
            </a:r>
            <a:r>
              <a:rPr lang="en-US" sz="4800" b="1" dirty="0" err="1"/>
              <a:t>wizz</a:t>
            </a:r>
            <a:r>
              <a:rPr lang="en-US" sz="4800" b="1" dirty="0"/>
              <a:t>?</a:t>
            </a:r>
            <a:endParaRPr lang="en-AU" sz="4800" b="1" dirty="0"/>
          </a:p>
        </p:txBody>
      </p:sp>
      <p:pic>
        <p:nvPicPr>
          <p:cNvPr id="1028" name="Picture 4" descr="This may contain: the word trivia in red and black on a white background">
            <a:extLst>
              <a:ext uri="{FF2B5EF4-FFF2-40B4-BE49-F238E27FC236}">
                <a16:creationId xmlns:a16="http://schemas.microsoft.com/office/drawing/2014/main" id="{D089724C-87CA-1F03-A6C9-A2FBD4009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281" y="1948423"/>
            <a:ext cx="588645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818611"/>
      </p:ext>
    </p:extLst>
  </p:cSld>
  <p:clrMapOvr>
    <a:masterClrMapping/>
  </p:clrMapOvr>
  <mc:AlternateContent xmlns:mc="http://schemas.openxmlformats.org/markup-compatibility/2006">
    <mc:Choice xmlns:p14="http://schemas.microsoft.com/office/powerpoint/2010/main" Requires="p14">
      <p:transition spd="slow" p14:dur="2000" advClick="0" advTm="5000"/>
    </mc:Choice>
    <mc:Fallback>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100026" y="231031"/>
            <a:ext cx="9115257" cy="1323439"/>
          </a:xfrm>
          <a:prstGeom prst="rect">
            <a:avLst/>
          </a:prstGeom>
          <a:noFill/>
        </p:spPr>
        <p:txBody>
          <a:bodyPr wrap="square" rtlCol="0">
            <a:spAutoFit/>
          </a:bodyPr>
          <a:lstStyle/>
          <a:p>
            <a:r>
              <a:rPr lang="en-US" sz="4000" b="1" dirty="0">
                <a:solidFill>
                  <a:srgbClr val="C00000"/>
                </a:solidFill>
              </a:rPr>
              <a:t>Who, in 1911, invented the rotary clothes line, and where was he from?</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756032" y="1893626"/>
            <a:ext cx="3867145" cy="1323439"/>
          </a:xfrm>
          <a:prstGeom prst="rect">
            <a:avLst/>
          </a:prstGeom>
          <a:noFill/>
        </p:spPr>
        <p:txBody>
          <a:bodyPr wrap="square" rtlCol="0">
            <a:spAutoFit/>
          </a:bodyPr>
          <a:lstStyle/>
          <a:p>
            <a:pPr algn="ctr"/>
            <a:r>
              <a:rPr lang="en-US" sz="4000" b="1" dirty="0">
                <a:solidFill>
                  <a:srgbClr val="FF0000"/>
                </a:solidFill>
              </a:rPr>
              <a:t>Gilbert </a:t>
            </a:r>
            <a:r>
              <a:rPr lang="en-US" sz="4000" b="1" dirty="0" err="1">
                <a:solidFill>
                  <a:srgbClr val="FF0000"/>
                </a:solidFill>
              </a:rPr>
              <a:t>Toyne</a:t>
            </a:r>
            <a:r>
              <a:rPr lang="en-US" sz="4000" b="1" dirty="0">
                <a:solidFill>
                  <a:srgbClr val="FF0000"/>
                </a:solidFill>
              </a:rPr>
              <a:t> - Melbourne</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436933" y="3640936"/>
            <a:ext cx="5198508" cy="2554545"/>
          </a:xfrm>
          <a:prstGeom prst="rect">
            <a:avLst/>
          </a:prstGeom>
          <a:noFill/>
        </p:spPr>
        <p:txBody>
          <a:bodyPr wrap="square" rtlCol="0">
            <a:spAutoFit/>
          </a:bodyPr>
          <a:lstStyle/>
          <a:p>
            <a:r>
              <a:rPr lang="en-US" sz="4000" dirty="0"/>
              <a:t>Lance Hill patented the exact same design in 1948, after </a:t>
            </a:r>
            <a:r>
              <a:rPr lang="en-US" sz="4000" dirty="0" err="1"/>
              <a:t>Toyne's</a:t>
            </a:r>
            <a:r>
              <a:rPr lang="en-US" sz="4000" dirty="0"/>
              <a:t> patent had expired.</a:t>
            </a:r>
            <a:endParaRPr lang="en-AU" sz="4000" dirty="0"/>
          </a:p>
        </p:txBody>
      </p:sp>
      <p:sp>
        <p:nvSpPr>
          <p:cNvPr id="2" name="Subtitle 2">
            <a:extLst>
              <a:ext uri="{FF2B5EF4-FFF2-40B4-BE49-F238E27FC236}">
                <a16:creationId xmlns:a16="http://schemas.microsoft.com/office/drawing/2014/main" id="{599871EB-CD3D-45CB-B60A-BC78198D30D0}"/>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4098" name="Picture 2" descr="Hills Hoist 6 Line Rotary Clothesline | Clothes line, Rotary, Hills">
            <a:extLst>
              <a:ext uri="{FF2B5EF4-FFF2-40B4-BE49-F238E27FC236}">
                <a16:creationId xmlns:a16="http://schemas.microsoft.com/office/drawing/2014/main" id="{1C8FCA81-01D1-5479-2B8F-961707290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579199"/>
            <a:ext cx="4416799" cy="504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58476"/>
      </p:ext>
    </p:extLst>
  </p:cSld>
  <p:clrMapOvr>
    <a:masterClrMapping/>
  </p:clrMapOvr>
  <mc:AlternateContent xmlns:mc="http://schemas.openxmlformats.org/markup-compatibility/2006" xmlns:p14="http://schemas.microsoft.com/office/powerpoint/2010/main">
    <mc:Choice Requires="p14">
      <p:transition spd="slow" p14:dur="800" advClick="0" advTm="14000">
        <p:circle/>
      </p:transition>
    </mc:Choice>
    <mc:Fallback xmlns="">
      <p:transition spd="slow" advClick="0" advTm="1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299884" y="680901"/>
            <a:ext cx="9592232" cy="1077218"/>
          </a:xfrm>
          <a:prstGeom prst="rect">
            <a:avLst/>
          </a:prstGeom>
          <a:noFill/>
        </p:spPr>
        <p:txBody>
          <a:bodyPr wrap="square" rtlCol="0">
            <a:spAutoFit/>
          </a:bodyPr>
          <a:lstStyle/>
          <a:p>
            <a:r>
              <a:rPr lang="en-US" sz="3200" b="1" dirty="0">
                <a:solidFill>
                  <a:srgbClr val="C00000"/>
                </a:solidFill>
              </a:rPr>
              <a:t>If modern art is your ‘thing’, you should be here – but where is here?</a:t>
            </a:r>
            <a:endParaRPr lang="en-AU" sz="32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840071" y="2004340"/>
            <a:ext cx="5058066" cy="707886"/>
          </a:xfrm>
          <a:prstGeom prst="rect">
            <a:avLst/>
          </a:prstGeom>
          <a:noFill/>
        </p:spPr>
        <p:txBody>
          <a:bodyPr wrap="square" rtlCol="0">
            <a:spAutoFit/>
          </a:bodyPr>
          <a:lstStyle/>
          <a:p>
            <a:pPr algn="ctr"/>
            <a:r>
              <a:rPr lang="en-US" sz="4000" b="1" dirty="0">
                <a:solidFill>
                  <a:srgbClr val="FF0000"/>
                </a:solidFill>
              </a:rPr>
              <a:t>Tate Modern, London </a:t>
            </a:r>
            <a:endParaRPr lang="en-AU" sz="4000" b="1" dirty="0">
              <a:solidFill>
                <a:srgbClr val="FF0000"/>
              </a:solidFill>
            </a:endParaRPr>
          </a:p>
        </p:txBody>
      </p:sp>
      <p:sp>
        <p:nvSpPr>
          <p:cNvPr id="2" name="TextBox 1">
            <a:extLst>
              <a:ext uri="{FF2B5EF4-FFF2-40B4-BE49-F238E27FC236}">
                <a16:creationId xmlns:a16="http://schemas.microsoft.com/office/drawing/2014/main" id="{DF32109B-26DF-6C99-0F36-55F3E1F3DC5F}"/>
              </a:ext>
            </a:extLst>
          </p:cNvPr>
          <p:cNvSpPr txBox="1"/>
          <p:nvPr/>
        </p:nvSpPr>
        <p:spPr>
          <a:xfrm>
            <a:off x="7100881" y="3031280"/>
            <a:ext cx="4797256" cy="3539430"/>
          </a:xfrm>
          <a:prstGeom prst="rect">
            <a:avLst/>
          </a:prstGeom>
          <a:noFill/>
        </p:spPr>
        <p:txBody>
          <a:bodyPr wrap="square" rtlCol="0">
            <a:spAutoFit/>
          </a:bodyPr>
          <a:lstStyle/>
          <a:p>
            <a:r>
              <a:rPr lang="en-US" sz="3200" dirty="0"/>
              <a:t>Housed in a former power station on London’s Southbank, the cavernous galleries house a vast permanent collection and blockbuster exhibitions that pull in the crowds. .</a:t>
            </a:r>
            <a:endParaRPr lang="en-AU" sz="3200" dirty="0"/>
          </a:p>
        </p:txBody>
      </p:sp>
      <p:pic>
        <p:nvPicPr>
          <p:cNvPr id="7170" name="Picture 2" descr="Tate Modern, London">
            <a:extLst>
              <a:ext uri="{FF2B5EF4-FFF2-40B4-BE49-F238E27FC236}">
                <a16:creationId xmlns:a16="http://schemas.microsoft.com/office/drawing/2014/main" id="{3D0A4894-CC3A-A713-919E-09FEE42327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32" y="1862345"/>
            <a:ext cx="6367710" cy="477153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E7BD578-36D9-50EC-A69E-49DBF344FB90}"/>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1583465147"/>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493059" y="612637"/>
            <a:ext cx="10829365" cy="1200329"/>
          </a:xfrm>
          <a:prstGeom prst="rect">
            <a:avLst/>
          </a:prstGeom>
          <a:noFill/>
        </p:spPr>
        <p:txBody>
          <a:bodyPr wrap="square" rtlCol="0">
            <a:spAutoFit/>
          </a:bodyPr>
          <a:lstStyle/>
          <a:p>
            <a:r>
              <a:rPr lang="en-US" sz="3600" b="1" dirty="0">
                <a:solidFill>
                  <a:srgbClr val="C00000"/>
                </a:solidFill>
              </a:rPr>
              <a:t>Called “a miniature kingdom unto itself”, this Mall is the world’s largest mall in total area. Where is it?</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5970496" y="1952402"/>
            <a:ext cx="4096869" cy="707886"/>
          </a:xfrm>
          <a:prstGeom prst="rect">
            <a:avLst/>
          </a:prstGeom>
          <a:noFill/>
        </p:spPr>
        <p:txBody>
          <a:bodyPr wrap="square" rtlCol="0">
            <a:spAutoFit/>
          </a:bodyPr>
          <a:lstStyle/>
          <a:p>
            <a:pPr algn="ctr"/>
            <a:r>
              <a:rPr lang="en-US" sz="4000" b="1" dirty="0">
                <a:solidFill>
                  <a:srgbClr val="FF0000"/>
                </a:solidFill>
              </a:rPr>
              <a:t>Dubai</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459586" y="2739707"/>
            <a:ext cx="5521327" cy="4031873"/>
          </a:xfrm>
          <a:prstGeom prst="rect">
            <a:avLst/>
          </a:prstGeom>
          <a:noFill/>
        </p:spPr>
        <p:txBody>
          <a:bodyPr wrap="square" rtlCol="0">
            <a:spAutoFit/>
          </a:bodyPr>
          <a:lstStyle/>
          <a:p>
            <a:r>
              <a:rPr lang="en-US" sz="3200" dirty="0"/>
              <a:t>It has theme parks, a waterfall, Olympic-sized ice rink, aquarium, indoor souk and malls within the mall, such as the </a:t>
            </a:r>
            <a:r>
              <a:rPr lang="en-US" sz="3200" dirty="0" err="1"/>
              <a:t>Galeries</a:t>
            </a:r>
            <a:r>
              <a:rPr lang="en-US" sz="3200" dirty="0"/>
              <a:t> Lafayette from France and the first Bloomingdale’s outside the United States.</a:t>
            </a:r>
            <a:endParaRPr lang="en-AU" sz="3200" dirty="0"/>
          </a:p>
        </p:txBody>
      </p:sp>
      <p:sp>
        <p:nvSpPr>
          <p:cNvPr id="2" name="Subtitle 2">
            <a:extLst>
              <a:ext uri="{FF2B5EF4-FFF2-40B4-BE49-F238E27FC236}">
                <a16:creationId xmlns:a16="http://schemas.microsoft.com/office/drawing/2014/main" id="{27E4E97E-8E71-B062-58B1-EE72166B4BAA}"/>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6" name="Picture 2" descr="Top 10 Dubai Shopping Malls &amp; Shopping Centers">
            <a:extLst>
              <a:ext uri="{FF2B5EF4-FFF2-40B4-BE49-F238E27FC236}">
                <a16:creationId xmlns:a16="http://schemas.microsoft.com/office/drawing/2014/main" id="{4BACFB84-6FB2-796A-5020-69DB1231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21" y="2063978"/>
            <a:ext cx="5521327" cy="424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19191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196527" y="806424"/>
            <a:ext cx="10436431" cy="646331"/>
          </a:xfrm>
          <a:prstGeom prst="rect">
            <a:avLst/>
          </a:prstGeom>
          <a:noFill/>
        </p:spPr>
        <p:txBody>
          <a:bodyPr wrap="square" rtlCol="0">
            <a:spAutoFit/>
          </a:bodyPr>
          <a:lstStyle/>
          <a:p>
            <a:r>
              <a:rPr lang="en-US" sz="3600" b="1" dirty="0">
                <a:solidFill>
                  <a:srgbClr val="C00000"/>
                </a:solidFill>
              </a:rPr>
              <a:t>Who said: “</a:t>
            </a:r>
            <a:r>
              <a:rPr lang="en-AU" sz="3600" b="1" dirty="0">
                <a:solidFill>
                  <a:srgbClr val="C00000"/>
                </a:solidFill>
              </a:rPr>
              <a:t>I came, I saw, I conquered”</a:t>
            </a:r>
          </a:p>
        </p:txBody>
      </p:sp>
      <p:sp>
        <p:nvSpPr>
          <p:cNvPr id="5" name="TextBox 4">
            <a:extLst>
              <a:ext uri="{FF2B5EF4-FFF2-40B4-BE49-F238E27FC236}">
                <a16:creationId xmlns:a16="http://schemas.microsoft.com/office/drawing/2014/main" id="{2DB13C63-3CBC-8F03-603C-76A78EDC3341}"/>
              </a:ext>
            </a:extLst>
          </p:cNvPr>
          <p:cNvSpPr txBox="1"/>
          <p:nvPr/>
        </p:nvSpPr>
        <p:spPr>
          <a:xfrm>
            <a:off x="6029198" y="1900664"/>
            <a:ext cx="4894792" cy="707886"/>
          </a:xfrm>
          <a:prstGeom prst="rect">
            <a:avLst/>
          </a:prstGeom>
          <a:noFill/>
        </p:spPr>
        <p:txBody>
          <a:bodyPr wrap="square" rtlCol="0">
            <a:spAutoFit/>
          </a:bodyPr>
          <a:lstStyle/>
          <a:p>
            <a:pPr algn="ctr"/>
            <a:r>
              <a:rPr lang="en-US" sz="4000" b="1" dirty="0">
                <a:solidFill>
                  <a:srgbClr val="FF0000"/>
                </a:solidFill>
              </a:rPr>
              <a:t>Julius Caesar</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071358" y="2823376"/>
            <a:ext cx="5929658" cy="3539430"/>
          </a:xfrm>
          <a:prstGeom prst="rect">
            <a:avLst/>
          </a:prstGeom>
          <a:noFill/>
        </p:spPr>
        <p:txBody>
          <a:bodyPr wrap="square" rtlCol="0">
            <a:spAutoFit/>
          </a:bodyPr>
          <a:lstStyle/>
          <a:p>
            <a:r>
              <a:rPr lang="en-US" sz="2800" dirty="0"/>
              <a:t>Gaius Julius Caesar was a Roman general and statesman. A member of the First Triumvirate, Caesar led the Roman armies in the Gallic Wars before defeating his political rival Pompey in a civil war. He became dictator from 49 BC until his assassination in 44 BC</a:t>
            </a:r>
            <a:endParaRPr lang="en-AU" sz="2800" dirty="0"/>
          </a:p>
        </p:txBody>
      </p:sp>
      <p:sp>
        <p:nvSpPr>
          <p:cNvPr id="2" name="Subtitle 2">
            <a:extLst>
              <a:ext uri="{FF2B5EF4-FFF2-40B4-BE49-F238E27FC236}">
                <a16:creationId xmlns:a16="http://schemas.microsoft.com/office/drawing/2014/main" id="{D1BC1610-03A5-63BE-A055-A2782A57612E}"/>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8194" name="Picture 2" descr="What if Julius Caesar wasn't assassinated. : r/AlternateHistory">
            <a:extLst>
              <a:ext uri="{FF2B5EF4-FFF2-40B4-BE49-F238E27FC236}">
                <a16:creationId xmlns:a16="http://schemas.microsoft.com/office/drawing/2014/main" id="{450BEDD8-5F64-5546-30CD-4030A004B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53" y="1975878"/>
            <a:ext cx="5080514" cy="460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67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000">
        <p15:prstTrans prst="fallOver"/>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6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675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80854" y="601505"/>
            <a:ext cx="10318840" cy="1323439"/>
          </a:xfrm>
          <a:prstGeom prst="rect">
            <a:avLst/>
          </a:prstGeom>
          <a:noFill/>
        </p:spPr>
        <p:txBody>
          <a:bodyPr wrap="square" rtlCol="0">
            <a:spAutoFit/>
          </a:bodyPr>
          <a:lstStyle/>
          <a:p>
            <a:pPr algn="ctr"/>
            <a:r>
              <a:rPr lang="en-US" sz="4000" b="1" dirty="0">
                <a:solidFill>
                  <a:srgbClr val="C00000"/>
                </a:solidFill>
              </a:rPr>
              <a:t>You are craving a bowl of Pho Bo. </a:t>
            </a:r>
          </a:p>
          <a:p>
            <a:pPr algn="ctr"/>
            <a:r>
              <a:rPr lang="en-US" sz="4000" b="1" dirty="0">
                <a:solidFill>
                  <a:srgbClr val="C00000"/>
                </a:solidFill>
              </a:rPr>
              <a:t>Where must you travel to for your meal? </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964419" y="2386616"/>
            <a:ext cx="2143536" cy="707886"/>
          </a:xfrm>
          <a:prstGeom prst="rect">
            <a:avLst/>
          </a:prstGeom>
          <a:noFill/>
        </p:spPr>
        <p:txBody>
          <a:bodyPr wrap="none" rtlCol="0">
            <a:spAutoFit/>
          </a:bodyPr>
          <a:lstStyle/>
          <a:p>
            <a:r>
              <a:rPr lang="en-US" sz="4000" b="1" dirty="0">
                <a:solidFill>
                  <a:srgbClr val="FF0000"/>
                </a:solidFill>
              </a:rPr>
              <a:t>Vietnam</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987998" y="3429000"/>
            <a:ext cx="6113930" cy="2308324"/>
          </a:xfrm>
          <a:prstGeom prst="rect">
            <a:avLst/>
          </a:prstGeom>
          <a:noFill/>
        </p:spPr>
        <p:txBody>
          <a:bodyPr wrap="square" rtlCol="0">
            <a:spAutoFit/>
          </a:bodyPr>
          <a:lstStyle/>
          <a:p>
            <a:r>
              <a:rPr lang="en-US" sz="3600" dirty="0"/>
              <a:t> </a:t>
            </a:r>
            <a:r>
              <a:rPr lang="en-US" sz="3600" dirty="0" err="1"/>
              <a:t>Phở</a:t>
            </a:r>
            <a:r>
              <a:rPr lang="en-US" sz="3600" dirty="0"/>
              <a:t> or Pho is a Vietnamese soup dish consisting of broth, rice noodles, herbs, and meat, sometimes chicken. </a:t>
            </a:r>
            <a:endParaRPr lang="en-AU" sz="3600" dirty="0"/>
          </a:p>
        </p:txBody>
      </p:sp>
      <p:pic>
        <p:nvPicPr>
          <p:cNvPr id="2050" name="Picture 2" descr="Vietnamese beef soup">
            <a:extLst>
              <a:ext uri="{FF2B5EF4-FFF2-40B4-BE49-F238E27FC236}">
                <a16:creationId xmlns:a16="http://schemas.microsoft.com/office/drawing/2014/main" id="{4F5F327D-27A3-5E37-7EB6-4D0FCCFA6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31" y="2412185"/>
            <a:ext cx="5766465" cy="3844309"/>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90769A4D-91B4-12F5-081B-FFCF6C193D73}"/>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2826172445"/>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391830" y="443538"/>
            <a:ext cx="9816494" cy="1323439"/>
          </a:xfrm>
          <a:prstGeom prst="rect">
            <a:avLst/>
          </a:prstGeom>
          <a:noFill/>
        </p:spPr>
        <p:txBody>
          <a:bodyPr wrap="square" rtlCol="0">
            <a:spAutoFit/>
          </a:bodyPr>
          <a:lstStyle/>
          <a:p>
            <a:r>
              <a:rPr lang="en-US" sz="4000" b="1" i="0" dirty="0">
                <a:solidFill>
                  <a:srgbClr val="C00000"/>
                </a:solidFill>
                <a:effectLst/>
                <a:latin typeface="Apercu Mono"/>
              </a:rPr>
              <a:t>No prizes for guessing where Pink Beach Indonesia gets its name, but where is it?</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793049" y="1967491"/>
            <a:ext cx="4007064" cy="1200329"/>
          </a:xfrm>
          <a:prstGeom prst="rect">
            <a:avLst/>
          </a:prstGeom>
          <a:noFill/>
        </p:spPr>
        <p:txBody>
          <a:bodyPr wrap="square" rtlCol="0">
            <a:spAutoFit/>
          </a:bodyPr>
          <a:lstStyle/>
          <a:p>
            <a:r>
              <a:rPr lang="en-AU" sz="3600" b="1" dirty="0">
                <a:solidFill>
                  <a:srgbClr val="FF0000"/>
                </a:solidFill>
              </a:rPr>
              <a:t>Komodo National Park, Indonesia</a:t>
            </a:r>
          </a:p>
        </p:txBody>
      </p:sp>
      <p:sp>
        <p:nvSpPr>
          <p:cNvPr id="6" name="TextBox 5">
            <a:extLst>
              <a:ext uri="{FF2B5EF4-FFF2-40B4-BE49-F238E27FC236}">
                <a16:creationId xmlns:a16="http://schemas.microsoft.com/office/drawing/2014/main" id="{117601C9-BA6F-E949-3481-E5C29E444645}"/>
              </a:ext>
            </a:extLst>
          </p:cNvPr>
          <p:cNvSpPr txBox="1"/>
          <p:nvPr/>
        </p:nvSpPr>
        <p:spPr>
          <a:xfrm>
            <a:off x="7301790" y="3368335"/>
            <a:ext cx="4989583" cy="3323987"/>
          </a:xfrm>
          <a:prstGeom prst="rect">
            <a:avLst/>
          </a:prstGeom>
          <a:noFill/>
        </p:spPr>
        <p:txBody>
          <a:bodyPr wrap="square" rtlCol="0">
            <a:spAutoFit/>
          </a:bodyPr>
          <a:lstStyle/>
          <a:p>
            <a:r>
              <a:rPr lang="en-US" sz="3000" dirty="0"/>
              <a:t>Its distinctive hue comes from deep red organ pipe corals that have broken down offshore over centuries and mixed with the fine white sand grains to produce the soft, pink shoreline. </a:t>
            </a:r>
            <a:endParaRPr lang="en-AU" sz="3000" dirty="0"/>
          </a:p>
        </p:txBody>
      </p:sp>
      <p:pic>
        <p:nvPicPr>
          <p:cNvPr id="2050" name="Picture 2" descr="Aerial view Pink beach, Komodo national park, Flores, Indonesia">
            <a:extLst>
              <a:ext uri="{FF2B5EF4-FFF2-40B4-BE49-F238E27FC236}">
                <a16:creationId xmlns:a16="http://schemas.microsoft.com/office/drawing/2014/main" id="{E2B8B639-6B7E-3F47-0FC0-850942884B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3" y="1766977"/>
            <a:ext cx="6549821" cy="4912366"/>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F563A62B-976F-AAAE-0AA7-30B200C6EB4A}"/>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4026303183"/>
      </p:ext>
    </p:extLst>
  </p:cSld>
  <p:clrMapOvr>
    <a:masterClrMapping/>
  </p:clrMapOvr>
  <mc:AlternateContent xmlns:mc="http://schemas.openxmlformats.org/markup-compatibility/2006" xmlns:p14="http://schemas.microsoft.com/office/powerpoint/2010/main">
    <mc:Choice Requires="p14">
      <p:transition spd="slow" p14:dur="1250" advClick="0" advTm="14000">
        <p14:flip dir="r"/>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685365" y="859098"/>
            <a:ext cx="8901952" cy="707886"/>
          </a:xfrm>
          <a:prstGeom prst="rect">
            <a:avLst/>
          </a:prstGeom>
          <a:noFill/>
        </p:spPr>
        <p:txBody>
          <a:bodyPr wrap="square" rtlCol="0">
            <a:spAutoFit/>
          </a:bodyPr>
          <a:lstStyle/>
          <a:p>
            <a:r>
              <a:rPr lang="en-US" sz="4000" b="1" dirty="0">
                <a:solidFill>
                  <a:srgbClr val="C00000"/>
                </a:solidFill>
              </a:rPr>
              <a:t>What is the worlds deadliest animal?</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153835" y="2089748"/>
            <a:ext cx="3500480" cy="707886"/>
          </a:xfrm>
          <a:prstGeom prst="rect">
            <a:avLst/>
          </a:prstGeom>
          <a:noFill/>
        </p:spPr>
        <p:txBody>
          <a:bodyPr wrap="square" rtlCol="0">
            <a:spAutoFit/>
          </a:bodyPr>
          <a:lstStyle/>
          <a:p>
            <a:pPr algn="ctr"/>
            <a:r>
              <a:rPr lang="en-US" sz="4000" b="1" dirty="0">
                <a:solidFill>
                  <a:srgbClr val="FF0000"/>
                </a:solidFill>
              </a:rPr>
              <a:t>Mosquito</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244477" y="3136612"/>
            <a:ext cx="5839945" cy="3046988"/>
          </a:xfrm>
          <a:prstGeom prst="rect">
            <a:avLst/>
          </a:prstGeom>
          <a:noFill/>
        </p:spPr>
        <p:txBody>
          <a:bodyPr wrap="square" rtlCol="0">
            <a:spAutoFit/>
          </a:bodyPr>
          <a:lstStyle/>
          <a:p>
            <a:r>
              <a:rPr lang="en-US" sz="3200" dirty="0" err="1"/>
              <a:t>Acording</a:t>
            </a:r>
            <a:r>
              <a:rPr lang="en-US" sz="3200" dirty="0"/>
              <a:t> to the World Health Organization, 725,000 people are killed each year from mosquito-borne diseases, such as Malaria, dengue fever and yellow fever.</a:t>
            </a:r>
          </a:p>
        </p:txBody>
      </p:sp>
      <p:sp>
        <p:nvSpPr>
          <p:cNvPr id="2" name="Subtitle 2">
            <a:extLst>
              <a:ext uri="{FF2B5EF4-FFF2-40B4-BE49-F238E27FC236}">
                <a16:creationId xmlns:a16="http://schemas.microsoft.com/office/drawing/2014/main" id="{27E4E97E-8E71-B062-58B1-EE72166B4BAA}"/>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6" name="Picture 2" descr="Animated Pictures Of Snakes - ClipArt Best">
            <a:extLst>
              <a:ext uri="{FF2B5EF4-FFF2-40B4-BE49-F238E27FC236}">
                <a16:creationId xmlns:a16="http://schemas.microsoft.com/office/drawing/2014/main" id="{1F0B82B9-CAB3-FAF4-B300-3DF834D60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2021" y="3600843"/>
            <a:ext cx="3210749" cy="2398059"/>
          </a:xfrm>
          <a:prstGeom prst="rect">
            <a:avLst/>
          </a:prstGeom>
          <a:noFill/>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E28C1029-EE0A-242B-3111-EF6BFC4AE2CF}"/>
              </a:ext>
            </a:extLst>
          </p:cNvPr>
          <p:cNvSpPr/>
          <p:nvPr/>
        </p:nvSpPr>
        <p:spPr>
          <a:xfrm>
            <a:off x="3218329" y="2554942"/>
            <a:ext cx="1819838" cy="1399466"/>
          </a:xfrm>
          <a:prstGeom prst="cloudCallout">
            <a:avLst>
              <a:gd name="adj1" fmla="val -74193"/>
              <a:gd name="adj2" fmla="val 68269"/>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Not me</a:t>
            </a:r>
            <a:endParaRPr lang="en-AU" sz="3600" b="1" dirty="0"/>
          </a:p>
        </p:txBody>
      </p:sp>
    </p:spTree>
    <p:extLst>
      <p:ext uri="{BB962C8B-B14F-4D97-AF65-F5344CB8AC3E}">
        <p14:creationId xmlns:p14="http://schemas.microsoft.com/office/powerpoint/2010/main" val="3374865895"/>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25276" y="554203"/>
            <a:ext cx="6642848" cy="1323439"/>
          </a:xfrm>
          <a:prstGeom prst="rect">
            <a:avLst/>
          </a:prstGeom>
          <a:noFill/>
        </p:spPr>
        <p:txBody>
          <a:bodyPr wrap="square" rtlCol="0">
            <a:spAutoFit/>
          </a:bodyPr>
          <a:lstStyle/>
          <a:p>
            <a:pPr algn="ctr"/>
            <a:r>
              <a:rPr lang="en-US" sz="4000" b="1" dirty="0">
                <a:solidFill>
                  <a:srgbClr val="C00000"/>
                </a:solidFill>
              </a:rPr>
              <a:t>Captain James Tiberius  Kirk was from what movie?</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2557776" y="2437668"/>
            <a:ext cx="3690623" cy="707886"/>
          </a:xfrm>
          <a:prstGeom prst="rect">
            <a:avLst/>
          </a:prstGeom>
          <a:noFill/>
        </p:spPr>
        <p:txBody>
          <a:bodyPr wrap="square" rtlCol="0">
            <a:spAutoFit/>
          </a:bodyPr>
          <a:lstStyle/>
          <a:p>
            <a:pPr algn="ctr"/>
            <a:r>
              <a:rPr lang="en-US" sz="4000" b="1" dirty="0">
                <a:solidFill>
                  <a:srgbClr val="FF0000"/>
                </a:solidFill>
              </a:rPr>
              <a:t>Star Trek</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338276" y="3569012"/>
            <a:ext cx="6216849" cy="2862322"/>
          </a:xfrm>
          <a:prstGeom prst="rect">
            <a:avLst/>
          </a:prstGeom>
          <a:noFill/>
        </p:spPr>
        <p:txBody>
          <a:bodyPr wrap="square" rtlCol="0">
            <a:spAutoFit/>
          </a:bodyPr>
          <a:lstStyle/>
          <a:p>
            <a:pPr fontAlgn="base"/>
            <a:r>
              <a:rPr lang="en-US" sz="3600" dirty="0"/>
              <a:t>Originally played by Canadian actor William Shatner, Kirk first appeared in Star Trek serving aboard the starship USS Enterprise as captain. </a:t>
            </a:r>
          </a:p>
        </p:txBody>
      </p:sp>
      <p:pic>
        <p:nvPicPr>
          <p:cNvPr id="4098" name="Picture 2" descr="Captain James T. Kirk">
            <a:extLst>
              <a:ext uri="{FF2B5EF4-FFF2-40B4-BE49-F238E27FC236}">
                <a16:creationId xmlns:a16="http://schemas.microsoft.com/office/drawing/2014/main" id="{6BC141D7-DE36-20A2-E611-618C7516D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277" y="951648"/>
            <a:ext cx="5028713" cy="5556729"/>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BAEE67A4-914C-ECD8-18FB-4F0A05CD4AFB}"/>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2763615155"/>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810871" y="607615"/>
            <a:ext cx="8220636" cy="1323439"/>
          </a:xfrm>
          <a:prstGeom prst="rect">
            <a:avLst/>
          </a:prstGeom>
          <a:noFill/>
        </p:spPr>
        <p:txBody>
          <a:bodyPr wrap="square" rtlCol="0">
            <a:spAutoFit/>
          </a:bodyPr>
          <a:lstStyle/>
          <a:p>
            <a:r>
              <a:rPr lang="en-US" sz="4000" b="1" dirty="0">
                <a:solidFill>
                  <a:srgbClr val="C00000"/>
                </a:solidFill>
              </a:rPr>
              <a:t>Who said: “Do what you can, with what you have, where you are”. </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871449" y="2268415"/>
            <a:ext cx="4787153" cy="707886"/>
          </a:xfrm>
          <a:prstGeom prst="rect">
            <a:avLst/>
          </a:prstGeom>
          <a:noFill/>
        </p:spPr>
        <p:txBody>
          <a:bodyPr wrap="square" rtlCol="0">
            <a:spAutoFit/>
          </a:bodyPr>
          <a:lstStyle/>
          <a:p>
            <a:r>
              <a:rPr lang="en-US" sz="4000" b="1" dirty="0">
                <a:solidFill>
                  <a:srgbClr val="FF0000"/>
                </a:solidFill>
              </a:rPr>
              <a:t>Theodore Roosevelt</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871449" y="3023617"/>
            <a:ext cx="5190564" cy="3539430"/>
          </a:xfrm>
          <a:prstGeom prst="rect">
            <a:avLst/>
          </a:prstGeom>
          <a:noFill/>
        </p:spPr>
        <p:txBody>
          <a:bodyPr wrap="square" rtlCol="0">
            <a:spAutoFit/>
          </a:bodyPr>
          <a:lstStyle/>
          <a:p>
            <a:r>
              <a:rPr lang="en-US" sz="2800" dirty="0"/>
              <a:t>Theodore Roosevelt Jr., often referred to as Teddy or by his initials, T. R., was an American politician, statesman, conservationist, naturalist, and writer who served as the 26th president of the United States from 1901 to 1909.</a:t>
            </a:r>
            <a:endParaRPr lang="en-AU" sz="2800" dirty="0"/>
          </a:p>
        </p:txBody>
      </p:sp>
      <p:pic>
        <p:nvPicPr>
          <p:cNvPr id="11268" name="Picture 4" descr="Theodore Roosevelt | Biography, Facts, Presidency, National Parks, &amp;  Accomplishments | Britannica">
            <a:extLst>
              <a:ext uri="{FF2B5EF4-FFF2-40B4-BE49-F238E27FC236}">
                <a16:creationId xmlns:a16="http://schemas.microsoft.com/office/drawing/2014/main" id="{0DDEC5C1-4EC2-AAE7-B031-8929F5A28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8" y="2097742"/>
            <a:ext cx="6136343" cy="4602257"/>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EF4AB4F7-CC12-5A6B-4853-49925E2CB65F}"/>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7681186"/>
      </p:ext>
    </p:extLst>
  </p:cSld>
  <p:clrMapOvr>
    <a:masterClrMapping/>
  </p:clrMapOvr>
  <p:transition spd="slow" advClick="0" advTm="11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143000" y="531034"/>
            <a:ext cx="9330268" cy="1200329"/>
          </a:xfrm>
          <a:prstGeom prst="rect">
            <a:avLst/>
          </a:prstGeom>
          <a:noFill/>
        </p:spPr>
        <p:txBody>
          <a:bodyPr wrap="square" rtlCol="0">
            <a:spAutoFit/>
          </a:bodyPr>
          <a:lstStyle/>
          <a:p>
            <a:r>
              <a:rPr lang="en-US" sz="3600" b="1" dirty="0">
                <a:solidFill>
                  <a:srgbClr val="C00000"/>
                </a:solidFill>
              </a:rPr>
              <a:t>What is the longest running musical on Broadway?. </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248399" y="1489098"/>
            <a:ext cx="5728448" cy="707886"/>
          </a:xfrm>
          <a:prstGeom prst="rect">
            <a:avLst/>
          </a:prstGeom>
          <a:noFill/>
        </p:spPr>
        <p:txBody>
          <a:bodyPr wrap="square" rtlCol="0">
            <a:spAutoFit/>
          </a:bodyPr>
          <a:lstStyle/>
          <a:p>
            <a:pPr algn="ctr"/>
            <a:r>
              <a:rPr lang="en-US" sz="4000" b="1" dirty="0">
                <a:solidFill>
                  <a:srgbClr val="FF0000"/>
                </a:solidFill>
              </a:rPr>
              <a:t>Phantom of the Opera</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598024" y="2493235"/>
            <a:ext cx="5378823" cy="3539430"/>
          </a:xfrm>
          <a:prstGeom prst="rect">
            <a:avLst/>
          </a:prstGeom>
          <a:noFill/>
        </p:spPr>
        <p:txBody>
          <a:bodyPr wrap="square" rtlCol="0">
            <a:spAutoFit/>
          </a:bodyPr>
          <a:lstStyle/>
          <a:p>
            <a:r>
              <a:rPr lang="en-US" sz="2800" dirty="0"/>
              <a:t>A musical with music by Andrew Lloyd Webber, and lyrics by Charles Hart and Richard </a:t>
            </a:r>
            <a:r>
              <a:rPr lang="en-US" sz="2800" dirty="0" err="1"/>
              <a:t>Stilgoe</a:t>
            </a:r>
            <a:r>
              <a:rPr lang="en-US" sz="2800" dirty="0"/>
              <a:t>.  It  opened in the West End in 1986 and on Broadway in New York in 1988. It is based on the 1910 French novel of the same name by Gaston Leroux</a:t>
            </a:r>
            <a:endParaRPr lang="en-AU" sz="2800" dirty="0"/>
          </a:p>
        </p:txBody>
      </p:sp>
      <p:pic>
        <p:nvPicPr>
          <p:cNvPr id="5122" name="Picture 2" descr="Movie Review: &quot;The Phantom of the Opera&quot; (2004) | Lolo Loves Films">
            <a:extLst>
              <a:ext uri="{FF2B5EF4-FFF2-40B4-BE49-F238E27FC236}">
                <a16:creationId xmlns:a16="http://schemas.microsoft.com/office/drawing/2014/main" id="{2C4AF4F0-0E46-A4B2-BA94-3E3682038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 y="2133598"/>
            <a:ext cx="6453125" cy="4193367"/>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B340E2E0-C7AA-06DC-5286-5AD13DDD289B}"/>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2475982486"/>
      </p:ext>
    </p:extLst>
  </p:cSld>
  <p:clrMapOvr>
    <a:masterClrMapping/>
  </p:clrMapOvr>
  <mc:AlternateContent xmlns:mc="http://schemas.openxmlformats.org/markup-compatibility/2006" xmlns:p14="http://schemas.microsoft.com/office/powerpoint/2010/main">
    <mc:Choice Requires="p14">
      <p:transition spd="slow" p14:dur="1250" advClick="0" advTm="15000">
        <p14:flip dir="r"/>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6C1356B-5851-5AB2-B94A-76CEA7BE74CA}"/>
              </a:ext>
            </a:extLst>
          </p:cNvPr>
          <p:cNvSpPr>
            <a:spLocks noGrp="1"/>
          </p:cNvSpPr>
          <p:nvPr>
            <p:ph type="subTitle" idx="1"/>
          </p:nvPr>
        </p:nvSpPr>
        <p:spPr>
          <a:xfrm>
            <a:off x="6248399" y="0"/>
            <a:ext cx="4977855" cy="419356"/>
          </a:xfrm>
        </p:spPr>
        <p:txBody>
          <a:bodyPr>
            <a:noAutofit/>
          </a:bodyPr>
          <a:lstStyle/>
          <a:p>
            <a:r>
              <a:rPr lang="en-US" sz="3600" dirty="0"/>
              <a:t>Are you a quiz </a:t>
            </a:r>
            <a:r>
              <a:rPr lang="en-US" sz="3600" dirty="0" err="1"/>
              <a:t>wizz</a:t>
            </a:r>
            <a:r>
              <a:rPr lang="en-US" sz="3600" dirty="0"/>
              <a:t>?</a:t>
            </a:r>
            <a:endParaRPr lang="en-AU" sz="3600" dirty="0"/>
          </a:p>
        </p:txBody>
      </p:sp>
      <p:sp>
        <p:nvSpPr>
          <p:cNvPr id="4" name="TextBox 3">
            <a:extLst>
              <a:ext uri="{FF2B5EF4-FFF2-40B4-BE49-F238E27FC236}">
                <a16:creationId xmlns:a16="http://schemas.microsoft.com/office/drawing/2014/main" id="{E2BFF692-3BA1-842B-3F7A-C7998C628DE2}"/>
              </a:ext>
            </a:extLst>
          </p:cNvPr>
          <p:cNvSpPr txBox="1"/>
          <p:nvPr/>
        </p:nvSpPr>
        <p:spPr>
          <a:xfrm>
            <a:off x="492753" y="846419"/>
            <a:ext cx="11331999" cy="1200329"/>
          </a:xfrm>
          <a:prstGeom prst="rect">
            <a:avLst/>
          </a:prstGeom>
          <a:noFill/>
        </p:spPr>
        <p:txBody>
          <a:bodyPr wrap="square" rtlCol="0">
            <a:spAutoFit/>
          </a:bodyPr>
          <a:lstStyle/>
          <a:p>
            <a:r>
              <a:rPr lang="en-US" sz="3600" b="1" dirty="0">
                <a:solidFill>
                  <a:srgbClr val="C00000"/>
                </a:solidFill>
              </a:rPr>
              <a:t>Sir Rowland Hill, in 1838, proposed the first pre-paid postage service.  Where was it first adopted? </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908588" y="2112646"/>
            <a:ext cx="3657476" cy="707886"/>
          </a:xfrm>
          <a:prstGeom prst="rect">
            <a:avLst/>
          </a:prstGeom>
          <a:noFill/>
        </p:spPr>
        <p:txBody>
          <a:bodyPr wrap="none" rtlCol="0">
            <a:spAutoFit/>
          </a:bodyPr>
          <a:lstStyle/>
          <a:p>
            <a:r>
              <a:rPr lang="en-US" sz="4000" b="1" dirty="0">
                <a:solidFill>
                  <a:srgbClr val="FF0000"/>
                </a:solidFill>
              </a:rPr>
              <a:t>NSW. Australia</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526615" y="2820532"/>
            <a:ext cx="5531224" cy="3539430"/>
          </a:xfrm>
          <a:prstGeom prst="rect">
            <a:avLst/>
          </a:prstGeom>
          <a:noFill/>
        </p:spPr>
        <p:txBody>
          <a:bodyPr wrap="square" rtlCol="0">
            <a:spAutoFit/>
          </a:bodyPr>
          <a:lstStyle/>
          <a:p>
            <a:r>
              <a:rPr lang="en-US" sz="3200" dirty="0"/>
              <a:t>His ideas were denounced by the Postmaster in the House of Lords, but in November 1838, Australian postmaster James Raymond implemented Rowland's idea, introducing the first pre-paid postage.</a:t>
            </a:r>
            <a:endParaRPr lang="en-AU" sz="3200" dirty="0">
              <a:latin typeface="Arial" panose="020B0604020202020204" pitchFamily="34" charset="0"/>
              <a:cs typeface="Arial" panose="020B0604020202020204" pitchFamily="34" charset="0"/>
            </a:endParaRPr>
          </a:p>
        </p:txBody>
      </p:sp>
      <p:pic>
        <p:nvPicPr>
          <p:cNvPr id="1026" name="Picture 2" descr="Vintage Postage Stamps Collection | Custom-Designed Graphic Objects ...">
            <a:extLst>
              <a:ext uri="{FF2B5EF4-FFF2-40B4-BE49-F238E27FC236}">
                <a16:creationId xmlns:a16="http://schemas.microsoft.com/office/drawing/2014/main" id="{5B1BD6B9-FD65-98F1-7140-7BC410A09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08" y="2139075"/>
            <a:ext cx="6104984" cy="4069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B57A57-60FA-165A-3DDC-E3FCEFC99B81}"/>
              </a:ext>
            </a:extLst>
          </p:cNvPr>
          <p:cNvSpPr txBox="1"/>
          <p:nvPr/>
        </p:nvSpPr>
        <p:spPr>
          <a:xfrm>
            <a:off x="1245784" y="6209065"/>
            <a:ext cx="9253302" cy="584775"/>
          </a:xfrm>
          <a:prstGeom prst="rect">
            <a:avLst/>
          </a:prstGeom>
          <a:noFill/>
        </p:spPr>
        <p:txBody>
          <a:bodyPr wrap="none" rtlCol="0">
            <a:spAutoFit/>
          </a:bodyPr>
          <a:lstStyle/>
          <a:p>
            <a:r>
              <a:rPr lang="en-US" sz="3200" b="0" i="0" dirty="0">
                <a:solidFill>
                  <a:srgbClr val="020203"/>
                </a:solidFill>
                <a:effectLst/>
                <a:latin typeface="monumentgrotesk"/>
              </a:rPr>
              <a:t>England introduced it 18 months later, in May of 1840.</a:t>
            </a:r>
            <a:endParaRPr lang="en-AU" sz="3200" dirty="0"/>
          </a:p>
        </p:txBody>
      </p:sp>
    </p:spTree>
    <p:extLst>
      <p:ext uri="{BB962C8B-B14F-4D97-AF65-F5344CB8AC3E}">
        <p14:creationId xmlns:p14="http://schemas.microsoft.com/office/powerpoint/2010/main" val="96993393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6000"/>
                            </p:stCondLst>
                            <p:childTnLst>
                              <p:par>
                                <p:cTn id="12" presetID="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331694" y="598463"/>
            <a:ext cx="11072907" cy="646331"/>
          </a:xfrm>
          <a:prstGeom prst="rect">
            <a:avLst/>
          </a:prstGeom>
          <a:noFill/>
        </p:spPr>
        <p:txBody>
          <a:bodyPr wrap="square" rtlCol="0">
            <a:spAutoFit/>
          </a:bodyPr>
          <a:lstStyle/>
          <a:p>
            <a:r>
              <a:rPr lang="en-US" sz="3600" b="1" dirty="0">
                <a:solidFill>
                  <a:srgbClr val="C00000"/>
                </a:solidFill>
              </a:rPr>
              <a:t>Where would you have to go to meet these warriors?</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869046" y="1674674"/>
            <a:ext cx="5076424" cy="1754326"/>
          </a:xfrm>
          <a:prstGeom prst="rect">
            <a:avLst/>
          </a:prstGeom>
          <a:noFill/>
        </p:spPr>
        <p:txBody>
          <a:bodyPr wrap="square" rtlCol="0">
            <a:spAutoFit/>
          </a:bodyPr>
          <a:lstStyle/>
          <a:p>
            <a:pPr algn="ctr"/>
            <a:r>
              <a:rPr lang="en-US" sz="3600" b="1" dirty="0">
                <a:solidFill>
                  <a:srgbClr val="FF0000"/>
                </a:solidFill>
              </a:rPr>
              <a:t>Terracotta Warriors and Horses Museum  Xi An, China</a:t>
            </a:r>
            <a:endParaRPr lang="en-AU" sz="36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964376" y="3749457"/>
            <a:ext cx="5076424" cy="2677656"/>
          </a:xfrm>
          <a:prstGeom prst="rect">
            <a:avLst/>
          </a:prstGeom>
          <a:noFill/>
        </p:spPr>
        <p:txBody>
          <a:bodyPr wrap="square" rtlCol="0">
            <a:spAutoFit/>
          </a:bodyPr>
          <a:lstStyle/>
          <a:p>
            <a:r>
              <a:rPr lang="en-US" sz="2800" dirty="0"/>
              <a:t>Discovered in 1974, Terracotta Warriors and Horses, officially named Emperor </a:t>
            </a:r>
            <a:r>
              <a:rPr lang="en-US" sz="2800" dirty="0" err="1"/>
              <a:t>Qinshihuang's</a:t>
            </a:r>
            <a:r>
              <a:rPr lang="en-US" sz="2800" dirty="0"/>
              <a:t> Mausoleum Site Museum, is one of the greatest </a:t>
            </a:r>
            <a:r>
              <a:rPr lang="en-US" sz="2800" dirty="0" err="1"/>
              <a:t>archeo</a:t>
            </a:r>
            <a:r>
              <a:rPr lang="en-US" sz="2800" dirty="0"/>
              <a:t>-logical finds in 20th century,</a:t>
            </a:r>
            <a:endParaRPr lang="en-AU" sz="2800" dirty="0"/>
          </a:p>
        </p:txBody>
      </p:sp>
      <p:pic>
        <p:nvPicPr>
          <p:cNvPr id="6146" name="Picture 2" descr="Museum of Qin Terracotta Warriors and Horses, Xi’an">
            <a:extLst>
              <a:ext uri="{FF2B5EF4-FFF2-40B4-BE49-F238E27FC236}">
                <a16:creationId xmlns:a16="http://schemas.microsoft.com/office/drawing/2014/main" id="{53FF699C-E48E-8810-2BA3-DC3E4E3CC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47" y="1864820"/>
            <a:ext cx="6494370" cy="4866448"/>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064A1258-32EB-72AD-1881-944C489DC7E8}"/>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2894166676"/>
      </p:ext>
    </p:extLst>
  </p:cSld>
  <p:clrMapOvr>
    <a:masterClrMapping/>
  </p:clrMapOvr>
  <p:transition spd="slow" advClick="0" advTm="1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770965" y="527275"/>
            <a:ext cx="10623176" cy="2308324"/>
          </a:xfrm>
          <a:prstGeom prst="rect">
            <a:avLst/>
          </a:prstGeom>
          <a:noFill/>
        </p:spPr>
        <p:txBody>
          <a:bodyPr wrap="square" rtlCol="0">
            <a:spAutoFit/>
          </a:bodyPr>
          <a:lstStyle/>
          <a:p>
            <a:r>
              <a:rPr lang="en-US" sz="3600" b="1" dirty="0">
                <a:solidFill>
                  <a:srgbClr val="C00000"/>
                </a:solidFill>
              </a:rPr>
              <a:t> This park has established a thriving side business as a film set for Hollywood sci-fi movies, including  The Martian, Prometheus and Rogue One: A Star Wars Story.  Where is it? </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584141" y="2490740"/>
            <a:ext cx="3500480" cy="1323439"/>
          </a:xfrm>
          <a:prstGeom prst="rect">
            <a:avLst/>
          </a:prstGeom>
          <a:noFill/>
        </p:spPr>
        <p:txBody>
          <a:bodyPr wrap="square" rtlCol="0">
            <a:spAutoFit/>
          </a:bodyPr>
          <a:lstStyle/>
          <a:p>
            <a:pPr algn="ctr"/>
            <a:r>
              <a:rPr lang="en-US" sz="4000" b="1" dirty="0">
                <a:solidFill>
                  <a:srgbClr val="FF0000"/>
                </a:solidFill>
              </a:rPr>
              <a:t>Wadi Rum.  Jordan</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217583" y="4022402"/>
            <a:ext cx="5839945" cy="2677656"/>
          </a:xfrm>
          <a:prstGeom prst="rect">
            <a:avLst/>
          </a:prstGeom>
          <a:noFill/>
        </p:spPr>
        <p:txBody>
          <a:bodyPr wrap="square" rtlCol="0">
            <a:spAutoFit/>
          </a:bodyPr>
          <a:lstStyle/>
          <a:p>
            <a:r>
              <a:rPr lang="en-US" sz="2800"/>
              <a:t>You </a:t>
            </a:r>
            <a:r>
              <a:rPr lang="en-US" sz="2800" dirty="0"/>
              <a:t>can visit Bedouin camps in sheltered rocky gorges, pore over ancient rock art inscriptions and learn about the period during WWI when locals joined the Arab Revolt alongside Lawrence of Arabia. </a:t>
            </a:r>
            <a:endParaRPr lang="en-AU" sz="2800" dirty="0"/>
          </a:p>
        </p:txBody>
      </p:sp>
      <p:sp>
        <p:nvSpPr>
          <p:cNvPr id="2" name="Subtitle 2">
            <a:extLst>
              <a:ext uri="{FF2B5EF4-FFF2-40B4-BE49-F238E27FC236}">
                <a16:creationId xmlns:a16="http://schemas.microsoft.com/office/drawing/2014/main" id="{27E4E97E-8E71-B062-58B1-EE72166B4BAA}"/>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2050" name="Picture 2" descr="Wadi Rum, Jordan">
            <a:extLst>
              <a:ext uri="{FF2B5EF4-FFF2-40B4-BE49-F238E27FC236}">
                <a16:creationId xmlns:a16="http://schemas.microsoft.com/office/drawing/2014/main" id="{692E4332-37EC-2C64-8ECA-A4F2E78F7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54" y="2764536"/>
            <a:ext cx="5319993" cy="398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67614"/>
      </p:ext>
    </p:extLst>
  </p:cSld>
  <p:clrMapOvr>
    <a:masterClrMapping/>
  </p:clrMapOvr>
  <p:transition spd="slow" advClick="0" advTm="1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113041" y="403164"/>
            <a:ext cx="8273008" cy="1323439"/>
          </a:xfrm>
          <a:prstGeom prst="rect">
            <a:avLst/>
          </a:prstGeom>
          <a:noFill/>
        </p:spPr>
        <p:txBody>
          <a:bodyPr wrap="square" rtlCol="0">
            <a:spAutoFit/>
          </a:bodyPr>
          <a:lstStyle/>
          <a:p>
            <a:r>
              <a:rPr lang="en-US" sz="4000" b="1" dirty="0">
                <a:solidFill>
                  <a:srgbClr val="C00000"/>
                </a:solidFill>
              </a:rPr>
              <a:t>I am a Russian born actor that starred in “The King and I?” </a:t>
            </a:r>
            <a:endParaRPr lang="en-AU" sz="4000" b="1" dirty="0">
              <a:solidFill>
                <a:srgbClr val="C00000"/>
              </a:solidFill>
              <a:latin typeface="+mj-lt"/>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162801" y="1656554"/>
            <a:ext cx="2967317" cy="707886"/>
          </a:xfrm>
          <a:prstGeom prst="rect">
            <a:avLst/>
          </a:prstGeom>
          <a:noFill/>
        </p:spPr>
        <p:txBody>
          <a:bodyPr wrap="square" rtlCol="0">
            <a:spAutoFit/>
          </a:bodyPr>
          <a:lstStyle/>
          <a:p>
            <a:r>
              <a:rPr lang="en-AU" sz="4000" b="1" dirty="0">
                <a:solidFill>
                  <a:srgbClr val="FF0000"/>
                </a:solidFill>
              </a:rPr>
              <a:t>Yul Brynner</a:t>
            </a:r>
          </a:p>
        </p:txBody>
      </p:sp>
      <p:sp>
        <p:nvSpPr>
          <p:cNvPr id="6" name="TextBox 5">
            <a:extLst>
              <a:ext uri="{FF2B5EF4-FFF2-40B4-BE49-F238E27FC236}">
                <a16:creationId xmlns:a16="http://schemas.microsoft.com/office/drawing/2014/main" id="{117601C9-BA6F-E949-3481-E5C29E444645}"/>
              </a:ext>
            </a:extLst>
          </p:cNvPr>
          <p:cNvSpPr txBox="1"/>
          <p:nvPr/>
        </p:nvSpPr>
        <p:spPr>
          <a:xfrm>
            <a:off x="5239870" y="2597522"/>
            <a:ext cx="6813177" cy="3970318"/>
          </a:xfrm>
          <a:prstGeom prst="rect">
            <a:avLst/>
          </a:prstGeom>
          <a:noFill/>
        </p:spPr>
        <p:txBody>
          <a:bodyPr wrap="square" rtlCol="0">
            <a:spAutoFit/>
          </a:bodyPr>
          <a:lstStyle/>
          <a:p>
            <a:r>
              <a:rPr lang="en-US" sz="3600" dirty="0"/>
              <a:t>known for his portrayal of King Mongkut in the Rodgers and Hammerstein stage musical The King and I, for which he won two Tony Awards, and later an Academy Award for Best Actor for the film adaptation. </a:t>
            </a:r>
            <a:endParaRPr lang="en-AU" sz="3600" dirty="0"/>
          </a:p>
        </p:txBody>
      </p:sp>
      <p:sp>
        <p:nvSpPr>
          <p:cNvPr id="2" name="Subtitle 2">
            <a:extLst>
              <a:ext uri="{FF2B5EF4-FFF2-40B4-BE49-F238E27FC236}">
                <a16:creationId xmlns:a16="http://schemas.microsoft.com/office/drawing/2014/main" id="{27E4E97E-8E71-B062-58B1-EE72166B4BAA}"/>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6" name="Picture 2">
            <a:extLst>
              <a:ext uri="{FF2B5EF4-FFF2-40B4-BE49-F238E27FC236}">
                <a16:creationId xmlns:a16="http://schemas.microsoft.com/office/drawing/2014/main" id="{0D671B40-183D-F2A2-F072-92BA11C22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72425" y="2010497"/>
            <a:ext cx="3549189" cy="444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021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000">
        <p15:prstTrans prst="fallOver"/>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564776" y="471615"/>
            <a:ext cx="10874189" cy="1323439"/>
          </a:xfrm>
          <a:prstGeom prst="rect">
            <a:avLst/>
          </a:prstGeom>
          <a:noFill/>
        </p:spPr>
        <p:txBody>
          <a:bodyPr wrap="square" rtlCol="0">
            <a:spAutoFit/>
          </a:bodyPr>
          <a:lstStyle/>
          <a:p>
            <a:pPr algn="l"/>
            <a:r>
              <a:rPr lang="en-US" sz="4000" b="1" dirty="0">
                <a:solidFill>
                  <a:srgbClr val="C00000"/>
                </a:solidFill>
              </a:rPr>
              <a:t>Complete this Spice Girls lyric: "If you </a:t>
            </a:r>
            <a:r>
              <a:rPr lang="en-US" sz="4000" b="1" dirty="0" err="1">
                <a:solidFill>
                  <a:srgbClr val="C00000"/>
                </a:solidFill>
              </a:rPr>
              <a:t>wanna</a:t>
            </a:r>
            <a:r>
              <a:rPr lang="en-US" sz="4000" b="1" dirty="0">
                <a:solidFill>
                  <a:srgbClr val="C00000"/>
                </a:solidFill>
              </a:rPr>
              <a:t> be my </a:t>
            </a:r>
            <a:r>
              <a:rPr lang="en-US" sz="4000" b="1" dirty="0"/>
              <a:t>[BLANK], </a:t>
            </a:r>
            <a:r>
              <a:rPr lang="en-US" sz="4000" b="1" dirty="0">
                <a:solidFill>
                  <a:srgbClr val="C00000"/>
                </a:solidFill>
              </a:rPr>
              <a:t>you </a:t>
            </a:r>
            <a:r>
              <a:rPr lang="en-US" sz="4000" b="1" dirty="0" err="1">
                <a:solidFill>
                  <a:srgbClr val="C00000"/>
                </a:solidFill>
              </a:rPr>
              <a:t>gotta</a:t>
            </a:r>
            <a:r>
              <a:rPr lang="en-US" sz="4000" b="1" dirty="0">
                <a:solidFill>
                  <a:srgbClr val="C00000"/>
                </a:solidFill>
              </a:rPr>
              <a:t> get with my friends".</a:t>
            </a:r>
          </a:p>
        </p:txBody>
      </p:sp>
      <p:sp>
        <p:nvSpPr>
          <p:cNvPr id="5" name="TextBox 4">
            <a:extLst>
              <a:ext uri="{FF2B5EF4-FFF2-40B4-BE49-F238E27FC236}">
                <a16:creationId xmlns:a16="http://schemas.microsoft.com/office/drawing/2014/main" id="{2DB13C63-3CBC-8F03-603C-76A78EDC3341}"/>
              </a:ext>
            </a:extLst>
          </p:cNvPr>
          <p:cNvSpPr txBox="1"/>
          <p:nvPr/>
        </p:nvSpPr>
        <p:spPr>
          <a:xfrm>
            <a:off x="7823552" y="2079524"/>
            <a:ext cx="1929812" cy="707886"/>
          </a:xfrm>
          <a:prstGeom prst="rect">
            <a:avLst/>
          </a:prstGeom>
          <a:noFill/>
        </p:spPr>
        <p:txBody>
          <a:bodyPr wrap="square" rtlCol="0">
            <a:spAutoFit/>
          </a:bodyPr>
          <a:lstStyle/>
          <a:p>
            <a:r>
              <a:rPr lang="en-AU" sz="4000" b="1" dirty="0">
                <a:solidFill>
                  <a:srgbClr val="FF0000"/>
                </a:solidFill>
              </a:rPr>
              <a:t>Lover</a:t>
            </a:r>
          </a:p>
        </p:txBody>
      </p:sp>
      <p:sp>
        <p:nvSpPr>
          <p:cNvPr id="6" name="TextBox 5">
            <a:extLst>
              <a:ext uri="{FF2B5EF4-FFF2-40B4-BE49-F238E27FC236}">
                <a16:creationId xmlns:a16="http://schemas.microsoft.com/office/drawing/2014/main" id="{117601C9-BA6F-E949-3481-E5C29E444645}"/>
              </a:ext>
            </a:extLst>
          </p:cNvPr>
          <p:cNvSpPr txBox="1"/>
          <p:nvPr/>
        </p:nvSpPr>
        <p:spPr>
          <a:xfrm>
            <a:off x="6863202" y="3158282"/>
            <a:ext cx="5188651" cy="646331"/>
          </a:xfrm>
          <a:prstGeom prst="rect">
            <a:avLst/>
          </a:prstGeom>
          <a:noFill/>
        </p:spPr>
        <p:txBody>
          <a:bodyPr wrap="square" rtlCol="0">
            <a:spAutoFit/>
          </a:bodyPr>
          <a:lstStyle/>
          <a:p>
            <a:r>
              <a:rPr lang="en-AU" sz="3600" dirty="0"/>
              <a:t>From the song Wannabe</a:t>
            </a:r>
            <a:endParaRPr lang="en-US" sz="3600" dirty="0"/>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7170" name="Picture 2" descr="Spice Girls' 'Spiceworld' Turns 20: Remembering Their Eclectic ...">
            <a:extLst>
              <a:ext uri="{FF2B5EF4-FFF2-40B4-BE49-F238E27FC236}">
                <a16:creationId xmlns:a16="http://schemas.microsoft.com/office/drawing/2014/main" id="{42355984-4750-9ED0-17B7-E2E599D1B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43" y="2601725"/>
            <a:ext cx="5731402" cy="37846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2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1000">
        <p15:prstTrans prst="fallOver"/>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833718" y="776882"/>
            <a:ext cx="10112187" cy="1323439"/>
          </a:xfrm>
          <a:prstGeom prst="rect">
            <a:avLst/>
          </a:prstGeom>
          <a:noFill/>
        </p:spPr>
        <p:txBody>
          <a:bodyPr wrap="square" rtlCol="0">
            <a:spAutoFit/>
          </a:bodyPr>
          <a:lstStyle/>
          <a:p>
            <a:r>
              <a:rPr lang="en-US" sz="4000" b="1" dirty="0">
                <a:solidFill>
                  <a:srgbClr val="C00000"/>
                </a:solidFill>
              </a:rPr>
              <a:t>This famous Russian composer first names were Pyotr Ilyich.  What was his name?</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622517" y="2281067"/>
            <a:ext cx="4229617" cy="707886"/>
          </a:xfrm>
          <a:prstGeom prst="rect">
            <a:avLst/>
          </a:prstGeom>
          <a:noFill/>
        </p:spPr>
        <p:txBody>
          <a:bodyPr wrap="square" rtlCol="0">
            <a:spAutoFit/>
          </a:bodyPr>
          <a:lstStyle/>
          <a:p>
            <a:r>
              <a:rPr lang="en-AU" sz="4000" b="1" dirty="0">
                <a:solidFill>
                  <a:srgbClr val="FF0000"/>
                </a:solidFill>
              </a:rPr>
              <a:t>Tchaikovsky</a:t>
            </a:r>
          </a:p>
        </p:txBody>
      </p:sp>
      <p:sp>
        <p:nvSpPr>
          <p:cNvPr id="6" name="TextBox 5">
            <a:extLst>
              <a:ext uri="{FF2B5EF4-FFF2-40B4-BE49-F238E27FC236}">
                <a16:creationId xmlns:a16="http://schemas.microsoft.com/office/drawing/2014/main" id="{117601C9-BA6F-E949-3481-E5C29E444645}"/>
              </a:ext>
            </a:extLst>
          </p:cNvPr>
          <p:cNvSpPr txBox="1"/>
          <p:nvPr/>
        </p:nvSpPr>
        <p:spPr>
          <a:xfrm>
            <a:off x="5889811" y="3069989"/>
            <a:ext cx="6199648" cy="3539430"/>
          </a:xfrm>
          <a:prstGeom prst="rect">
            <a:avLst/>
          </a:prstGeom>
          <a:noFill/>
        </p:spPr>
        <p:txBody>
          <a:bodyPr wrap="square" rtlCol="0">
            <a:spAutoFit/>
          </a:bodyPr>
          <a:lstStyle/>
          <a:p>
            <a:r>
              <a:rPr lang="en-US" sz="3200" dirty="0"/>
              <a:t>Pyotr Ilyich Tchaikovsky was a Russian composer who began taking piano lessons at 5 years old.</a:t>
            </a:r>
          </a:p>
          <a:p>
            <a:r>
              <a:rPr lang="en-US" sz="3200" dirty="0"/>
              <a:t>He studied to become a civil servant rather, but he has come to be revered in classic ballet circles.</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9218" name="Picture 2">
            <a:extLst>
              <a:ext uri="{FF2B5EF4-FFF2-40B4-BE49-F238E27FC236}">
                <a16:creationId xmlns:a16="http://schemas.microsoft.com/office/drawing/2014/main" id="{221394A1-75EF-C1D5-2322-C49AA900B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18" y="2444529"/>
            <a:ext cx="5628644" cy="375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3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4000">
        <p15:prstTrans prst="fallOver"/>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201270" y="877371"/>
            <a:ext cx="9359153" cy="646331"/>
          </a:xfrm>
          <a:prstGeom prst="rect">
            <a:avLst/>
          </a:prstGeom>
          <a:noFill/>
        </p:spPr>
        <p:txBody>
          <a:bodyPr wrap="square" rtlCol="0">
            <a:spAutoFit/>
          </a:bodyPr>
          <a:lstStyle/>
          <a:p>
            <a:r>
              <a:rPr lang="en-US" sz="3600" b="1" dirty="0">
                <a:solidFill>
                  <a:srgbClr val="C00000"/>
                </a:solidFill>
              </a:rPr>
              <a:t> What creature has the shortest life span? </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395883" y="1596623"/>
            <a:ext cx="3500480" cy="707886"/>
          </a:xfrm>
          <a:prstGeom prst="rect">
            <a:avLst/>
          </a:prstGeom>
          <a:noFill/>
        </p:spPr>
        <p:txBody>
          <a:bodyPr wrap="square" rtlCol="0">
            <a:spAutoFit/>
          </a:bodyPr>
          <a:lstStyle/>
          <a:p>
            <a:pPr algn="ctr"/>
            <a:r>
              <a:rPr lang="en-US" sz="4000" b="1" dirty="0">
                <a:solidFill>
                  <a:srgbClr val="FF0000"/>
                </a:solidFill>
              </a:rPr>
              <a:t>Mayfly</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6096001" y="2333685"/>
            <a:ext cx="6096000" cy="4031873"/>
          </a:xfrm>
          <a:prstGeom prst="rect">
            <a:avLst/>
          </a:prstGeom>
          <a:noFill/>
        </p:spPr>
        <p:txBody>
          <a:bodyPr wrap="square" rtlCol="0">
            <a:spAutoFit/>
          </a:bodyPr>
          <a:lstStyle/>
          <a:p>
            <a:r>
              <a:rPr lang="en-US" sz="3200" dirty="0"/>
              <a:t>The </a:t>
            </a:r>
            <a:r>
              <a:rPr lang="en-US" sz="3200" u="sng" dirty="0"/>
              <a:t>Mayfly</a:t>
            </a:r>
            <a:r>
              <a:rPr lang="en-US" sz="3200" dirty="0"/>
              <a:t> reproduces and then dies, during that short 24hr period of life. Some species of Mayfly only live for 8-10 hours. Although they have the shortest adult lifespan, they actually exist as a nymph in water from 3-7 years, depending on species. </a:t>
            </a:r>
            <a:endParaRPr lang="en-AU" sz="3200" dirty="0"/>
          </a:p>
        </p:txBody>
      </p:sp>
      <p:sp>
        <p:nvSpPr>
          <p:cNvPr id="2" name="Subtitle 2">
            <a:extLst>
              <a:ext uri="{FF2B5EF4-FFF2-40B4-BE49-F238E27FC236}">
                <a16:creationId xmlns:a16="http://schemas.microsoft.com/office/drawing/2014/main" id="{27E4E97E-8E71-B062-58B1-EE72166B4BAA}"/>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3" name="Picture 2" descr="Clock clipart animated gif, Clock animated gif Transparent FREE for ...">
            <a:extLst>
              <a:ext uri="{FF2B5EF4-FFF2-40B4-BE49-F238E27FC236}">
                <a16:creationId xmlns:a16="http://schemas.microsoft.com/office/drawing/2014/main" id="{9257FF5D-2B42-261D-AEE0-88F578183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422" y="2484393"/>
            <a:ext cx="3496236" cy="349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660386"/>
      </p:ext>
    </p:extLst>
  </p:cSld>
  <p:clrMapOvr>
    <a:masterClrMapping/>
  </p:clrMapOvr>
  <p:transition spd="slow" advClick="0" advTm="1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426804" y="527275"/>
            <a:ext cx="9589401" cy="707886"/>
          </a:xfrm>
          <a:prstGeom prst="rect">
            <a:avLst/>
          </a:prstGeom>
          <a:noFill/>
        </p:spPr>
        <p:txBody>
          <a:bodyPr wrap="square" rtlCol="0">
            <a:spAutoFit/>
          </a:bodyPr>
          <a:lstStyle/>
          <a:p>
            <a:r>
              <a:rPr lang="en-US" sz="4000" b="1" dirty="0">
                <a:solidFill>
                  <a:srgbClr val="C00000"/>
                </a:solidFill>
              </a:rPr>
              <a:t>Who said; “Big Brother is watching you?” </a:t>
            </a:r>
            <a:endParaRPr lang="en-AU" sz="4000" b="1" dirty="0">
              <a:solidFill>
                <a:srgbClr val="C00000"/>
              </a:solidFill>
              <a:latin typeface="+mj-lt"/>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777319" y="1360719"/>
            <a:ext cx="4096869" cy="707886"/>
          </a:xfrm>
          <a:prstGeom prst="rect">
            <a:avLst/>
          </a:prstGeom>
          <a:noFill/>
        </p:spPr>
        <p:txBody>
          <a:bodyPr wrap="square" rtlCol="0">
            <a:spAutoFit/>
          </a:bodyPr>
          <a:lstStyle/>
          <a:p>
            <a:pPr algn="ctr"/>
            <a:r>
              <a:rPr lang="en-US" sz="4000" b="1" dirty="0">
                <a:solidFill>
                  <a:srgbClr val="FF0000"/>
                </a:solidFill>
              </a:rPr>
              <a:t>George Orwell</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4876800" y="2364440"/>
            <a:ext cx="7135906" cy="4031873"/>
          </a:xfrm>
          <a:prstGeom prst="rect">
            <a:avLst/>
          </a:prstGeom>
          <a:noFill/>
        </p:spPr>
        <p:txBody>
          <a:bodyPr wrap="square" rtlCol="0">
            <a:spAutoFit/>
          </a:bodyPr>
          <a:lstStyle/>
          <a:p>
            <a:r>
              <a:rPr lang="en-US" sz="3200" dirty="0"/>
              <a:t>Eric Arthur Blair was an English novelist, poet, essayist, journalist, and critic. He was Born in India, Blair was raised and educated in England from the age of one. After school he became an Imperial policeman in Burma, before returning to England, where he began his writing career as </a:t>
            </a:r>
            <a:r>
              <a:rPr lang="en-US" sz="3200" u="sng" dirty="0"/>
              <a:t>George Orwell</a:t>
            </a:r>
            <a:r>
              <a:rPr lang="en-US" sz="3200" dirty="0"/>
              <a:t>.</a:t>
            </a:r>
            <a:endParaRPr lang="en-AU" sz="3200" dirty="0"/>
          </a:p>
        </p:txBody>
      </p:sp>
      <p:sp>
        <p:nvSpPr>
          <p:cNvPr id="2" name="Subtitle 2">
            <a:extLst>
              <a:ext uri="{FF2B5EF4-FFF2-40B4-BE49-F238E27FC236}">
                <a16:creationId xmlns:a16="http://schemas.microsoft.com/office/drawing/2014/main" id="{27E4E97E-8E71-B062-58B1-EE72166B4BAA}"/>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10242" name="Picture 2" descr="Famous faces are brought to life in newly colourised photos | Daily ...">
            <a:extLst>
              <a:ext uri="{FF2B5EF4-FFF2-40B4-BE49-F238E27FC236}">
                <a16:creationId xmlns:a16="http://schemas.microsoft.com/office/drawing/2014/main" id="{5908EDCB-3420-3AF7-0CDE-BC091653D3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6" r="27431"/>
          <a:stretch/>
        </p:blipFill>
        <p:spPr bwMode="auto">
          <a:xfrm>
            <a:off x="322728" y="1360719"/>
            <a:ext cx="4312023" cy="5338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433138"/>
      </p:ext>
    </p:extLst>
  </p:cSld>
  <p:clrMapOvr>
    <a:masterClrMapping/>
  </p:clrMapOvr>
  <mc:AlternateContent xmlns:mc="http://schemas.openxmlformats.org/markup-compatibility/2006" xmlns:p14="http://schemas.microsoft.com/office/powerpoint/2010/main">
    <mc:Choice Requires="p14">
      <p:transition spd="slow" p14:dur="1500" advClick="0" advTm="15000">
        <p:split orient="vert"/>
      </p:transition>
    </mc:Choice>
    <mc:Fallback xmlns="">
      <p:transition spd="slow" advClick="0"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88171" y="520120"/>
            <a:ext cx="8273008" cy="1323439"/>
          </a:xfrm>
          <a:prstGeom prst="rect">
            <a:avLst/>
          </a:prstGeom>
          <a:noFill/>
        </p:spPr>
        <p:txBody>
          <a:bodyPr wrap="square" rtlCol="0">
            <a:spAutoFit/>
          </a:bodyPr>
          <a:lstStyle/>
          <a:p>
            <a:r>
              <a:rPr lang="en-US" sz="4000" b="1" dirty="0">
                <a:solidFill>
                  <a:srgbClr val="C00000"/>
                </a:solidFill>
              </a:rPr>
              <a:t>The first animal in space was a Russian dog.  What was his name?</a:t>
            </a:r>
            <a:endParaRPr lang="en-AU" sz="4000" b="1" dirty="0">
              <a:solidFill>
                <a:srgbClr val="C00000"/>
              </a:solidFill>
              <a:latin typeface="+mj-lt"/>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270441" y="2307362"/>
            <a:ext cx="1718917" cy="707886"/>
          </a:xfrm>
          <a:prstGeom prst="rect">
            <a:avLst/>
          </a:prstGeom>
          <a:noFill/>
        </p:spPr>
        <p:txBody>
          <a:bodyPr wrap="square" rtlCol="0">
            <a:spAutoFit/>
          </a:bodyPr>
          <a:lstStyle/>
          <a:p>
            <a:r>
              <a:rPr lang="en-AU" sz="4000" b="1" dirty="0">
                <a:solidFill>
                  <a:srgbClr val="FF0000"/>
                </a:solidFill>
              </a:rPr>
              <a:t>Laika</a:t>
            </a:r>
          </a:p>
        </p:txBody>
      </p:sp>
      <p:sp>
        <p:nvSpPr>
          <p:cNvPr id="6" name="TextBox 5">
            <a:extLst>
              <a:ext uri="{FF2B5EF4-FFF2-40B4-BE49-F238E27FC236}">
                <a16:creationId xmlns:a16="http://schemas.microsoft.com/office/drawing/2014/main" id="{117601C9-BA6F-E949-3481-E5C29E444645}"/>
              </a:ext>
            </a:extLst>
          </p:cNvPr>
          <p:cNvSpPr txBox="1"/>
          <p:nvPr/>
        </p:nvSpPr>
        <p:spPr>
          <a:xfrm>
            <a:off x="6176682" y="3257287"/>
            <a:ext cx="5625353" cy="3416320"/>
          </a:xfrm>
          <a:prstGeom prst="rect">
            <a:avLst/>
          </a:prstGeom>
          <a:noFill/>
        </p:spPr>
        <p:txBody>
          <a:bodyPr wrap="square" rtlCol="0">
            <a:spAutoFit/>
          </a:bodyPr>
          <a:lstStyle/>
          <a:p>
            <a:r>
              <a:rPr lang="en-US" sz="3600" dirty="0"/>
              <a:t>A stray mongrel from the streets of Moscow, she flew aboard the Sputnik 2 spacecraft, launched into low orbit on 3 November 1957.</a:t>
            </a:r>
            <a:endParaRPr lang="en-AU" sz="3600" dirty="0"/>
          </a:p>
        </p:txBody>
      </p:sp>
      <p:sp>
        <p:nvSpPr>
          <p:cNvPr id="2" name="Subtitle 2">
            <a:extLst>
              <a:ext uri="{FF2B5EF4-FFF2-40B4-BE49-F238E27FC236}">
                <a16:creationId xmlns:a16="http://schemas.microsoft.com/office/drawing/2014/main" id="{27E4E97E-8E71-B062-58B1-EE72166B4BAA}"/>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3" name="Picture 2" descr="60 years ago today: Laika the cosmonaut dog | World Air Sports Federation">
            <a:extLst>
              <a:ext uri="{FF2B5EF4-FFF2-40B4-BE49-F238E27FC236}">
                <a16:creationId xmlns:a16="http://schemas.microsoft.com/office/drawing/2014/main" id="{728E7BF1-D30B-0688-A5D8-42E7F886F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83" y="1860190"/>
            <a:ext cx="4788023" cy="4680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594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000">
        <p15:prstTrans prst="fallOver"/>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334394" y="471615"/>
            <a:ext cx="7513771" cy="1323439"/>
          </a:xfrm>
          <a:prstGeom prst="rect">
            <a:avLst/>
          </a:prstGeom>
          <a:noFill/>
        </p:spPr>
        <p:txBody>
          <a:bodyPr wrap="square" rtlCol="0">
            <a:spAutoFit/>
          </a:bodyPr>
          <a:lstStyle/>
          <a:p>
            <a:pPr algn="ctr"/>
            <a:r>
              <a:rPr lang="en-US" sz="4000" b="1" dirty="0">
                <a:solidFill>
                  <a:srgbClr val="C00000"/>
                </a:solidFill>
              </a:rPr>
              <a:t>How many of Henry VIII's wives were called Catherine?</a:t>
            </a:r>
          </a:p>
        </p:txBody>
      </p:sp>
      <p:sp>
        <p:nvSpPr>
          <p:cNvPr id="5" name="TextBox 4">
            <a:extLst>
              <a:ext uri="{FF2B5EF4-FFF2-40B4-BE49-F238E27FC236}">
                <a16:creationId xmlns:a16="http://schemas.microsoft.com/office/drawing/2014/main" id="{2DB13C63-3CBC-8F03-603C-76A78EDC3341}"/>
              </a:ext>
            </a:extLst>
          </p:cNvPr>
          <p:cNvSpPr txBox="1"/>
          <p:nvPr/>
        </p:nvSpPr>
        <p:spPr>
          <a:xfrm>
            <a:off x="7106375" y="2146597"/>
            <a:ext cx="1929812" cy="707886"/>
          </a:xfrm>
          <a:prstGeom prst="rect">
            <a:avLst/>
          </a:prstGeom>
          <a:noFill/>
        </p:spPr>
        <p:txBody>
          <a:bodyPr wrap="square" rtlCol="0">
            <a:spAutoFit/>
          </a:bodyPr>
          <a:lstStyle/>
          <a:p>
            <a:r>
              <a:rPr lang="en-AU" sz="4000" b="1" dirty="0">
                <a:solidFill>
                  <a:srgbClr val="FF0000"/>
                </a:solidFill>
              </a:rPr>
              <a:t>Three</a:t>
            </a:r>
          </a:p>
        </p:txBody>
      </p:sp>
      <p:sp>
        <p:nvSpPr>
          <p:cNvPr id="6" name="TextBox 5">
            <a:extLst>
              <a:ext uri="{FF2B5EF4-FFF2-40B4-BE49-F238E27FC236}">
                <a16:creationId xmlns:a16="http://schemas.microsoft.com/office/drawing/2014/main" id="{117601C9-BA6F-E949-3481-E5C29E444645}"/>
              </a:ext>
            </a:extLst>
          </p:cNvPr>
          <p:cNvSpPr txBox="1"/>
          <p:nvPr/>
        </p:nvSpPr>
        <p:spPr>
          <a:xfrm>
            <a:off x="6008267" y="3041740"/>
            <a:ext cx="4464424" cy="3416320"/>
          </a:xfrm>
          <a:prstGeom prst="rect">
            <a:avLst/>
          </a:prstGeom>
          <a:noFill/>
        </p:spPr>
        <p:txBody>
          <a:bodyPr wrap="square" rtlCol="0">
            <a:spAutoFit/>
          </a:bodyPr>
          <a:lstStyle/>
          <a:p>
            <a:r>
              <a:rPr lang="en-US" sz="3600" b="1" dirty="0"/>
              <a:t>Katherine</a:t>
            </a:r>
            <a:r>
              <a:rPr lang="en-US" sz="3600" dirty="0"/>
              <a:t> of Aragon</a:t>
            </a:r>
          </a:p>
          <a:p>
            <a:r>
              <a:rPr lang="en-US" sz="3600" dirty="0"/>
              <a:t>Anne Boleyn</a:t>
            </a:r>
          </a:p>
          <a:p>
            <a:r>
              <a:rPr lang="en-US" sz="3600" dirty="0"/>
              <a:t>Jane Seymour</a:t>
            </a:r>
          </a:p>
          <a:p>
            <a:r>
              <a:rPr lang="en-US" sz="3600" dirty="0"/>
              <a:t>Anne of Cleves</a:t>
            </a:r>
          </a:p>
          <a:p>
            <a:r>
              <a:rPr lang="en-US" sz="3600" b="1" dirty="0"/>
              <a:t>Katherine</a:t>
            </a:r>
            <a:r>
              <a:rPr lang="en-US" sz="3600" dirty="0"/>
              <a:t> Howard</a:t>
            </a:r>
          </a:p>
          <a:p>
            <a:r>
              <a:rPr lang="en-US" sz="3600" b="1" dirty="0"/>
              <a:t>Katherine</a:t>
            </a:r>
            <a:r>
              <a:rPr lang="en-US" sz="3600" dirty="0"/>
              <a:t> Parr </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3074" name="Picture 2" descr="Catherine of Aragon">
            <a:extLst>
              <a:ext uri="{FF2B5EF4-FFF2-40B4-BE49-F238E27FC236}">
                <a16:creationId xmlns:a16="http://schemas.microsoft.com/office/drawing/2014/main" id="{32AF7B87-3D1F-3448-970E-C3E3ABC57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894" y="1795053"/>
            <a:ext cx="3935506" cy="49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098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4000">
        <p15:prstTrans prst="fallOver"/>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50894" y="719101"/>
            <a:ext cx="8114406" cy="707886"/>
          </a:xfrm>
          <a:prstGeom prst="rect">
            <a:avLst/>
          </a:prstGeom>
          <a:noFill/>
        </p:spPr>
        <p:txBody>
          <a:bodyPr wrap="square" rtlCol="0">
            <a:spAutoFit/>
          </a:bodyPr>
          <a:lstStyle/>
          <a:p>
            <a:pPr algn="l"/>
            <a:r>
              <a:rPr lang="en-US" sz="4000" b="1" dirty="0">
                <a:solidFill>
                  <a:srgbClr val="C00000"/>
                </a:solidFill>
              </a:rPr>
              <a:t>What is the currency of </a:t>
            </a:r>
            <a:r>
              <a:rPr lang="en-US" sz="4000" b="1">
                <a:solidFill>
                  <a:srgbClr val="C00000"/>
                </a:solidFill>
              </a:rPr>
              <a:t>Denmark?</a:t>
            </a:r>
            <a:endParaRPr lang="en-US"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357387" y="1994197"/>
            <a:ext cx="1929812" cy="707886"/>
          </a:xfrm>
          <a:prstGeom prst="rect">
            <a:avLst/>
          </a:prstGeom>
          <a:noFill/>
        </p:spPr>
        <p:txBody>
          <a:bodyPr wrap="square" rtlCol="0">
            <a:spAutoFit/>
          </a:bodyPr>
          <a:lstStyle/>
          <a:p>
            <a:r>
              <a:rPr lang="en-AU" sz="4000" b="1" dirty="0">
                <a:solidFill>
                  <a:srgbClr val="FF0000"/>
                </a:solidFill>
              </a:rPr>
              <a:t>Krone</a:t>
            </a:r>
          </a:p>
        </p:txBody>
      </p:sp>
      <p:sp>
        <p:nvSpPr>
          <p:cNvPr id="6" name="TextBox 5">
            <a:extLst>
              <a:ext uri="{FF2B5EF4-FFF2-40B4-BE49-F238E27FC236}">
                <a16:creationId xmlns:a16="http://schemas.microsoft.com/office/drawing/2014/main" id="{117601C9-BA6F-E949-3481-E5C29E444645}"/>
              </a:ext>
            </a:extLst>
          </p:cNvPr>
          <p:cNvSpPr txBox="1"/>
          <p:nvPr/>
        </p:nvSpPr>
        <p:spPr>
          <a:xfrm>
            <a:off x="6008267" y="3041740"/>
            <a:ext cx="5900930" cy="3046988"/>
          </a:xfrm>
          <a:prstGeom prst="rect">
            <a:avLst/>
          </a:prstGeom>
          <a:noFill/>
        </p:spPr>
        <p:txBody>
          <a:bodyPr wrap="square" rtlCol="0">
            <a:spAutoFit/>
          </a:bodyPr>
          <a:lstStyle/>
          <a:p>
            <a:r>
              <a:rPr lang="en-US" sz="3200" dirty="0"/>
              <a:t>The krone is the official currency of Denmark, Greenland, and the Faroe Islands, introduced in 1875.  Historically, krone coins have been minted in Denmark since the 17th century</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4100" name="Picture 4" descr="Denmark Krone KM 862.1 Prices &amp; Values | NGC">
            <a:extLst>
              <a:ext uri="{FF2B5EF4-FFF2-40B4-BE49-F238E27FC236}">
                <a16:creationId xmlns:a16="http://schemas.microsoft.com/office/drawing/2014/main" id="{0921EB33-5898-0CE1-D0AD-96EF2B0F5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76" y="1752599"/>
            <a:ext cx="4737848" cy="47378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029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4000">
        <p15:prstTrans prst="fallOver"/>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475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425005" y="107577"/>
            <a:ext cx="8360407" cy="1323439"/>
          </a:xfrm>
          <a:prstGeom prst="rect">
            <a:avLst/>
          </a:prstGeom>
          <a:noFill/>
        </p:spPr>
        <p:txBody>
          <a:bodyPr wrap="square" rtlCol="0">
            <a:spAutoFit/>
          </a:bodyPr>
          <a:lstStyle/>
          <a:p>
            <a:r>
              <a:rPr lang="en-US" sz="4000" b="1" dirty="0">
                <a:solidFill>
                  <a:srgbClr val="C00000"/>
                </a:solidFill>
              </a:rPr>
              <a:t>Where and by whom was the first full length feature film made?</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195027" y="1431016"/>
            <a:ext cx="4760226" cy="1323439"/>
          </a:xfrm>
          <a:prstGeom prst="rect">
            <a:avLst/>
          </a:prstGeom>
          <a:noFill/>
        </p:spPr>
        <p:txBody>
          <a:bodyPr wrap="square" rtlCol="0">
            <a:spAutoFit/>
          </a:bodyPr>
          <a:lstStyle/>
          <a:p>
            <a:pPr algn="ctr"/>
            <a:r>
              <a:rPr lang="en-US" sz="4000" b="1" dirty="0">
                <a:solidFill>
                  <a:srgbClr val="FF0000"/>
                </a:solidFill>
              </a:rPr>
              <a:t>Charles Tait, Geelong, Australia</a:t>
            </a:r>
            <a:endParaRPr lang="en-AU" sz="4000" b="1" dirty="0">
              <a:solidFill>
                <a:srgbClr val="FF0000"/>
              </a:solidFill>
            </a:endParaRPr>
          </a:p>
        </p:txBody>
      </p:sp>
      <p:sp>
        <p:nvSpPr>
          <p:cNvPr id="9" name="Subtitle 2">
            <a:extLst>
              <a:ext uri="{FF2B5EF4-FFF2-40B4-BE49-F238E27FC236}">
                <a16:creationId xmlns:a16="http://schemas.microsoft.com/office/drawing/2014/main" id="{85C311D5-9E61-2F5E-6E62-1F346EB5FD0A}"/>
              </a:ext>
            </a:extLst>
          </p:cNvPr>
          <p:cNvSpPr txBox="1">
            <a:spLocks/>
          </p:cNvSpPr>
          <p:nvPr/>
        </p:nvSpPr>
        <p:spPr>
          <a:xfrm>
            <a:off x="8319247" y="64188"/>
            <a:ext cx="3792072"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2050" name="Picture 2">
            <a:extLst>
              <a:ext uri="{FF2B5EF4-FFF2-40B4-BE49-F238E27FC236}">
                <a16:creationId xmlns:a16="http://schemas.microsoft.com/office/drawing/2014/main" id="{A205B469-6325-58FE-8306-3FCFF5D0F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46" y="2175972"/>
            <a:ext cx="6488944" cy="45744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15B9B7B-A432-5359-0E07-289EE1CA23F3}"/>
              </a:ext>
            </a:extLst>
          </p:cNvPr>
          <p:cNvSpPr txBox="1"/>
          <p:nvPr/>
        </p:nvSpPr>
        <p:spPr>
          <a:xfrm>
            <a:off x="7086213" y="2832818"/>
            <a:ext cx="4977855" cy="3970318"/>
          </a:xfrm>
          <a:prstGeom prst="rect">
            <a:avLst/>
          </a:prstGeom>
          <a:noFill/>
        </p:spPr>
        <p:txBody>
          <a:bodyPr wrap="square" rtlCol="0">
            <a:spAutoFit/>
          </a:bodyPr>
          <a:lstStyle/>
          <a:p>
            <a:r>
              <a:rPr lang="en-US" sz="2800" i="1" dirty="0"/>
              <a:t>The Story of the Kelly Gang</a:t>
            </a:r>
            <a:r>
              <a:rPr lang="en-US" sz="2800" dirty="0"/>
              <a:t> was written and directed by Charles Tait, and co-starred his wife, children and brothers. It ran to just over 60 minutes and cost only £1000 to make. It was deemed a commercial success, bringing in around £25,000 to its four producers.</a:t>
            </a:r>
            <a:endParaRPr lang="en-AU" sz="2800" dirty="0"/>
          </a:p>
        </p:txBody>
      </p:sp>
    </p:spTree>
    <p:extLst>
      <p:ext uri="{BB962C8B-B14F-4D97-AF65-F5344CB8AC3E}">
        <p14:creationId xmlns:p14="http://schemas.microsoft.com/office/powerpoint/2010/main" val="725348029"/>
      </p:ext>
    </p:extLst>
  </p:cSld>
  <p:clrMapOvr>
    <a:masterClrMapping/>
  </p:clrMapOvr>
  <p:transition spd="slow" advClick="0" advTm="1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2537011" y="405399"/>
            <a:ext cx="8364071" cy="1323439"/>
          </a:xfrm>
          <a:prstGeom prst="rect">
            <a:avLst/>
          </a:prstGeom>
          <a:noFill/>
        </p:spPr>
        <p:txBody>
          <a:bodyPr wrap="square" rtlCol="0">
            <a:spAutoFit/>
          </a:bodyPr>
          <a:lstStyle/>
          <a:p>
            <a:pPr algn="l"/>
            <a:r>
              <a:rPr lang="en-US" sz="4000" b="1" dirty="0">
                <a:solidFill>
                  <a:srgbClr val="C00000"/>
                </a:solidFill>
              </a:rPr>
              <a:t>What was the Turkish city of Istanbul called before 1930?</a:t>
            </a:r>
          </a:p>
        </p:txBody>
      </p:sp>
      <p:sp>
        <p:nvSpPr>
          <p:cNvPr id="5" name="TextBox 4">
            <a:extLst>
              <a:ext uri="{FF2B5EF4-FFF2-40B4-BE49-F238E27FC236}">
                <a16:creationId xmlns:a16="http://schemas.microsoft.com/office/drawing/2014/main" id="{2DB13C63-3CBC-8F03-603C-76A78EDC3341}"/>
              </a:ext>
            </a:extLst>
          </p:cNvPr>
          <p:cNvSpPr txBox="1"/>
          <p:nvPr/>
        </p:nvSpPr>
        <p:spPr>
          <a:xfrm>
            <a:off x="6633883" y="1994197"/>
            <a:ext cx="3935505" cy="707886"/>
          </a:xfrm>
          <a:prstGeom prst="rect">
            <a:avLst/>
          </a:prstGeom>
          <a:noFill/>
        </p:spPr>
        <p:txBody>
          <a:bodyPr wrap="square" rtlCol="0">
            <a:spAutoFit/>
          </a:bodyPr>
          <a:lstStyle/>
          <a:p>
            <a:r>
              <a:rPr lang="en-AU" sz="4000" b="1" dirty="0">
                <a:solidFill>
                  <a:srgbClr val="FF0000"/>
                </a:solidFill>
              </a:rPr>
              <a:t>Constantinople</a:t>
            </a:r>
          </a:p>
        </p:txBody>
      </p:sp>
      <p:sp>
        <p:nvSpPr>
          <p:cNvPr id="6" name="TextBox 5">
            <a:extLst>
              <a:ext uri="{FF2B5EF4-FFF2-40B4-BE49-F238E27FC236}">
                <a16:creationId xmlns:a16="http://schemas.microsoft.com/office/drawing/2014/main" id="{117601C9-BA6F-E949-3481-E5C29E444645}"/>
              </a:ext>
            </a:extLst>
          </p:cNvPr>
          <p:cNvSpPr txBox="1"/>
          <p:nvPr/>
        </p:nvSpPr>
        <p:spPr>
          <a:xfrm>
            <a:off x="6283019" y="2786918"/>
            <a:ext cx="5353170" cy="2554545"/>
          </a:xfrm>
          <a:prstGeom prst="rect">
            <a:avLst/>
          </a:prstGeom>
          <a:noFill/>
        </p:spPr>
        <p:txBody>
          <a:bodyPr wrap="square" rtlCol="0">
            <a:spAutoFit/>
          </a:bodyPr>
          <a:lstStyle/>
          <a:p>
            <a:r>
              <a:rPr lang="en-US" sz="3200" dirty="0"/>
              <a:t>The modern Turkish name for the  city, Istanbul, derives from the Greek phrase ‘</a:t>
            </a:r>
            <a:r>
              <a:rPr lang="en-US" sz="3200" dirty="0" err="1"/>
              <a:t>eis</a:t>
            </a:r>
            <a:r>
              <a:rPr lang="en-US" sz="3200" dirty="0"/>
              <a:t> tin </a:t>
            </a:r>
            <a:r>
              <a:rPr lang="en-US" sz="3200" dirty="0" err="1"/>
              <a:t>Polin</a:t>
            </a:r>
            <a:r>
              <a:rPr lang="en-US" sz="3200" dirty="0"/>
              <a:t>’ , meaning '(in)to the city</a:t>
            </a:r>
            <a:r>
              <a:rPr lang="en-US" sz="3200" dirty="0">
                <a:hlinkClick r:id="rId3">
                  <a:extLst>
                    <a:ext uri="{A12FA001-AC4F-418D-AE19-62706E023703}">
                      <ahyp:hlinkClr xmlns:ahyp="http://schemas.microsoft.com/office/drawing/2018/hyperlinkcolor" val="tx"/>
                    </a:ext>
                  </a:extLst>
                </a:hlinkClick>
              </a:rPr>
              <a:t>’.</a:t>
            </a:r>
            <a:r>
              <a:rPr lang="en-US" sz="3200" dirty="0">
                <a:solidFill>
                  <a:srgbClr val="467886"/>
                </a:solidFill>
                <a:hlinkClick r:id="rId3">
                  <a:extLst>
                    <a:ext uri="{A12FA001-AC4F-418D-AE19-62706E023703}">
                      <ahyp:hlinkClr xmlns:ahyp="http://schemas.microsoft.com/office/drawing/2018/hyperlinkcolor" val="tx"/>
                    </a:ext>
                  </a:extLst>
                </a:hlinkClick>
              </a:rPr>
              <a:t> </a:t>
            </a:r>
            <a:endParaRPr lang="en-US" sz="3200" dirty="0"/>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5122" name="Picture 2" descr="Fascinating pictures show life in 1890s Constantinople | Daily Mail Online">
            <a:extLst>
              <a:ext uri="{FF2B5EF4-FFF2-40B4-BE49-F238E27FC236}">
                <a16:creationId xmlns:a16="http://schemas.microsoft.com/office/drawing/2014/main" id="{06543E52-77D0-2980-3369-CB0CE26B7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34" y="1994197"/>
            <a:ext cx="5626177" cy="41231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A55589-7301-4EE2-6D7B-6BAD8059812F}"/>
              </a:ext>
            </a:extLst>
          </p:cNvPr>
          <p:cNvSpPr txBox="1"/>
          <p:nvPr/>
        </p:nvSpPr>
        <p:spPr>
          <a:xfrm>
            <a:off x="1290983" y="6117331"/>
            <a:ext cx="3131627" cy="584775"/>
          </a:xfrm>
          <a:prstGeom prst="rect">
            <a:avLst/>
          </a:prstGeom>
          <a:noFill/>
        </p:spPr>
        <p:txBody>
          <a:bodyPr wrap="none" rtlCol="0">
            <a:spAutoFit/>
          </a:bodyPr>
          <a:lstStyle/>
          <a:p>
            <a:r>
              <a:rPr lang="en-US" sz="3200" dirty="0"/>
              <a:t>Life in the 1890’s</a:t>
            </a:r>
            <a:endParaRPr lang="en-AU" sz="3200" dirty="0"/>
          </a:p>
        </p:txBody>
      </p:sp>
    </p:spTree>
    <p:extLst>
      <p:ext uri="{BB962C8B-B14F-4D97-AF65-F5344CB8AC3E}">
        <p14:creationId xmlns:p14="http://schemas.microsoft.com/office/powerpoint/2010/main" val="296933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3000">
        <p15:prstTrans prst="curtains"/>
      </p:transition>
    </mc:Choice>
    <mc:Fallback xmlns="">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50"/>
                                        <p:tgtEl>
                                          <p:spTgt spid="5"/>
                                        </p:tgtEl>
                                      </p:cBhvr>
                                    </p:animEffect>
                                  </p:childTnLst>
                                </p:cTn>
                              </p:par>
                            </p:childTnLst>
                          </p:cTn>
                        </p:par>
                        <p:par>
                          <p:cTn id="8" fill="hold">
                            <p:stCondLst>
                              <p:cond delay="475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400410" y="663387"/>
            <a:ext cx="9072281" cy="1323439"/>
          </a:xfrm>
          <a:prstGeom prst="rect">
            <a:avLst/>
          </a:prstGeom>
          <a:noFill/>
        </p:spPr>
        <p:txBody>
          <a:bodyPr wrap="square" rtlCol="0">
            <a:spAutoFit/>
          </a:bodyPr>
          <a:lstStyle/>
          <a:p>
            <a:r>
              <a:rPr lang="en-US" sz="4000" b="1" dirty="0">
                <a:solidFill>
                  <a:srgbClr val="C00000"/>
                </a:solidFill>
              </a:rPr>
              <a:t>Who wrote the book Chitty-Chitty-Bang-Bang: The Magical Car?</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622517" y="2281067"/>
            <a:ext cx="4229617" cy="707886"/>
          </a:xfrm>
          <a:prstGeom prst="rect">
            <a:avLst/>
          </a:prstGeom>
          <a:noFill/>
        </p:spPr>
        <p:txBody>
          <a:bodyPr wrap="square" rtlCol="0">
            <a:spAutoFit/>
          </a:bodyPr>
          <a:lstStyle/>
          <a:p>
            <a:r>
              <a:rPr lang="en-AU" sz="4000" b="1" dirty="0">
                <a:solidFill>
                  <a:srgbClr val="FF0000"/>
                </a:solidFill>
              </a:rPr>
              <a:t>Ian Fleming</a:t>
            </a:r>
          </a:p>
        </p:txBody>
      </p:sp>
      <p:sp>
        <p:nvSpPr>
          <p:cNvPr id="6" name="TextBox 5">
            <a:extLst>
              <a:ext uri="{FF2B5EF4-FFF2-40B4-BE49-F238E27FC236}">
                <a16:creationId xmlns:a16="http://schemas.microsoft.com/office/drawing/2014/main" id="{117601C9-BA6F-E949-3481-E5C29E444645}"/>
              </a:ext>
            </a:extLst>
          </p:cNvPr>
          <p:cNvSpPr txBox="1"/>
          <p:nvPr/>
        </p:nvSpPr>
        <p:spPr>
          <a:xfrm>
            <a:off x="5325035" y="3069989"/>
            <a:ext cx="6764424" cy="3539430"/>
          </a:xfrm>
          <a:prstGeom prst="rect">
            <a:avLst/>
          </a:prstGeom>
          <a:noFill/>
        </p:spPr>
        <p:txBody>
          <a:bodyPr wrap="square" rtlCol="0">
            <a:spAutoFit/>
          </a:bodyPr>
          <a:lstStyle/>
          <a:p>
            <a:r>
              <a:rPr lang="en-US" sz="2800" dirty="0"/>
              <a:t>British writer, best known for his postwar </a:t>
            </a:r>
            <a:r>
              <a:rPr lang="en-US" sz="2800" i="1" dirty="0"/>
              <a:t>James Bond</a:t>
            </a:r>
            <a:r>
              <a:rPr lang="en-US" sz="2800" dirty="0"/>
              <a:t> series of spy novels. Fleming came from a wealthy family connected to the merchant bank Robert Fleming &amp; Co., and his father was the Member of Parliament (MP) for Henley from 1910 until his death on the Western Front in 1917.</a:t>
            </a:r>
          </a:p>
        </p:txBody>
      </p:sp>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2052" name="Picture 4" descr="The bounder who created Bond: Ian Fleming's golden life | The Independent">
            <a:extLst>
              <a:ext uri="{FF2B5EF4-FFF2-40B4-BE49-F238E27FC236}">
                <a16:creationId xmlns:a16="http://schemas.microsoft.com/office/drawing/2014/main" id="{D9F2A0AB-5177-C4E4-281B-0F609D729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1" y="2635010"/>
            <a:ext cx="4976947" cy="331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41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4000">
        <p15:prstTrans prst="fallOver"/>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ABF9BC3-856E-2DB4-18B8-F42C91BCDCB6}"/>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2050" name="Picture 2" descr="Kids - Chitty, Chitty, Bang, Bang...">
            <a:extLst>
              <a:ext uri="{FF2B5EF4-FFF2-40B4-BE49-F238E27FC236}">
                <a16:creationId xmlns:a16="http://schemas.microsoft.com/office/drawing/2014/main" id="{1E75F9D4-C9F9-9551-3122-D465E15FE1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129" y="2271712"/>
            <a:ext cx="4114800" cy="2314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564530-49F8-1EF2-E4CA-2F4C32D2C2B8}"/>
              </a:ext>
            </a:extLst>
          </p:cNvPr>
          <p:cNvSpPr txBox="1"/>
          <p:nvPr/>
        </p:nvSpPr>
        <p:spPr>
          <a:xfrm>
            <a:off x="3962400" y="5109882"/>
            <a:ext cx="4312024" cy="1107996"/>
          </a:xfrm>
          <a:prstGeom prst="rect">
            <a:avLst/>
          </a:prstGeom>
          <a:noFill/>
        </p:spPr>
        <p:txBody>
          <a:bodyPr wrap="square" rtlCol="0">
            <a:spAutoFit/>
          </a:bodyPr>
          <a:lstStyle/>
          <a:p>
            <a:r>
              <a:rPr lang="en-US" sz="6600" dirty="0">
                <a:latin typeface="Bauhaus 93" panose="04030905020B02020C02" pitchFamily="82" charset="0"/>
              </a:rPr>
              <a:t>The End</a:t>
            </a:r>
            <a:endParaRPr lang="en-AU" sz="6600" dirty="0">
              <a:latin typeface="Bauhaus 93" panose="04030905020B02020C02" pitchFamily="82" charset="0"/>
            </a:endParaRPr>
          </a:p>
        </p:txBody>
      </p:sp>
    </p:spTree>
    <p:extLst>
      <p:ext uri="{BB962C8B-B14F-4D97-AF65-F5344CB8AC3E}">
        <p14:creationId xmlns:p14="http://schemas.microsoft.com/office/powerpoint/2010/main" val="1395174142"/>
      </p:ext>
    </p:extLst>
  </p:cSld>
  <p:clrMapOvr>
    <a:masterClrMapping/>
  </p:clrMapOvr>
  <mc:AlternateContent xmlns:mc="http://schemas.openxmlformats.org/markup-compatibility/2006" xmlns:p14="http://schemas.microsoft.com/office/powerpoint/2010/main">
    <mc:Choice Requires="p14">
      <p:transition p14:dur="0" advClick="0" advTm="13000"/>
    </mc:Choice>
    <mc:Fallback xmlns="">
      <p:transition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7750" fill="hold"/>
                                        <p:tgtEl>
                                          <p:spTgt spid="2050"/>
                                        </p:tgtEl>
                                        <p:attrNameLst>
                                          <p:attrName>ppt_x</p:attrName>
                                        </p:attrNameLst>
                                      </p:cBhvr>
                                      <p:tavLst>
                                        <p:tav tm="0">
                                          <p:val>
                                            <p:strVal val="0-#ppt_w/2"/>
                                          </p:val>
                                        </p:tav>
                                        <p:tav tm="100000">
                                          <p:val>
                                            <p:strVal val="#ppt_x"/>
                                          </p:val>
                                        </p:tav>
                                      </p:tavLst>
                                    </p:anim>
                                    <p:anim calcmode="lin" valueType="num">
                                      <p:cBhvr additive="base">
                                        <p:cTn id="8" dur="7750" fill="hold"/>
                                        <p:tgtEl>
                                          <p:spTgt spid="2050"/>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6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076837" y="520120"/>
            <a:ext cx="10410297" cy="1323439"/>
          </a:xfrm>
          <a:prstGeom prst="rect">
            <a:avLst/>
          </a:prstGeom>
          <a:noFill/>
        </p:spPr>
        <p:txBody>
          <a:bodyPr wrap="square" rtlCol="0">
            <a:spAutoFit/>
          </a:bodyPr>
          <a:lstStyle/>
          <a:p>
            <a:r>
              <a:rPr lang="en-US" sz="4000" b="1" dirty="0">
                <a:solidFill>
                  <a:srgbClr val="C00000"/>
                </a:solidFill>
              </a:rPr>
              <a:t>You are craving a plate of </a:t>
            </a:r>
            <a:r>
              <a:rPr lang="en-US" sz="4000" b="1" i="1" u="sng" dirty="0">
                <a:solidFill>
                  <a:srgbClr val="C00000"/>
                </a:solidFill>
              </a:rPr>
              <a:t>Poutine</a:t>
            </a:r>
            <a:r>
              <a:rPr lang="en-US" sz="4000" b="1" dirty="0">
                <a:solidFill>
                  <a:srgbClr val="C00000"/>
                </a:solidFill>
              </a:rPr>
              <a:t>. Where must you travel to for an authentic platter? </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8294766" y="2149292"/>
            <a:ext cx="2100255" cy="707886"/>
          </a:xfrm>
          <a:prstGeom prst="rect">
            <a:avLst/>
          </a:prstGeom>
          <a:noFill/>
        </p:spPr>
        <p:txBody>
          <a:bodyPr wrap="none" rtlCol="0">
            <a:spAutoFit/>
          </a:bodyPr>
          <a:lstStyle/>
          <a:p>
            <a:r>
              <a:rPr lang="en-US" sz="4000" b="1" dirty="0">
                <a:solidFill>
                  <a:srgbClr val="FF0000"/>
                </a:solidFill>
              </a:rPr>
              <a:t>Canada </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7098298" y="3162911"/>
            <a:ext cx="4871137" cy="1754326"/>
          </a:xfrm>
          <a:prstGeom prst="rect">
            <a:avLst/>
          </a:prstGeom>
          <a:noFill/>
        </p:spPr>
        <p:txBody>
          <a:bodyPr wrap="square" rtlCol="0">
            <a:spAutoFit/>
          </a:bodyPr>
          <a:lstStyle/>
          <a:p>
            <a:r>
              <a:rPr lang="en-US" sz="3600" dirty="0"/>
              <a:t>French fries smothered in cheese curds and brown gravy. </a:t>
            </a:r>
            <a:endParaRPr lang="en-AU" sz="3600" dirty="0"/>
          </a:p>
        </p:txBody>
      </p:sp>
      <p:pic>
        <p:nvPicPr>
          <p:cNvPr id="1026" name="Picture 2" descr="It sounds bad, it doesn't look great, but it tastes delicious!">
            <a:extLst>
              <a:ext uri="{FF2B5EF4-FFF2-40B4-BE49-F238E27FC236}">
                <a16:creationId xmlns:a16="http://schemas.microsoft.com/office/drawing/2014/main" id="{7D945088-4B4C-7BA9-D3FF-B18BA9F27C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75"/>
          <a:stretch/>
        </p:blipFill>
        <p:spPr bwMode="auto">
          <a:xfrm>
            <a:off x="365279" y="2078758"/>
            <a:ext cx="6343173" cy="4653736"/>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4C8971B1-3020-9B6E-FAE8-5AB36AE8B138}"/>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3418015340"/>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923366" y="758189"/>
            <a:ext cx="9959787" cy="1323439"/>
          </a:xfrm>
          <a:prstGeom prst="rect">
            <a:avLst/>
          </a:prstGeom>
          <a:noFill/>
        </p:spPr>
        <p:txBody>
          <a:bodyPr wrap="square" rtlCol="0">
            <a:spAutoFit/>
          </a:bodyPr>
          <a:lstStyle/>
          <a:p>
            <a:r>
              <a:rPr lang="en-US" sz="4000" b="1" dirty="0">
                <a:solidFill>
                  <a:srgbClr val="C00000"/>
                </a:solidFill>
              </a:rPr>
              <a:t>I am meeting you in the South Kaibab Trail.  Where must you travel to?</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027463" y="1888676"/>
            <a:ext cx="3688767" cy="1323439"/>
          </a:xfrm>
          <a:prstGeom prst="rect">
            <a:avLst/>
          </a:prstGeom>
          <a:noFill/>
        </p:spPr>
        <p:txBody>
          <a:bodyPr wrap="square" rtlCol="0">
            <a:spAutoFit/>
          </a:bodyPr>
          <a:lstStyle/>
          <a:p>
            <a:r>
              <a:rPr lang="en-AU" sz="4000" b="1" dirty="0">
                <a:solidFill>
                  <a:srgbClr val="FF0000"/>
                </a:solidFill>
              </a:rPr>
              <a:t>Grand Canyon, Arizona, USA</a:t>
            </a:r>
          </a:p>
        </p:txBody>
      </p:sp>
      <p:sp>
        <p:nvSpPr>
          <p:cNvPr id="6" name="TextBox 5">
            <a:extLst>
              <a:ext uri="{FF2B5EF4-FFF2-40B4-BE49-F238E27FC236}">
                <a16:creationId xmlns:a16="http://schemas.microsoft.com/office/drawing/2014/main" id="{117601C9-BA6F-E949-3481-E5C29E444645}"/>
              </a:ext>
            </a:extLst>
          </p:cNvPr>
          <p:cNvSpPr txBox="1"/>
          <p:nvPr/>
        </p:nvSpPr>
        <p:spPr>
          <a:xfrm>
            <a:off x="6879038" y="3643137"/>
            <a:ext cx="5205505" cy="2862322"/>
          </a:xfrm>
          <a:prstGeom prst="rect">
            <a:avLst/>
          </a:prstGeom>
          <a:noFill/>
        </p:spPr>
        <p:txBody>
          <a:bodyPr wrap="square" rtlCol="0">
            <a:spAutoFit/>
          </a:bodyPr>
          <a:lstStyle/>
          <a:p>
            <a:r>
              <a:rPr lang="en-US" sz="3600" dirty="0"/>
              <a:t>Built by the National Park Service in 1924, the South Kaibab Trail takes you to the wonderfully named “Ooh Ah Point”</a:t>
            </a:r>
            <a:endParaRPr lang="en-AU" sz="3600" dirty="0"/>
          </a:p>
        </p:txBody>
      </p:sp>
      <p:pic>
        <p:nvPicPr>
          <p:cNvPr id="3074" name="Picture 2" descr="&quot;Ooh Ah Point&quot; awaits the adventurous.">
            <a:extLst>
              <a:ext uri="{FF2B5EF4-FFF2-40B4-BE49-F238E27FC236}">
                <a16:creationId xmlns:a16="http://schemas.microsoft.com/office/drawing/2014/main" id="{577FBA3B-F08C-3696-A9D4-890E4052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85" y="2214044"/>
            <a:ext cx="6670097" cy="4446732"/>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19487C56-9B35-0ECC-4E06-6CF3B57C8C7C}"/>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1146660082"/>
      </p:ext>
    </p:extLst>
  </p:cSld>
  <p:clrMapOvr>
    <a:masterClrMapping/>
  </p:clrMapOvr>
  <p:transition spd="slow" advClick="0" advTm="1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4957483" y="595494"/>
            <a:ext cx="6517341" cy="1754326"/>
          </a:xfrm>
          <a:prstGeom prst="rect">
            <a:avLst/>
          </a:prstGeom>
          <a:noFill/>
        </p:spPr>
        <p:txBody>
          <a:bodyPr wrap="square" rtlCol="0">
            <a:spAutoFit/>
          </a:bodyPr>
          <a:lstStyle/>
          <a:p>
            <a:r>
              <a:rPr lang="en-US" sz="3600" b="1" dirty="0">
                <a:solidFill>
                  <a:srgbClr val="C00000"/>
                </a:solidFill>
              </a:rPr>
              <a:t>In 1964 the Civil Rights Act was passed in the USA. Which president signed it?</a:t>
            </a:r>
            <a:endParaRPr lang="en-AU" sz="36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6308750" y="2650880"/>
            <a:ext cx="4229617" cy="707886"/>
          </a:xfrm>
          <a:prstGeom prst="rect">
            <a:avLst/>
          </a:prstGeom>
          <a:noFill/>
        </p:spPr>
        <p:txBody>
          <a:bodyPr wrap="square" rtlCol="0">
            <a:spAutoFit/>
          </a:bodyPr>
          <a:lstStyle/>
          <a:p>
            <a:pPr algn="ctr"/>
            <a:r>
              <a:rPr lang="en-US" sz="4000" b="1" dirty="0">
                <a:solidFill>
                  <a:srgbClr val="FF0000"/>
                </a:solidFill>
              </a:rPr>
              <a:t>Lyndon Johnson</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4774924" y="3583656"/>
            <a:ext cx="7297271" cy="2862322"/>
          </a:xfrm>
          <a:prstGeom prst="rect">
            <a:avLst/>
          </a:prstGeom>
          <a:noFill/>
        </p:spPr>
        <p:txBody>
          <a:bodyPr wrap="square" rtlCol="0">
            <a:spAutoFit/>
          </a:bodyPr>
          <a:lstStyle/>
          <a:p>
            <a:r>
              <a:rPr lang="en-US" sz="3600" dirty="0"/>
              <a:t>It prohibited discrimination in public places, provided for the integration of schools and other public facilities, and made employment discrimination illegal. </a:t>
            </a:r>
            <a:endParaRPr lang="en-AU" sz="3600" dirty="0"/>
          </a:p>
        </p:txBody>
      </p:sp>
      <p:pic>
        <p:nvPicPr>
          <p:cNvPr id="3074" name="Picture 2" descr="refer to caption">
            <a:extLst>
              <a:ext uri="{FF2B5EF4-FFF2-40B4-BE49-F238E27FC236}">
                <a16:creationId xmlns:a16="http://schemas.microsoft.com/office/drawing/2014/main" id="{81F850AB-1DE8-F249-508B-A34024B3E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72" y="419356"/>
            <a:ext cx="4180803" cy="6262506"/>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C56B98B-80E6-E45F-EE50-FD2D921AC5B0}"/>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2147692866"/>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506069" y="527233"/>
            <a:ext cx="8588189" cy="1323439"/>
          </a:xfrm>
          <a:prstGeom prst="rect">
            <a:avLst/>
          </a:prstGeom>
          <a:noFill/>
        </p:spPr>
        <p:txBody>
          <a:bodyPr wrap="square" rtlCol="0">
            <a:spAutoFit/>
          </a:bodyPr>
          <a:lstStyle/>
          <a:p>
            <a:r>
              <a:rPr lang="en-US" sz="4000" b="1" dirty="0">
                <a:solidFill>
                  <a:srgbClr val="C00000"/>
                </a:solidFill>
              </a:rPr>
              <a:t>This beach is a famous beach in Rio. </a:t>
            </a:r>
          </a:p>
          <a:p>
            <a:pPr algn="ctr"/>
            <a:r>
              <a:rPr lang="en-US" sz="4000" b="1" dirty="0">
                <a:solidFill>
                  <a:srgbClr val="C00000"/>
                </a:solidFill>
              </a:rPr>
              <a:t>What is its name?</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7225523" y="2282599"/>
            <a:ext cx="4061042" cy="707886"/>
          </a:xfrm>
          <a:prstGeom prst="rect">
            <a:avLst/>
          </a:prstGeom>
          <a:noFill/>
        </p:spPr>
        <p:txBody>
          <a:bodyPr wrap="square" rtlCol="0">
            <a:spAutoFit/>
          </a:bodyPr>
          <a:lstStyle/>
          <a:p>
            <a:pPr algn="ctr"/>
            <a:r>
              <a:rPr lang="en-US" sz="4000" b="1" dirty="0">
                <a:solidFill>
                  <a:srgbClr val="FF0000"/>
                </a:solidFill>
              </a:rPr>
              <a:t>Ipanema Beach</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7225523" y="3547952"/>
            <a:ext cx="4769253" cy="3108543"/>
          </a:xfrm>
          <a:prstGeom prst="rect">
            <a:avLst/>
          </a:prstGeom>
          <a:noFill/>
        </p:spPr>
        <p:txBody>
          <a:bodyPr wrap="square" rtlCol="0">
            <a:spAutoFit/>
          </a:bodyPr>
          <a:lstStyle/>
          <a:p>
            <a:r>
              <a:rPr lang="en-US" sz="2800" dirty="0"/>
              <a:t>Ipanema Beach is the little sister to Copacabana but is within easy walking distance. While Copacabana is lined with hotel Ipanema is lined with Apartments and residences. </a:t>
            </a:r>
            <a:endParaRPr lang="en-AU" sz="2800" dirty="0"/>
          </a:p>
        </p:txBody>
      </p:sp>
      <p:pic>
        <p:nvPicPr>
          <p:cNvPr id="1026" name="Picture 2" descr="Sunny Summer Day in Ipanema Beach, Rio de Janeiro, Brazil.">
            <a:extLst>
              <a:ext uri="{FF2B5EF4-FFF2-40B4-BE49-F238E27FC236}">
                <a16:creationId xmlns:a16="http://schemas.microsoft.com/office/drawing/2014/main" id="{62C56E2E-B59A-BCC7-A140-82D4EABCB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2043935"/>
            <a:ext cx="6455055" cy="428683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8186C098-1A8E-8787-C311-237B5373CA6B}"/>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Tree>
    <p:extLst>
      <p:ext uri="{BB962C8B-B14F-4D97-AF65-F5344CB8AC3E}">
        <p14:creationId xmlns:p14="http://schemas.microsoft.com/office/powerpoint/2010/main" val="338909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4000">
        <p15:prstTrans prst="peelOff"/>
      </p:transition>
    </mc:Choice>
    <mc:Fallback xmlns="">
      <p:transition spd="slow" advClick="0"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6096000" y="859084"/>
            <a:ext cx="4592419" cy="1323439"/>
          </a:xfrm>
          <a:prstGeom prst="rect">
            <a:avLst/>
          </a:prstGeom>
          <a:noFill/>
        </p:spPr>
        <p:txBody>
          <a:bodyPr wrap="square" rtlCol="0">
            <a:spAutoFit/>
          </a:bodyPr>
          <a:lstStyle/>
          <a:p>
            <a:pPr algn="ctr" fontAlgn="base"/>
            <a:r>
              <a:rPr lang="en-US" sz="4000" b="1" dirty="0">
                <a:solidFill>
                  <a:srgbClr val="C00000"/>
                </a:solidFill>
              </a:rPr>
              <a:t>What movie is this quote from?</a:t>
            </a:r>
          </a:p>
        </p:txBody>
      </p:sp>
      <p:sp>
        <p:nvSpPr>
          <p:cNvPr id="5" name="TextBox 4">
            <a:extLst>
              <a:ext uri="{FF2B5EF4-FFF2-40B4-BE49-F238E27FC236}">
                <a16:creationId xmlns:a16="http://schemas.microsoft.com/office/drawing/2014/main" id="{2DB13C63-3CBC-8F03-603C-76A78EDC3341}"/>
              </a:ext>
            </a:extLst>
          </p:cNvPr>
          <p:cNvSpPr txBox="1"/>
          <p:nvPr/>
        </p:nvSpPr>
        <p:spPr>
          <a:xfrm>
            <a:off x="7382218" y="2197837"/>
            <a:ext cx="3929730" cy="707886"/>
          </a:xfrm>
          <a:prstGeom prst="rect">
            <a:avLst/>
          </a:prstGeom>
          <a:noFill/>
        </p:spPr>
        <p:txBody>
          <a:bodyPr wrap="none" rtlCol="0">
            <a:spAutoFit/>
          </a:bodyPr>
          <a:lstStyle/>
          <a:p>
            <a:r>
              <a:rPr lang="en-US" sz="4000" b="1" dirty="0">
                <a:solidFill>
                  <a:srgbClr val="FF0000"/>
                </a:solidFill>
              </a:rPr>
              <a:t>Braveheart 1995</a:t>
            </a:r>
            <a:endParaRPr lang="en-AU" sz="4000" b="1" dirty="0">
              <a:solidFill>
                <a:srgbClr val="FF0000"/>
              </a:solidFill>
            </a:endParaRPr>
          </a:p>
        </p:txBody>
      </p:sp>
      <p:sp>
        <p:nvSpPr>
          <p:cNvPr id="6" name="TextBox 5">
            <a:extLst>
              <a:ext uri="{FF2B5EF4-FFF2-40B4-BE49-F238E27FC236}">
                <a16:creationId xmlns:a16="http://schemas.microsoft.com/office/drawing/2014/main" id="{117601C9-BA6F-E949-3481-E5C29E444645}"/>
              </a:ext>
            </a:extLst>
          </p:cNvPr>
          <p:cNvSpPr txBox="1"/>
          <p:nvPr/>
        </p:nvSpPr>
        <p:spPr>
          <a:xfrm>
            <a:off x="5818254" y="2905723"/>
            <a:ext cx="6242681" cy="3046988"/>
          </a:xfrm>
          <a:prstGeom prst="rect">
            <a:avLst/>
          </a:prstGeom>
          <a:noFill/>
        </p:spPr>
        <p:txBody>
          <a:bodyPr wrap="square" rtlCol="0">
            <a:spAutoFit/>
          </a:bodyPr>
          <a:lstStyle/>
          <a:p>
            <a:r>
              <a:rPr lang="en-US" sz="3200" dirty="0"/>
              <a:t>American epic historical drama film directed and produced by Mel Gibson, who also portrays its central character, Sir William Wallace, a late-13th century Scottish warrior who led the</a:t>
            </a:r>
            <a:endParaRPr lang="en-AU" sz="3200" dirty="0"/>
          </a:p>
        </p:txBody>
      </p:sp>
      <p:pic>
        <p:nvPicPr>
          <p:cNvPr id="5122" name="Picture 2" descr="50 Famous Movie Quotes That Will Inspire You To Be Happier">
            <a:extLst>
              <a:ext uri="{FF2B5EF4-FFF2-40B4-BE49-F238E27FC236}">
                <a16:creationId xmlns:a16="http://schemas.microsoft.com/office/drawing/2014/main" id="{A77E05B3-E21A-E954-95AE-2EBB666DF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08" y="310442"/>
            <a:ext cx="5190563" cy="5190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EDF03C-22D7-A891-BA01-6F7B32594489}"/>
              </a:ext>
            </a:extLst>
          </p:cNvPr>
          <p:cNvSpPr txBox="1"/>
          <p:nvPr/>
        </p:nvSpPr>
        <p:spPr>
          <a:xfrm>
            <a:off x="589542" y="4707938"/>
            <a:ext cx="4446494" cy="369332"/>
          </a:xfrm>
          <a:prstGeom prst="rect">
            <a:avLst/>
          </a:prstGeom>
          <a:solidFill>
            <a:schemeClr val="tx1"/>
          </a:solidFill>
        </p:spPr>
        <p:txBody>
          <a:bodyPr wrap="square" rtlCol="0">
            <a:spAutoFit/>
          </a:bodyPr>
          <a:lstStyle/>
          <a:p>
            <a:endParaRPr lang="en-AU" dirty="0"/>
          </a:p>
        </p:txBody>
      </p:sp>
      <p:sp>
        <p:nvSpPr>
          <p:cNvPr id="3" name="Subtitle 2">
            <a:extLst>
              <a:ext uri="{FF2B5EF4-FFF2-40B4-BE49-F238E27FC236}">
                <a16:creationId xmlns:a16="http://schemas.microsoft.com/office/drawing/2014/main" id="{99D6741E-1039-1616-C6FB-EF20626CCF25}"/>
              </a:ext>
            </a:extLst>
          </p:cNvPr>
          <p:cNvSpPr txBox="1">
            <a:spLocks/>
          </p:cNvSpPr>
          <p:nvPr/>
        </p:nvSpPr>
        <p:spPr>
          <a:xfrm>
            <a:off x="9036187" y="100764"/>
            <a:ext cx="287300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sp>
        <p:nvSpPr>
          <p:cNvPr id="7" name="TextBox 6">
            <a:extLst>
              <a:ext uri="{FF2B5EF4-FFF2-40B4-BE49-F238E27FC236}">
                <a16:creationId xmlns:a16="http://schemas.microsoft.com/office/drawing/2014/main" id="{5F9B3090-3480-9F6A-6DC2-54FABE62649B}"/>
              </a:ext>
            </a:extLst>
          </p:cNvPr>
          <p:cNvSpPr txBox="1"/>
          <p:nvPr/>
        </p:nvSpPr>
        <p:spPr>
          <a:xfrm>
            <a:off x="2686543" y="5774245"/>
            <a:ext cx="8958610" cy="1083755"/>
          </a:xfrm>
          <a:prstGeom prst="rect">
            <a:avLst/>
          </a:prstGeom>
          <a:noFill/>
        </p:spPr>
        <p:txBody>
          <a:bodyPr wrap="square" rtlCol="0">
            <a:spAutoFit/>
          </a:bodyPr>
          <a:lstStyle/>
          <a:p>
            <a:r>
              <a:rPr lang="en-US" sz="3200" dirty="0"/>
              <a:t>Scots in the First War of Scottish Independence against King Edward I of England</a:t>
            </a:r>
            <a:r>
              <a:rPr lang="en-US" sz="1800" dirty="0"/>
              <a:t>.</a:t>
            </a:r>
            <a:endParaRPr lang="en-AU" dirty="0"/>
          </a:p>
        </p:txBody>
      </p:sp>
    </p:spTree>
    <p:extLst>
      <p:ext uri="{BB962C8B-B14F-4D97-AF65-F5344CB8AC3E}">
        <p14:creationId xmlns:p14="http://schemas.microsoft.com/office/powerpoint/2010/main" val="944754245"/>
      </p:ext>
    </p:extLst>
  </p:cSld>
  <p:clrMapOvr>
    <a:masterClrMapping/>
  </p:clrMapOvr>
  <mc:AlternateContent xmlns:mc="http://schemas.openxmlformats.org/markup-compatibility/2006" xmlns:p14="http://schemas.microsoft.com/office/powerpoint/2010/main">
    <mc:Choice Requires="p14">
      <p:transition spd="slow" advClick="0" advTm="15000">
        <p14:flash/>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F692-3BA1-842B-3F7A-C7998C628DE2}"/>
              </a:ext>
            </a:extLst>
          </p:cNvPr>
          <p:cNvSpPr txBox="1"/>
          <p:nvPr/>
        </p:nvSpPr>
        <p:spPr>
          <a:xfrm>
            <a:off x="1841716" y="248050"/>
            <a:ext cx="8276674" cy="1323439"/>
          </a:xfrm>
          <a:prstGeom prst="rect">
            <a:avLst/>
          </a:prstGeom>
          <a:noFill/>
        </p:spPr>
        <p:txBody>
          <a:bodyPr wrap="square" rtlCol="0">
            <a:spAutoFit/>
          </a:bodyPr>
          <a:lstStyle/>
          <a:p>
            <a:r>
              <a:rPr lang="en-US" sz="4000" b="1" dirty="0">
                <a:solidFill>
                  <a:srgbClr val="C00000"/>
                </a:solidFill>
              </a:rPr>
              <a:t>Who starred in the first ‘talkie’ movie – The Jazz Singer</a:t>
            </a:r>
            <a:endParaRPr lang="en-AU" sz="4000" b="1" dirty="0">
              <a:solidFill>
                <a:srgbClr val="C00000"/>
              </a:solidFill>
            </a:endParaRPr>
          </a:p>
        </p:txBody>
      </p:sp>
      <p:sp>
        <p:nvSpPr>
          <p:cNvPr id="5" name="TextBox 4">
            <a:extLst>
              <a:ext uri="{FF2B5EF4-FFF2-40B4-BE49-F238E27FC236}">
                <a16:creationId xmlns:a16="http://schemas.microsoft.com/office/drawing/2014/main" id="{2DB13C63-3CBC-8F03-603C-76A78EDC3341}"/>
              </a:ext>
            </a:extLst>
          </p:cNvPr>
          <p:cNvSpPr txBox="1"/>
          <p:nvPr/>
        </p:nvSpPr>
        <p:spPr>
          <a:xfrm>
            <a:off x="3849872" y="1571489"/>
            <a:ext cx="2246128" cy="707886"/>
          </a:xfrm>
          <a:prstGeom prst="rect">
            <a:avLst/>
          </a:prstGeom>
          <a:noFill/>
        </p:spPr>
        <p:txBody>
          <a:bodyPr wrap="none" rtlCol="0">
            <a:spAutoFit/>
          </a:bodyPr>
          <a:lstStyle/>
          <a:p>
            <a:r>
              <a:rPr lang="en-US" sz="4000" b="1" dirty="0">
                <a:solidFill>
                  <a:srgbClr val="FF0000"/>
                </a:solidFill>
              </a:rPr>
              <a:t>Al Jolson</a:t>
            </a:r>
            <a:endParaRPr lang="en-AU" sz="4000" b="1" dirty="0">
              <a:solidFill>
                <a:srgbClr val="FF0000"/>
              </a:solidFill>
            </a:endParaRPr>
          </a:p>
        </p:txBody>
      </p:sp>
      <p:sp>
        <p:nvSpPr>
          <p:cNvPr id="2" name="TextBox 1">
            <a:extLst>
              <a:ext uri="{FF2B5EF4-FFF2-40B4-BE49-F238E27FC236}">
                <a16:creationId xmlns:a16="http://schemas.microsoft.com/office/drawing/2014/main" id="{4D7B6108-72C3-1725-CEBE-C624ED65CB67}"/>
              </a:ext>
            </a:extLst>
          </p:cNvPr>
          <p:cNvSpPr txBox="1"/>
          <p:nvPr/>
        </p:nvSpPr>
        <p:spPr>
          <a:xfrm>
            <a:off x="6472337" y="1788077"/>
            <a:ext cx="5719663" cy="5016758"/>
          </a:xfrm>
          <a:prstGeom prst="rect">
            <a:avLst/>
          </a:prstGeom>
          <a:noFill/>
        </p:spPr>
        <p:txBody>
          <a:bodyPr wrap="square" rtlCol="0">
            <a:spAutoFit/>
          </a:bodyPr>
          <a:lstStyle/>
          <a:p>
            <a:r>
              <a:rPr lang="en-US" sz="3200" dirty="0"/>
              <a:t>On October 6, 1927, Warner Bros. released The Jazz Singer, the first feature-length film to incorporate synchronized sound for sequences of dialogue. Though these sequences were limited and brief, hearing the voices of the film's stars was a revelation for audiences.</a:t>
            </a:r>
            <a:endParaRPr lang="en-AU" sz="3200" dirty="0"/>
          </a:p>
        </p:txBody>
      </p:sp>
      <p:sp>
        <p:nvSpPr>
          <p:cNvPr id="3" name="Subtitle 2">
            <a:extLst>
              <a:ext uri="{FF2B5EF4-FFF2-40B4-BE49-F238E27FC236}">
                <a16:creationId xmlns:a16="http://schemas.microsoft.com/office/drawing/2014/main" id="{0F4D7105-BFC0-CA66-F8E7-27288C82755C}"/>
              </a:ext>
            </a:extLst>
          </p:cNvPr>
          <p:cNvSpPr txBox="1">
            <a:spLocks/>
          </p:cNvSpPr>
          <p:nvPr/>
        </p:nvSpPr>
        <p:spPr>
          <a:xfrm>
            <a:off x="9332168" y="135461"/>
            <a:ext cx="2827289" cy="4193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Are you a quiz </a:t>
            </a:r>
            <a:r>
              <a:rPr lang="en-US" dirty="0" err="1"/>
              <a:t>wizz</a:t>
            </a:r>
            <a:r>
              <a:rPr lang="en-US" dirty="0"/>
              <a:t>?</a:t>
            </a:r>
            <a:endParaRPr lang="en-AU" dirty="0"/>
          </a:p>
        </p:txBody>
      </p:sp>
      <p:pic>
        <p:nvPicPr>
          <p:cNvPr id="3074" name="Picture 2" descr="Al Jolson - Vintage MusicVintage Music">
            <a:extLst>
              <a:ext uri="{FF2B5EF4-FFF2-40B4-BE49-F238E27FC236}">
                <a16:creationId xmlns:a16="http://schemas.microsoft.com/office/drawing/2014/main" id="{8ADFDA90-59CD-A803-7E62-CA9D1FDBF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127" y="2491840"/>
            <a:ext cx="4153158" cy="411811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4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000">
        <p15:prstTrans prst="drap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475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5500"/>
                            </p:stCondLst>
                            <p:childTnLst>
                              <p:par>
                                <p:cTn id="9" presetID="1"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868</TotalTime>
  <Words>1744</Words>
  <Application>Microsoft Office PowerPoint</Application>
  <PresentationFormat>Widescreen</PresentationFormat>
  <Paragraphs>139</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Apercu Mono</vt:lpstr>
      <vt:lpstr>Aptos</vt:lpstr>
      <vt:lpstr>Aptos Display</vt:lpstr>
      <vt:lpstr>Arial</vt:lpstr>
      <vt:lpstr>Bauhaus 93</vt:lpstr>
      <vt:lpstr>monumentgrotesk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100</cp:revision>
  <dcterms:created xsi:type="dcterms:W3CDTF">2024-04-18T10:31:18Z</dcterms:created>
  <dcterms:modified xsi:type="dcterms:W3CDTF">2024-04-21T06:27:23Z</dcterms:modified>
</cp:coreProperties>
</file>