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1" r:id="rId2"/>
    <p:sldId id="298" r:id="rId3"/>
    <p:sldId id="300" r:id="rId4"/>
    <p:sldId id="301" r:id="rId5"/>
    <p:sldId id="305" r:id="rId6"/>
    <p:sldId id="326" r:id="rId7"/>
    <p:sldId id="327" r:id="rId8"/>
    <p:sldId id="329"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02" r:id="rId24"/>
    <p:sldId id="303" r:id="rId25"/>
    <p:sldId id="304" r:id="rId26"/>
    <p:sldId id="320" r:id="rId27"/>
    <p:sldId id="322" r:id="rId28"/>
    <p:sldId id="323" r:id="rId29"/>
    <p:sldId id="324" r:id="rId30"/>
    <p:sldId id="325" r:id="rId31"/>
    <p:sldId id="328" r:id="rId32"/>
    <p:sldId id="33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0000" autoAdjust="0"/>
  </p:normalViewPr>
  <p:slideViewPr>
    <p:cSldViewPr snapToGrid="0">
      <p:cViewPr varScale="1">
        <p:scale>
          <a:sx n="107" d="100"/>
          <a:sy n="107" d="100"/>
        </p:scale>
        <p:origin x="46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BBF35-49DE-403A-AB08-54C32D746403}" type="datetimeFigureOut">
              <a:rPr lang="en-AU" smtClean="0"/>
              <a:t>21/04/2024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8D4B1-AB3A-4269-8E5E-FE96CF73E572}" type="slidenum">
              <a:rPr lang="en-AU" smtClean="0"/>
              <a:t>‹#›</a:t>
            </a:fld>
            <a:endParaRPr lang="en-AU"/>
          </a:p>
        </p:txBody>
      </p:sp>
    </p:spTree>
    <p:extLst>
      <p:ext uri="{BB962C8B-B14F-4D97-AF65-F5344CB8AC3E}">
        <p14:creationId xmlns:p14="http://schemas.microsoft.com/office/powerpoint/2010/main" val="67368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3E85-412B-79B5-9971-B72704CBEF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83CF01E-762C-B59E-84FB-D8FBB70E11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63CFFE0-543B-8125-7F01-0DA8A0CCC38F}"/>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9B041BC9-ECD9-F9F8-1DB2-523DCE30168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83CA58-765B-696D-EA57-A1EC7276E3C8}"/>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220157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4F9-FD68-0B18-D294-A9F7F89FC1F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00B73A4-CA2D-6D3D-C2D3-C98399D2CD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232DC6-904A-21F9-33BF-6B52E3203B86}"/>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06C4C341-5201-3EF3-0174-8429758EA2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5416DE-2DDC-4EBA-5CD6-B2297FC6A250}"/>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15069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D551C-FEF2-1B52-33DB-AB63F7CFC9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36A8C2D-B2EF-9812-2E4C-372CF41800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9F4B21E-5A90-37BC-0238-E2F38E2E4251}"/>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D8010156-AF41-4D8D-6781-7F8F7F78F8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CF9C29-D8C2-121E-7118-90C6BB30876D}"/>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1221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D665-EA03-AA42-47BA-698C197B13A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8DCFD4D-8E87-9F16-B134-5CA97872DE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90A0A0-3D4D-3B4D-3C93-A2FF2E613543}"/>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D86A089A-74E0-6B56-A7BB-159E4AFB6B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5FF387-9AAD-D7D3-4AE4-1193731BC3D7}"/>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338969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BE0D-BBA0-02C4-6375-AE547C027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2D0229B-EFD3-48F0-CAB2-DF48849564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5B682E-07EC-342A-ACAC-B4D5BDF762DA}"/>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70529BA3-8FA2-334A-98C1-F38929D0DA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55F36B-09FA-9E4D-4DE2-354BFE4C98F9}"/>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74519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73B6-EE51-CAA4-8CDC-A3D141E66D7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47FA67E-202E-307D-DD70-AAFAF4DC7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176F944-B046-80E5-DB24-3D6912427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47260B1-7DBF-538A-D3FB-5EE033C276DF}"/>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6" name="Footer Placeholder 5">
            <a:extLst>
              <a:ext uri="{FF2B5EF4-FFF2-40B4-BE49-F238E27FC236}">
                <a16:creationId xmlns:a16="http://schemas.microsoft.com/office/drawing/2014/main" id="{4B0F515E-33B9-3846-326F-0BFBFA0ED4D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4ACE759-0C90-DE3F-256D-90F5F158494A}"/>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57094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1A90-CD13-9FC3-F0E9-738FFAA5C10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74B618-A1D9-AA8D-58F0-D26ED5F30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AD8D0-D196-24F3-4D9C-4A9CB19716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554728-3B86-2FD7-ECDE-6F2F5176EB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AAD571-6691-6EA6-10D3-92E544D91B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8DC3F87-A1B1-40B0-BA71-DE97F14A75B5}"/>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8" name="Footer Placeholder 7">
            <a:extLst>
              <a:ext uri="{FF2B5EF4-FFF2-40B4-BE49-F238E27FC236}">
                <a16:creationId xmlns:a16="http://schemas.microsoft.com/office/drawing/2014/main" id="{8DC5231A-50DF-C266-1DB5-38F0D8A25C9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802B93C-270C-EE8A-A563-72BD0CA4671F}"/>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427349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4D90-BA80-E0D3-FFC8-B21A1EEA7C1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ED380B8-37FC-3444-3396-DE6FCDD5AC89}"/>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4" name="Footer Placeholder 3">
            <a:extLst>
              <a:ext uri="{FF2B5EF4-FFF2-40B4-BE49-F238E27FC236}">
                <a16:creationId xmlns:a16="http://schemas.microsoft.com/office/drawing/2014/main" id="{D9B8326E-9C0E-18E6-81E5-26D3D93537B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814F552-432A-EB97-32DD-39F4A5FBAC24}"/>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3506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50EB19-E458-7F60-39D4-00B19153BA75}"/>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3" name="Footer Placeholder 2">
            <a:extLst>
              <a:ext uri="{FF2B5EF4-FFF2-40B4-BE49-F238E27FC236}">
                <a16:creationId xmlns:a16="http://schemas.microsoft.com/office/drawing/2014/main" id="{469323A9-4E71-3A29-EF2E-8422E7FB5CF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1F83562-FF1F-C817-8F24-2108875241A0}"/>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70063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B2C2-E120-CB5D-A144-8A6072C30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FBDE6EC-568D-0AF8-7C82-1400C89C4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B4C3D5B-0A02-4E39-6423-D41338B4D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CBE87-38BB-2DDC-B02D-5CFCEEA40C18}"/>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6" name="Footer Placeholder 5">
            <a:extLst>
              <a:ext uri="{FF2B5EF4-FFF2-40B4-BE49-F238E27FC236}">
                <a16:creationId xmlns:a16="http://schemas.microsoft.com/office/drawing/2014/main" id="{8CB9E00F-0C99-C861-F04F-B65E7881579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6A56A4C-B564-2687-77F8-2AC3A368B251}"/>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28371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2BA5-E7AB-EAA9-35E9-F653C94B5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8823C49-9F6C-9989-9FAD-53A22CF678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1FD4C5C-A0A1-D094-6488-280AACB2B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21B31-5530-FB09-8C15-0A6283F98B33}"/>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6" name="Footer Placeholder 5">
            <a:extLst>
              <a:ext uri="{FF2B5EF4-FFF2-40B4-BE49-F238E27FC236}">
                <a16:creationId xmlns:a16="http://schemas.microsoft.com/office/drawing/2014/main" id="{0F22A043-6FDC-0114-0C6B-F17C3AAB47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94305F0-5B76-4C71-EC38-8FD23538F8D2}"/>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32609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10620-2651-390D-B68F-44FF6A0FA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ACFCF4-34A4-AED0-CD37-FEC28FF5E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9B480-40A4-F656-A97A-9DC5437AD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90219E56-5D8D-F368-747F-398240589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A49EEF3-1BC4-5240-5175-A293364856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80DA81-AB35-46EA-9165-B507E434F7C8}" type="slidenum">
              <a:rPr lang="en-AU" smtClean="0"/>
              <a:t>‹#›</a:t>
            </a:fld>
            <a:endParaRPr lang="en-AU"/>
          </a:p>
        </p:txBody>
      </p:sp>
    </p:spTree>
    <p:extLst>
      <p:ext uri="{BB962C8B-B14F-4D97-AF65-F5344CB8AC3E}">
        <p14:creationId xmlns:p14="http://schemas.microsoft.com/office/powerpoint/2010/main" val="3008115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BD46ED-AE59-C1AB-F320-A070403140FC}"/>
              </a:ext>
            </a:extLst>
          </p:cNvPr>
          <p:cNvSpPr>
            <a:spLocks noGrp="1"/>
          </p:cNvSpPr>
          <p:nvPr>
            <p:ph type="subTitle" idx="1"/>
          </p:nvPr>
        </p:nvSpPr>
        <p:spPr>
          <a:xfrm>
            <a:off x="3607072" y="4258235"/>
            <a:ext cx="4977855" cy="419356"/>
          </a:xfrm>
        </p:spPr>
        <p:txBody>
          <a:bodyPr>
            <a:noAutofit/>
          </a:bodyPr>
          <a:lstStyle/>
          <a:p>
            <a:r>
              <a:rPr lang="en-US" sz="4800" b="1" dirty="0"/>
              <a:t>Are you a quiz </a:t>
            </a:r>
            <a:r>
              <a:rPr lang="en-US" sz="4800" b="1" dirty="0" err="1"/>
              <a:t>wizz</a:t>
            </a:r>
            <a:r>
              <a:rPr lang="en-US" sz="4800" b="1" dirty="0"/>
              <a:t>?</a:t>
            </a:r>
            <a:endParaRPr lang="en-AU" sz="4800" b="1" dirty="0"/>
          </a:p>
        </p:txBody>
      </p:sp>
      <p:pic>
        <p:nvPicPr>
          <p:cNvPr id="7" name="Picture 2" descr="Quizmaster GIFs - Find &amp; Share on GIPHY">
            <a:extLst>
              <a:ext uri="{FF2B5EF4-FFF2-40B4-BE49-F238E27FC236}">
                <a16:creationId xmlns:a16="http://schemas.microsoft.com/office/drawing/2014/main" id="{9B9DF526-DE5C-4DFE-53CC-76B09089A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465" y="1661831"/>
            <a:ext cx="4583206" cy="229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13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advClick="0" advTm="14000">
        <p15:prstTrans prst="fallOver"/>
      </p:transition>
    </mc:Choice>
    <mc:Fallback>
      <p:transition spd="slow" advClick="0" advTm="1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077678" y="425417"/>
            <a:ext cx="9509639" cy="707886"/>
          </a:xfrm>
          <a:prstGeom prst="rect">
            <a:avLst/>
          </a:prstGeom>
          <a:noFill/>
        </p:spPr>
        <p:txBody>
          <a:bodyPr wrap="square" rtlCol="0">
            <a:spAutoFit/>
          </a:bodyPr>
          <a:lstStyle/>
          <a:p>
            <a:pPr algn="l"/>
            <a:r>
              <a:rPr lang="en-US" sz="4000" b="1" dirty="0">
                <a:solidFill>
                  <a:srgbClr val="C00000"/>
                </a:solidFill>
              </a:rPr>
              <a:t>What is Tiger Woods' real first </a:t>
            </a:r>
            <a:r>
              <a:rPr lang="en-US" sz="4000" b="1">
                <a:solidFill>
                  <a:srgbClr val="C00000"/>
                </a:solidFill>
              </a:rPr>
              <a:t>name?</a:t>
            </a:r>
            <a:endParaRPr lang="en-US"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981951" y="1885250"/>
            <a:ext cx="2368237" cy="707886"/>
          </a:xfrm>
          <a:prstGeom prst="rect">
            <a:avLst/>
          </a:prstGeom>
          <a:noFill/>
        </p:spPr>
        <p:txBody>
          <a:bodyPr wrap="square" rtlCol="0">
            <a:spAutoFit/>
          </a:bodyPr>
          <a:lstStyle/>
          <a:p>
            <a:r>
              <a:rPr lang="en-AU" sz="4000" b="1" dirty="0" err="1">
                <a:solidFill>
                  <a:srgbClr val="FF0000"/>
                </a:solidFill>
              </a:rPr>
              <a:t>Eldrick</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981951" y="3240518"/>
            <a:ext cx="4154036" cy="1754326"/>
          </a:xfrm>
          <a:prstGeom prst="rect">
            <a:avLst/>
          </a:prstGeom>
          <a:noFill/>
        </p:spPr>
        <p:txBody>
          <a:bodyPr wrap="square" rtlCol="0">
            <a:spAutoFit/>
          </a:bodyPr>
          <a:lstStyle/>
          <a:p>
            <a:r>
              <a:rPr lang="en-US" sz="3600" dirty="0"/>
              <a:t> </a:t>
            </a:r>
            <a:r>
              <a:rPr lang="en-US" sz="3600" dirty="0" err="1"/>
              <a:t>Eldrick</a:t>
            </a:r>
            <a:r>
              <a:rPr lang="en-US" sz="3600" dirty="0"/>
              <a:t>  </a:t>
            </a:r>
            <a:r>
              <a:rPr lang="en-US" sz="3600" dirty="0" err="1"/>
              <a:t>Tont</a:t>
            </a:r>
            <a:r>
              <a:rPr lang="en-US" sz="3600" dirty="0"/>
              <a:t> “Tiger” Woods was born December 30, 1975 </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5362" name="Picture 2" descr="Will Tiger Woods ever find his groove again? - Slickster Magazine">
            <a:extLst>
              <a:ext uri="{FF2B5EF4-FFF2-40B4-BE49-F238E27FC236}">
                <a16:creationId xmlns:a16="http://schemas.microsoft.com/office/drawing/2014/main" id="{C60154AD-E5FA-5497-66CE-10321F0D8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73" y="2124635"/>
            <a:ext cx="6227911" cy="415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46077"/>
      </p:ext>
    </p:extLst>
  </p:cSld>
  <p:clrMapOvr>
    <a:masterClrMapping/>
  </p:clrMapOvr>
  <p:transition spd="med" advClick="0" advTm="1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5325034" y="899021"/>
            <a:ext cx="5504329" cy="1938992"/>
          </a:xfrm>
          <a:prstGeom prst="rect">
            <a:avLst/>
          </a:prstGeom>
          <a:noFill/>
        </p:spPr>
        <p:txBody>
          <a:bodyPr wrap="square" rtlCol="0">
            <a:spAutoFit/>
          </a:bodyPr>
          <a:lstStyle/>
          <a:p>
            <a:pPr algn="l"/>
            <a:r>
              <a:rPr lang="en-US" sz="4000" b="1" dirty="0">
                <a:solidFill>
                  <a:srgbClr val="C00000"/>
                </a:solidFill>
              </a:rPr>
              <a:t>Café Terrace at Night is an 1888 oil painting by which Dutch master?</a:t>
            </a:r>
          </a:p>
        </p:txBody>
      </p:sp>
      <p:sp>
        <p:nvSpPr>
          <p:cNvPr id="5" name="TextBox 4">
            <a:extLst>
              <a:ext uri="{FF2B5EF4-FFF2-40B4-BE49-F238E27FC236}">
                <a16:creationId xmlns:a16="http://schemas.microsoft.com/office/drawing/2014/main" id="{2DB13C63-3CBC-8F03-603C-76A78EDC3341}"/>
              </a:ext>
            </a:extLst>
          </p:cNvPr>
          <p:cNvSpPr txBox="1"/>
          <p:nvPr/>
        </p:nvSpPr>
        <p:spPr>
          <a:xfrm>
            <a:off x="6784726" y="3075057"/>
            <a:ext cx="2368237" cy="707886"/>
          </a:xfrm>
          <a:prstGeom prst="rect">
            <a:avLst/>
          </a:prstGeom>
          <a:noFill/>
        </p:spPr>
        <p:txBody>
          <a:bodyPr wrap="square" rtlCol="0">
            <a:spAutoFit/>
          </a:bodyPr>
          <a:lstStyle/>
          <a:p>
            <a:r>
              <a:rPr lang="en-AU" sz="4000" b="1" dirty="0">
                <a:solidFill>
                  <a:srgbClr val="FF0000"/>
                </a:solidFill>
              </a:rPr>
              <a:t>Van Gogh</a:t>
            </a:r>
          </a:p>
        </p:txBody>
      </p:sp>
      <p:sp>
        <p:nvSpPr>
          <p:cNvPr id="6" name="TextBox 5">
            <a:extLst>
              <a:ext uri="{FF2B5EF4-FFF2-40B4-BE49-F238E27FC236}">
                <a16:creationId xmlns:a16="http://schemas.microsoft.com/office/drawing/2014/main" id="{117601C9-BA6F-E949-3481-E5C29E444645}"/>
              </a:ext>
            </a:extLst>
          </p:cNvPr>
          <p:cNvSpPr txBox="1"/>
          <p:nvPr/>
        </p:nvSpPr>
        <p:spPr>
          <a:xfrm>
            <a:off x="5969031" y="3848615"/>
            <a:ext cx="5165134" cy="2677656"/>
          </a:xfrm>
          <a:prstGeom prst="rect">
            <a:avLst/>
          </a:prstGeom>
          <a:noFill/>
        </p:spPr>
        <p:txBody>
          <a:bodyPr wrap="square" rtlCol="0">
            <a:spAutoFit/>
          </a:bodyPr>
          <a:lstStyle/>
          <a:p>
            <a:r>
              <a:rPr lang="en-US" sz="2800" dirty="0" err="1"/>
              <a:t>Colours</a:t>
            </a:r>
            <a:r>
              <a:rPr lang="en-US" sz="2800" dirty="0"/>
              <a:t> look different during the day and at night. That's why Vincent van Gogh wanted to make a night painting. That painting became Terrace of a Café at Night (1888).</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028" name="Picture 4" descr="Van Gogh - Cafe Terrace at Night - Reproduction Art">
            <a:extLst>
              <a:ext uri="{FF2B5EF4-FFF2-40B4-BE49-F238E27FC236}">
                <a16:creationId xmlns:a16="http://schemas.microsoft.com/office/drawing/2014/main" id="{2DA527E2-F158-0118-1312-D3E55A61E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78" y="355231"/>
            <a:ext cx="4628280" cy="617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051941"/>
      </p:ext>
    </p:extLst>
  </p:cSld>
  <p:clrMapOvr>
    <a:masterClrMapping/>
  </p:clrMapOvr>
  <p:transition spd="med" advClick="0"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562879" y="665939"/>
            <a:ext cx="8812304" cy="1323439"/>
          </a:xfrm>
          <a:prstGeom prst="rect">
            <a:avLst/>
          </a:prstGeom>
          <a:noFill/>
        </p:spPr>
        <p:txBody>
          <a:bodyPr wrap="square" rtlCol="0">
            <a:spAutoFit/>
          </a:bodyPr>
          <a:lstStyle/>
          <a:p>
            <a:pPr algn="l"/>
            <a:r>
              <a:rPr lang="en-US" sz="4000" b="1" dirty="0">
                <a:solidFill>
                  <a:srgbClr val="C00000"/>
                </a:solidFill>
              </a:rPr>
              <a:t>Which chamber of the heart pumps deoxygenated blood to the lungs?</a:t>
            </a:r>
          </a:p>
        </p:txBody>
      </p:sp>
      <p:sp>
        <p:nvSpPr>
          <p:cNvPr id="5" name="TextBox 4">
            <a:extLst>
              <a:ext uri="{FF2B5EF4-FFF2-40B4-BE49-F238E27FC236}">
                <a16:creationId xmlns:a16="http://schemas.microsoft.com/office/drawing/2014/main" id="{2DB13C63-3CBC-8F03-603C-76A78EDC3341}"/>
              </a:ext>
            </a:extLst>
          </p:cNvPr>
          <p:cNvSpPr txBox="1"/>
          <p:nvPr/>
        </p:nvSpPr>
        <p:spPr>
          <a:xfrm>
            <a:off x="6587503" y="2565053"/>
            <a:ext cx="3668121" cy="707886"/>
          </a:xfrm>
          <a:prstGeom prst="rect">
            <a:avLst/>
          </a:prstGeom>
          <a:noFill/>
        </p:spPr>
        <p:txBody>
          <a:bodyPr wrap="square" rtlCol="0">
            <a:spAutoFit/>
          </a:bodyPr>
          <a:lstStyle/>
          <a:p>
            <a:r>
              <a:rPr lang="en-AU" sz="4000" b="1" dirty="0">
                <a:solidFill>
                  <a:srgbClr val="FF0000"/>
                </a:solidFill>
              </a:rPr>
              <a:t>Right ventricle</a:t>
            </a:r>
          </a:p>
        </p:txBody>
      </p:sp>
      <p:sp>
        <p:nvSpPr>
          <p:cNvPr id="6" name="TextBox 5">
            <a:extLst>
              <a:ext uri="{FF2B5EF4-FFF2-40B4-BE49-F238E27FC236}">
                <a16:creationId xmlns:a16="http://schemas.microsoft.com/office/drawing/2014/main" id="{117601C9-BA6F-E949-3481-E5C29E444645}"/>
              </a:ext>
            </a:extLst>
          </p:cNvPr>
          <p:cNvSpPr txBox="1"/>
          <p:nvPr/>
        </p:nvSpPr>
        <p:spPr>
          <a:xfrm>
            <a:off x="5969031" y="3848615"/>
            <a:ext cx="5165134" cy="2246769"/>
          </a:xfrm>
          <a:prstGeom prst="rect">
            <a:avLst/>
          </a:prstGeom>
          <a:noFill/>
        </p:spPr>
        <p:txBody>
          <a:bodyPr wrap="square" rtlCol="0">
            <a:spAutoFit/>
          </a:bodyPr>
          <a:lstStyle/>
          <a:p>
            <a:r>
              <a:rPr lang="en-US" sz="2800" dirty="0"/>
              <a:t>The blood pumped by a ventricle is supplied by an atrium, an adjacent chamber in the upper heart that is smaller than a ventricle.</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2050" name="Picture 2" descr="Human Heart Animation Gif ~ Human Heart | Bocadowasubo">
            <a:extLst>
              <a:ext uri="{FF2B5EF4-FFF2-40B4-BE49-F238E27FC236}">
                <a16:creationId xmlns:a16="http://schemas.microsoft.com/office/drawing/2014/main" id="{EAF27EC8-C899-DCA1-A1A3-BD814C701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40" y="2135197"/>
            <a:ext cx="5085461" cy="43607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0684"/>
      </p:ext>
    </p:extLst>
  </p:cSld>
  <p:clrMapOvr>
    <a:masterClrMapping/>
  </p:clrMapOvr>
  <p:transition spd="med" advClick="0" advTm="1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562879" y="665938"/>
            <a:ext cx="8812304" cy="1323439"/>
          </a:xfrm>
          <a:prstGeom prst="rect">
            <a:avLst/>
          </a:prstGeom>
          <a:noFill/>
        </p:spPr>
        <p:txBody>
          <a:bodyPr wrap="square" rtlCol="0">
            <a:spAutoFit/>
          </a:bodyPr>
          <a:lstStyle/>
          <a:p>
            <a:pPr algn="l"/>
            <a:r>
              <a:rPr lang="en-US" sz="4000" b="1" dirty="0">
                <a:solidFill>
                  <a:srgbClr val="C00000"/>
                </a:solidFill>
              </a:rPr>
              <a:t>When did the London underground open?   1853;  1863;  1873; 1883</a:t>
            </a:r>
          </a:p>
        </p:txBody>
      </p:sp>
      <p:sp>
        <p:nvSpPr>
          <p:cNvPr id="5" name="TextBox 4">
            <a:extLst>
              <a:ext uri="{FF2B5EF4-FFF2-40B4-BE49-F238E27FC236}">
                <a16:creationId xmlns:a16="http://schemas.microsoft.com/office/drawing/2014/main" id="{2DB13C63-3CBC-8F03-603C-76A78EDC3341}"/>
              </a:ext>
            </a:extLst>
          </p:cNvPr>
          <p:cNvSpPr txBox="1"/>
          <p:nvPr/>
        </p:nvSpPr>
        <p:spPr>
          <a:xfrm>
            <a:off x="8048795" y="2277215"/>
            <a:ext cx="1695839" cy="707886"/>
          </a:xfrm>
          <a:prstGeom prst="rect">
            <a:avLst/>
          </a:prstGeom>
          <a:noFill/>
        </p:spPr>
        <p:txBody>
          <a:bodyPr wrap="square" rtlCol="0">
            <a:spAutoFit/>
          </a:bodyPr>
          <a:lstStyle/>
          <a:p>
            <a:r>
              <a:rPr lang="en-AU" sz="4000" b="1" dirty="0">
                <a:solidFill>
                  <a:srgbClr val="FF0000"/>
                </a:solidFill>
              </a:rPr>
              <a:t>1863</a:t>
            </a:r>
          </a:p>
        </p:txBody>
      </p:sp>
      <p:sp>
        <p:nvSpPr>
          <p:cNvPr id="6" name="TextBox 5">
            <a:extLst>
              <a:ext uri="{FF2B5EF4-FFF2-40B4-BE49-F238E27FC236}">
                <a16:creationId xmlns:a16="http://schemas.microsoft.com/office/drawing/2014/main" id="{117601C9-BA6F-E949-3481-E5C29E444645}"/>
              </a:ext>
            </a:extLst>
          </p:cNvPr>
          <p:cNvSpPr txBox="1"/>
          <p:nvPr/>
        </p:nvSpPr>
        <p:spPr>
          <a:xfrm>
            <a:off x="6193149" y="3272939"/>
            <a:ext cx="5783698" cy="3046988"/>
          </a:xfrm>
          <a:prstGeom prst="rect">
            <a:avLst/>
          </a:prstGeom>
          <a:noFill/>
        </p:spPr>
        <p:txBody>
          <a:bodyPr wrap="square" rtlCol="0">
            <a:spAutoFit/>
          </a:bodyPr>
          <a:lstStyle/>
          <a:p>
            <a:pPr fontAlgn="b"/>
            <a:r>
              <a:rPr lang="en-US" sz="3200" dirty="0"/>
              <a:t>On 10 January, The Metropolitan Railway opens the world's first underground railway, between Paddington (then called Bishop's Road) and Farringdon Street</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026" name="Picture 2">
            <a:extLst>
              <a:ext uri="{FF2B5EF4-FFF2-40B4-BE49-F238E27FC236}">
                <a16:creationId xmlns:a16="http://schemas.microsoft.com/office/drawing/2014/main" id="{7A5C7182-3035-5578-5EFF-2088CCA24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01" y="2357718"/>
            <a:ext cx="5698469" cy="388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76016"/>
      </p:ext>
    </p:extLst>
  </p:cSld>
  <p:clrMapOvr>
    <a:masterClrMapping/>
  </p:clrMapOvr>
  <p:transition spd="med" advClick="0" advTm="1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078785" y="382470"/>
            <a:ext cx="5935416" cy="1323439"/>
          </a:xfrm>
          <a:prstGeom prst="rect">
            <a:avLst/>
          </a:prstGeom>
          <a:noFill/>
        </p:spPr>
        <p:txBody>
          <a:bodyPr wrap="square" rtlCol="0">
            <a:spAutoFit/>
          </a:bodyPr>
          <a:lstStyle/>
          <a:p>
            <a:pPr algn="l"/>
            <a:r>
              <a:rPr lang="en-US" sz="4000" b="1" dirty="0">
                <a:solidFill>
                  <a:srgbClr val="C00000"/>
                </a:solidFill>
              </a:rPr>
              <a:t>Who invented the iconic Little Black Dress? </a:t>
            </a:r>
          </a:p>
        </p:txBody>
      </p:sp>
      <p:sp>
        <p:nvSpPr>
          <p:cNvPr id="5" name="TextBox 4">
            <a:extLst>
              <a:ext uri="{FF2B5EF4-FFF2-40B4-BE49-F238E27FC236}">
                <a16:creationId xmlns:a16="http://schemas.microsoft.com/office/drawing/2014/main" id="{2DB13C63-3CBC-8F03-603C-76A78EDC3341}"/>
              </a:ext>
            </a:extLst>
          </p:cNvPr>
          <p:cNvSpPr txBox="1"/>
          <p:nvPr/>
        </p:nvSpPr>
        <p:spPr>
          <a:xfrm>
            <a:off x="841126" y="2204709"/>
            <a:ext cx="5003862" cy="707886"/>
          </a:xfrm>
          <a:prstGeom prst="rect">
            <a:avLst/>
          </a:prstGeom>
          <a:noFill/>
        </p:spPr>
        <p:txBody>
          <a:bodyPr wrap="square" rtlCol="0">
            <a:spAutoFit/>
          </a:bodyPr>
          <a:lstStyle/>
          <a:p>
            <a:r>
              <a:rPr lang="en-US" sz="4000" b="1" dirty="0">
                <a:solidFill>
                  <a:srgbClr val="FF0000"/>
                </a:solidFill>
              </a:rPr>
              <a:t>Coco Chanel, 1920s</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251012" y="3256945"/>
            <a:ext cx="6825942" cy="3108543"/>
          </a:xfrm>
          <a:prstGeom prst="rect">
            <a:avLst/>
          </a:prstGeom>
          <a:noFill/>
        </p:spPr>
        <p:txBody>
          <a:bodyPr wrap="square" rtlCol="0">
            <a:spAutoFit/>
          </a:bodyPr>
          <a:lstStyle/>
          <a:p>
            <a:r>
              <a:rPr lang="en-US" sz="2800" dirty="0"/>
              <a:t>Gabrielle Bonheur "Coco" Chanel (B 1883) was a French fashion designer and businesswoman. The founder and namesake of the Chanel brand, she was credited in the post–World War I era with popularizing a sporty, casual chic as the feminine standard of style. </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2050" name="Picture 2" descr="Gabrielle Bonheur &quot;Coco&quot; Chanel 1883-1971 : r/Colorization">
            <a:extLst>
              <a:ext uri="{FF2B5EF4-FFF2-40B4-BE49-F238E27FC236}">
                <a16:creationId xmlns:a16="http://schemas.microsoft.com/office/drawing/2014/main" id="{DF9420D1-ADAC-F402-70A0-D7CB1A7B0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424" y="790997"/>
            <a:ext cx="4326988" cy="576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822"/>
      </p:ext>
    </p:extLst>
  </p:cSld>
  <p:clrMapOvr>
    <a:masterClrMapping/>
  </p:clrMapOvr>
  <p:transition spd="med" advClick="0" advTm="1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562879" y="556817"/>
            <a:ext cx="8812304" cy="707886"/>
          </a:xfrm>
          <a:prstGeom prst="rect">
            <a:avLst/>
          </a:prstGeom>
          <a:noFill/>
        </p:spPr>
        <p:txBody>
          <a:bodyPr wrap="square" rtlCol="0">
            <a:spAutoFit/>
          </a:bodyPr>
          <a:lstStyle/>
          <a:p>
            <a:pPr algn="l"/>
            <a:r>
              <a:rPr lang="en-US" sz="4000" b="1" dirty="0">
                <a:solidFill>
                  <a:srgbClr val="C00000"/>
                </a:solidFill>
              </a:rPr>
              <a:t>What happened on July 20th, 1969? </a:t>
            </a:r>
          </a:p>
        </p:txBody>
      </p:sp>
      <p:sp>
        <p:nvSpPr>
          <p:cNvPr id="5" name="TextBox 4">
            <a:extLst>
              <a:ext uri="{FF2B5EF4-FFF2-40B4-BE49-F238E27FC236}">
                <a16:creationId xmlns:a16="http://schemas.microsoft.com/office/drawing/2014/main" id="{2DB13C63-3CBC-8F03-603C-76A78EDC3341}"/>
              </a:ext>
            </a:extLst>
          </p:cNvPr>
          <p:cNvSpPr txBox="1"/>
          <p:nvPr/>
        </p:nvSpPr>
        <p:spPr>
          <a:xfrm>
            <a:off x="5844989" y="1452427"/>
            <a:ext cx="4250827" cy="1323439"/>
          </a:xfrm>
          <a:prstGeom prst="rect">
            <a:avLst/>
          </a:prstGeom>
          <a:noFill/>
        </p:spPr>
        <p:txBody>
          <a:bodyPr wrap="square" rtlCol="0">
            <a:spAutoFit/>
          </a:bodyPr>
          <a:lstStyle/>
          <a:p>
            <a:pPr algn="ctr"/>
            <a:r>
              <a:rPr lang="en-US" sz="4000" b="1" dirty="0">
                <a:solidFill>
                  <a:srgbClr val="FF0000"/>
                </a:solidFill>
              </a:rPr>
              <a:t>Apollo 11 landed on the Moon</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79855" y="1858451"/>
            <a:ext cx="5165134" cy="4524315"/>
          </a:xfrm>
          <a:prstGeom prst="rect">
            <a:avLst/>
          </a:prstGeom>
          <a:noFill/>
        </p:spPr>
        <p:txBody>
          <a:bodyPr wrap="square" rtlCol="0">
            <a:spAutoFit/>
          </a:bodyPr>
          <a:lstStyle/>
          <a:p>
            <a:r>
              <a:rPr lang="en-US" sz="3200" dirty="0"/>
              <a:t>American astronauts Neil Armstrong (1930-2012) and Edwin "Buzz" Aldrin (1930-) became the first humans ever to land on the moon. About six-and-a-half hours later, Armstrong became the first person to walk on the moon.</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026" name="Picture 2" descr="Pin on Tune in">
            <a:extLst>
              <a:ext uri="{FF2B5EF4-FFF2-40B4-BE49-F238E27FC236}">
                <a16:creationId xmlns:a16="http://schemas.microsoft.com/office/drawing/2014/main" id="{0DCC2457-57B4-B96F-1D60-F8F963CDD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459" y="2864978"/>
            <a:ext cx="5189675" cy="38922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40666"/>
      </p:ext>
    </p:extLst>
  </p:cSld>
  <p:clrMapOvr>
    <a:masterClrMapping/>
  </p:clrMapOvr>
  <p:transition spd="med" advClick="0"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711507" y="310442"/>
            <a:ext cx="8812304" cy="1323439"/>
          </a:xfrm>
          <a:prstGeom prst="rect">
            <a:avLst/>
          </a:prstGeom>
          <a:noFill/>
        </p:spPr>
        <p:txBody>
          <a:bodyPr wrap="square" rtlCol="0">
            <a:spAutoFit/>
          </a:bodyPr>
          <a:lstStyle/>
          <a:p>
            <a:pPr algn="l"/>
            <a:r>
              <a:rPr lang="en-US" sz="4000" b="1" dirty="0">
                <a:solidFill>
                  <a:srgbClr val="C00000"/>
                </a:solidFill>
              </a:rPr>
              <a:t>When was the first issue of Vogue published: 1892, 1932, 1952? </a:t>
            </a:r>
          </a:p>
        </p:txBody>
      </p:sp>
      <p:sp>
        <p:nvSpPr>
          <p:cNvPr id="5" name="TextBox 4">
            <a:extLst>
              <a:ext uri="{FF2B5EF4-FFF2-40B4-BE49-F238E27FC236}">
                <a16:creationId xmlns:a16="http://schemas.microsoft.com/office/drawing/2014/main" id="{2DB13C63-3CBC-8F03-603C-76A78EDC3341}"/>
              </a:ext>
            </a:extLst>
          </p:cNvPr>
          <p:cNvSpPr txBox="1"/>
          <p:nvPr/>
        </p:nvSpPr>
        <p:spPr>
          <a:xfrm>
            <a:off x="7869456" y="1716118"/>
            <a:ext cx="1346262" cy="707886"/>
          </a:xfrm>
          <a:prstGeom prst="rect">
            <a:avLst/>
          </a:prstGeom>
          <a:noFill/>
        </p:spPr>
        <p:txBody>
          <a:bodyPr wrap="square" rtlCol="0">
            <a:spAutoFit/>
          </a:bodyPr>
          <a:lstStyle/>
          <a:p>
            <a:r>
              <a:rPr lang="en-AU" sz="4000" b="1" dirty="0">
                <a:solidFill>
                  <a:srgbClr val="FF0000"/>
                </a:solidFill>
              </a:rPr>
              <a:t>1892</a:t>
            </a:r>
          </a:p>
        </p:txBody>
      </p:sp>
      <p:sp>
        <p:nvSpPr>
          <p:cNvPr id="6" name="TextBox 5">
            <a:extLst>
              <a:ext uri="{FF2B5EF4-FFF2-40B4-BE49-F238E27FC236}">
                <a16:creationId xmlns:a16="http://schemas.microsoft.com/office/drawing/2014/main" id="{117601C9-BA6F-E949-3481-E5C29E444645}"/>
              </a:ext>
            </a:extLst>
          </p:cNvPr>
          <p:cNvSpPr txBox="1"/>
          <p:nvPr/>
        </p:nvSpPr>
        <p:spPr>
          <a:xfrm>
            <a:off x="5682160" y="2577240"/>
            <a:ext cx="6227036" cy="3970318"/>
          </a:xfrm>
          <a:prstGeom prst="rect">
            <a:avLst/>
          </a:prstGeom>
          <a:noFill/>
        </p:spPr>
        <p:txBody>
          <a:bodyPr wrap="square" rtlCol="0">
            <a:spAutoFit/>
          </a:bodyPr>
          <a:lstStyle/>
          <a:p>
            <a:r>
              <a:rPr lang="en-US" sz="2800" dirty="0"/>
              <a:t>On December 17, 1892, Arthur Baldwin </a:t>
            </a:r>
            <a:r>
              <a:rPr lang="en-US" sz="2800" dirty="0" err="1"/>
              <a:t>Turnure</a:t>
            </a:r>
            <a:r>
              <a:rPr lang="en-US" sz="2800" dirty="0"/>
              <a:t> first publishes a new magazine, dedicated to “the ceremonial side of life” and targeted at “the sage as well as the debutante, men of affairs as well as the belle.” A product of the Gilded Age, </a:t>
            </a:r>
            <a:r>
              <a:rPr lang="en-US" sz="2800" i="1" dirty="0"/>
              <a:t>Vogue</a:t>
            </a:r>
            <a:r>
              <a:rPr lang="en-US" sz="2800" dirty="0"/>
              <a:t> has chronicled and influenced high society, fashion and culture ever since.</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2050" name="Picture 2" descr="Photographer Irving Penn's Incredible Career With Vogue | Vogue">
            <a:extLst>
              <a:ext uri="{FF2B5EF4-FFF2-40B4-BE49-F238E27FC236}">
                <a16:creationId xmlns:a16="http://schemas.microsoft.com/office/drawing/2014/main" id="{9924CCB2-E70E-554A-4988-EB20D16B3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649" y="2070061"/>
            <a:ext cx="3401010" cy="4589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62726"/>
      </p:ext>
    </p:extLst>
  </p:cSld>
  <p:clrMapOvr>
    <a:masterClrMapping/>
  </p:clrMapOvr>
  <p:transition spd="med" advClick="0"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475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932329" y="421779"/>
            <a:ext cx="10327341" cy="1938992"/>
          </a:xfrm>
          <a:prstGeom prst="rect">
            <a:avLst/>
          </a:prstGeom>
          <a:noFill/>
        </p:spPr>
        <p:txBody>
          <a:bodyPr wrap="square" rtlCol="0">
            <a:spAutoFit/>
          </a:bodyPr>
          <a:lstStyle/>
          <a:p>
            <a:pPr algn="l"/>
            <a:r>
              <a:rPr lang="en-US" sz="4000" b="1" dirty="0">
                <a:solidFill>
                  <a:srgbClr val="C00000"/>
                </a:solidFill>
              </a:rPr>
              <a:t>What iconic Old Hollywood actress is famous for saying "when I'm good, I'm very good, but when I'm bad, I'm better”?</a:t>
            </a:r>
          </a:p>
        </p:txBody>
      </p:sp>
      <p:sp>
        <p:nvSpPr>
          <p:cNvPr id="5" name="TextBox 4">
            <a:extLst>
              <a:ext uri="{FF2B5EF4-FFF2-40B4-BE49-F238E27FC236}">
                <a16:creationId xmlns:a16="http://schemas.microsoft.com/office/drawing/2014/main" id="{2DB13C63-3CBC-8F03-603C-76A78EDC3341}"/>
              </a:ext>
            </a:extLst>
          </p:cNvPr>
          <p:cNvSpPr txBox="1"/>
          <p:nvPr/>
        </p:nvSpPr>
        <p:spPr>
          <a:xfrm>
            <a:off x="6670427" y="2475598"/>
            <a:ext cx="3668121" cy="707886"/>
          </a:xfrm>
          <a:prstGeom prst="rect">
            <a:avLst/>
          </a:prstGeom>
          <a:noFill/>
        </p:spPr>
        <p:txBody>
          <a:bodyPr wrap="square" rtlCol="0">
            <a:spAutoFit/>
          </a:bodyPr>
          <a:lstStyle/>
          <a:p>
            <a:r>
              <a:rPr lang="en-AU" sz="4000" b="1" dirty="0">
                <a:solidFill>
                  <a:srgbClr val="FF0000"/>
                </a:solidFill>
              </a:rPr>
              <a:t>Mae West</a:t>
            </a:r>
          </a:p>
        </p:txBody>
      </p:sp>
      <p:sp>
        <p:nvSpPr>
          <p:cNvPr id="6" name="TextBox 5">
            <a:extLst>
              <a:ext uri="{FF2B5EF4-FFF2-40B4-BE49-F238E27FC236}">
                <a16:creationId xmlns:a16="http://schemas.microsoft.com/office/drawing/2014/main" id="{117601C9-BA6F-E949-3481-E5C29E444645}"/>
              </a:ext>
            </a:extLst>
          </p:cNvPr>
          <p:cNvSpPr txBox="1"/>
          <p:nvPr/>
        </p:nvSpPr>
        <p:spPr>
          <a:xfrm>
            <a:off x="5593977" y="3429000"/>
            <a:ext cx="6391834" cy="2893100"/>
          </a:xfrm>
          <a:prstGeom prst="rect">
            <a:avLst/>
          </a:prstGeom>
          <a:noFill/>
        </p:spPr>
        <p:txBody>
          <a:bodyPr wrap="square" rtlCol="0">
            <a:spAutoFit/>
          </a:bodyPr>
          <a:lstStyle/>
          <a:p>
            <a:r>
              <a:rPr lang="en-US" sz="2600" dirty="0"/>
              <a:t>   Mae West. Mary Jane “Mae” " West (1893 - 1980) was an American actress, singer, comedian, screenwriter, and playwright whose career spanned over seven decades.</a:t>
            </a:r>
          </a:p>
          <a:p>
            <a:r>
              <a:rPr lang="en-US" sz="2600" dirty="0"/>
              <a:t>    Considered a sex symbol, she was known for her breezy sexual independence and her lighthearted </a:t>
            </a:r>
            <a:r>
              <a:rPr lang="en-AU" sz="2600" dirty="0"/>
              <a:t>bawdy double </a:t>
            </a:r>
            <a:r>
              <a:rPr lang="en-AU" sz="2600" dirty="0" err="1"/>
              <a:t>entendres</a:t>
            </a:r>
            <a:endParaRPr lang="en-US" sz="2600" dirty="0"/>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3074" name="Picture 2" descr="Film Noir Photos: Outlandish Hats: Mae West">
            <a:extLst>
              <a:ext uri="{FF2B5EF4-FFF2-40B4-BE49-F238E27FC236}">
                <a16:creationId xmlns:a16="http://schemas.microsoft.com/office/drawing/2014/main" id="{07287934-D20E-157C-8546-84E495F3D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452" y="2501153"/>
            <a:ext cx="3423839" cy="4222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731215"/>
      </p:ext>
    </p:extLst>
  </p:cSld>
  <p:clrMapOvr>
    <a:masterClrMapping/>
  </p:clrMapOvr>
  <p:transition spd="med" advClick="0" advTm="1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174376" y="100764"/>
            <a:ext cx="9442854" cy="1938992"/>
          </a:xfrm>
          <a:prstGeom prst="rect">
            <a:avLst/>
          </a:prstGeom>
          <a:noFill/>
        </p:spPr>
        <p:txBody>
          <a:bodyPr wrap="square" rtlCol="0">
            <a:spAutoFit/>
          </a:bodyPr>
          <a:lstStyle/>
          <a:p>
            <a:pPr algn="l"/>
            <a:r>
              <a:rPr lang="en-US" sz="4000" b="1" dirty="0">
                <a:solidFill>
                  <a:srgbClr val="C00000"/>
                </a:solidFill>
              </a:rPr>
              <a:t>What is the name of the ship that rescued Titanic passengers hours after the “unsinkable” ship went down?</a:t>
            </a:r>
          </a:p>
        </p:txBody>
      </p:sp>
      <p:sp>
        <p:nvSpPr>
          <p:cNvPr id="5" name="TextBox 4">
            <a:extLst>
              <a:ext uri="{FF2B5EF4-FFF2-40B4-BE49-F238E27FC236}">
                <a16:creationId xmlns:a16="http://schemas.microsoft.com/office/drawing/2014/main" id="{2DB13C63-3CBC-8F03-603C-76A78EDC3341}"/>
              </a:ext>
            </a:extLst>
          </p:cNvPr>
          <p:cNvSpPr txBox="1"/>
          <p:nvPr/>
        </p:nvSpPr>
        <p:spPr>
          <a:xfrm>
            <a:off x="7370449" y="2396161"/>
            <a:ext cx="3668121" cy="707886"/>
          </a:xfrm>
          <a:prstGeom prst="rect">
            <a:avLst/>
          </a:prstGeom>
          <a:noFill/>
        </p:spPr>
        <p:txBody>
          <a:bodyPr wrap="square" rtlCol="0">
            <a:spAutoFit/>
          </a:bodyPr>
          <a:lstStyle/>
          <a:p>
            <a:r>
              <a:rPr lang="en-AU" sz="4000" b="1" dirty="0">
                <a:solidFill>
                  <a:srgbClr val="FF0000"/>
                </a:solidFill>
              </a:rPr>
              <a:t>The Carpathia</a:t>
            </a:r>
          </a:p>
        </p:txBody>
      </p:sp>
      <p:sp>
        <p:nvSpPr>
          <p:cNvPr id="6" name="TextBox 5">
            <a:extLst>
              <a:ext uri="{FF2B5EF4-FFF2-40B4-BE49-F238E27FC236}">
                <a16:creationId xmlns:a16="http://schemas.microsoft.com/office/drawing/2014/main" id="{117601C9-BA6F-E949-3481-E5C29E444645}"/>
              </a:ext>
            </a:extLst>
          </p:cNvPr>
          <p:cNvSpPr txBox="1"/>
          <p:nvPr/>
        </p:nvSpPr>
        <p:spPr>
          <a:xfrm>
            <a:off x="6928255" y="3171640"/>
            <a:ext cx="5165134" cy="3293209"/>
          </a:xfrm>
          <a:prstGeom prst="rect">
            <a:avLst/>
          </a:prstGeom>
          <a:noFill/>
        </p:spPr>
        <p:txBody>
          <a:bodyPr wrap="square" rtlCol="0">
            <a:spAutoFit/>
          </a:bodyPr>
          <a:lstStyle/>
          <a:p>
            <a:r>
              <a:rPr lang="en-US" sz="2600" dirty="0"/>
              <a:t>The Carpathia made her maiden voyage in 1903 from Liverpool to Boston and continued on this route before being transferred to Mediterranean service in 1904. In April 1912, she became famous for rescuing survivors of the rival White Star Line's RMS Titanic</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4098" name="Picture 2" descr="10 Things That Make No Sense About The Titanic Movie | ScreenRant">
            <a:extLst>
              <a:ext uri="{FF2B5EF4-FFF2-40B4-BE49-F238E27FC236}">
                <a16:creationId xmlns:a16="http://schemas.microsoft.com/office/drawing/2014/main" id="{1E2AF8BF-EF73-5671-D92F-A672941E88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49" r="10350"/>
          <a:stretch/>
        </p:blipFill>
        <p:spPr bwMode="auto">
          <a:xfrm>
            <a:off x="215153" y="2101753"/>
            <a:ext cx="6843418" cy="45020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73203"/>
      </p:ext>
    </p:extLst>
  </p:cSld>
  <p:clrMapOvr>
    <a:masterClrMapping/>
  </p:clrMapOvr>
  <p:transition spd="med" advClick="0"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237129" y="342257"/>
            <a:ext cx="8310283" cy="1200329"/>
          </a:xfrm>
          <a:prstGeom prst="rect">
            <a:avLst/>
          </a:prstGeom>
          <a:noFill/>
        </p:spPr>
        <p:txBody>
          <a:bodyPr wrap="square" rtlCol="0">
            <a:spAutoFit/>
          </a:bodyPr>
          <a:lstStyle/>
          <a:p>
            <a:pPr algn="l"/>
            <a:r>
              <a:rPr lang="en-US" sz="3600" b="1" dirty="0">
                <a:solidFill>
                  <a:srgbClr val="C00000"/>
                </a:solidFill>
              </a:rPr>
              <a:t>Which word in the English language is spelled incorrectly in every dictionary?</a:t>
            </a:r>
          </a:p>
        </p:txBody>
      </p:sp>
      <p:sp>
        <p:nvSpPr>
          <p:cNvPr id="5" name="TextBox 4">
            <a:extLst>
              <a:ext uri="{FF2B5EF4-FFF2-40B4-BE49-F238E27FC236}">
                <a16:creationId xmlns:a16="http://schemas.microsoft.com/office/drawing/2014/main" id="{2DB13C63-3CBC-8F03-603C-76A78EDC3341}"/>
              </a:ext>
            </a:extLst>
          </p:cNvPr>
          <p:cNvSpPr txBox="1"/>
          <p:nvPr/>
        </p:nvSpPr>
        <p:spPr>
          <a:xfrm>
            <a:off x="6804570" y="1784079"/>
            <a:ext cx="3668121" cy="707886"/>
          </a:xfrm>
          <a:prstGeom prst="rect">
            <a:avLst/>
          </a:prstGeom>
          <a:noFill/>
        </p:spPr>
        <p:txBody>
          <a:bodyPr wrap="square" rtlCol="0">
            <a:spAutoFit/>
          </a:bodyPr>
          <a:lstStyle/>
          <a:p>
            <a:r>
              <a:rPr lang="en-US" sz="4000" b="1" dirty="0">
                <a:solidFill>
                  <a:srgbClr val="FF0000"/>
                </a:solidFill>
              </a:rPr>
              <a:t>Incorrectly</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7047324" y="3586162"/>
            <a:ext cx="3977726" cy="1384995"/>
          </a:xfrm>
          <a:prstGeom prst="rect">
            <a:avLst/>
          </a:prstGeom>
          <a:noFill/>
        </p:spPr>
        <p:txBody>
          <a:bodyPr wrap="square" rtlCol="0">
            <a:spAutoFit/>
          </a:bodyPr>
          <a:lstStyle/>
          <a:p>
            <a:r>
              <a:rPr lang="en-US" sz="2800" dirty="0"/>
              <a:t>This is the only dad joke.</a:t>
            </a:r>
          </a:p>
          <a:p>
            <a:r>
              <a:rPr lang="en-US" sz="2800" dirty="0"/>
              <a:t> </a:t>
            </a:r>
          </a:p>
          <a:p>
            <a:r>
              <a:rPr lang="en-US" sz="2800" dirty="0"/>
              <a:t>I promise.</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5122" name="Picture 2" descr="Man writing an old letter. Old quill pen, books and papyrus scroll on ...">
            <a:extLst>
              <a:ext uri="{FF2B5EF4-FFF2-40B4-BE49-F238E27FC236}">
                <a16:creationId xmlns:a16="http://schemas.microsoft.com/office/drawing/2014/main" id="{A35410D7-D14B-CC54-A918-FB04F664CC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09"/>
          <a:stretch/>
        </p:blipFill>
        <p:spPr bwMode="auto">
          <a:xfrm>
            <a:off x="206189" y="2041577"/>
            <a:ext cx="6405468" cy="447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754337"/>
      </p:ext>
    </p:extLst>
  </p:cSld>
  <p:clrMapOvr>
    <a:masterClrMapping/>
  </p:clrMapOvr>
  <p:transition spd="med" advClick="0" advTm="1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334395" y="471615"/>
            <a:ext cx="6850382" cy="1323439"/>
          </a:xfrm>
          <a:prstGeom prst="rect">
            <a:avLst/>
          </a:prstGeom>
          <a:noFill/>
        </p:spPr>
        <p:txBody>
          <a:bodyPr wrap="square" rtlCol="0">
            <a:spAutoFit/>
          </a:bodyPr>
          <a:lstStyle/>
          <a:p>
            <a:pPr algn="ctr"/>
            <a:r>
              <a:rPr lang="en-US" sz="4000" b="1" dirty="0">
                <a:solidFill>
                  <a:srgbClr val="C00000"/>
                </a:solidFill>
              </a:rPr>
              <a:t>From what grain is the Japanese spirit Sake </a:t>
            </a:r>
            <a:r>
              <a:rPr lang="en-US" sz="4000" b="1">
                <a:solidFill>
                  <a:srgbClr val="C00000"/>
                </a:solidFill>
              </a:rPr>
              <a:t>made?</a:t>
            </a:r>
            <a:endParaRPr lang="en-US"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823552" y="2079524"/>
            <a:ext cx="1929812" cy="707886"/>
          </a:xfrm>
          <a:prstGeom prst="rect">
            <a:avLst/>
          </a:prstGeom>
          <a:noFill/>
        </p:spPr>
        <p:txBody>
          <a:bodyPr wrap="square" rtlCol="0">
            <a:spAutoFit/>
          </a:bodyPr>
          <a:lstStyle/>
          <a:p>
            <a:r>
              <a:rPr lang="en-AU" sz="4000" b="1" dirty="0">
                <a:solidFill>
                  <a:srgbClr val="FF0000"/>
                </a:solidFill>
              </a:rPr>
              <a:t>Rice</a:t>
            </a:r>
          </a:p>
        </p:txBody>
      </p:sp>
      <p:sp>
        <p:nvSpPr>
          <p:cNvPr id="6" name="TextBox 5">
            <a:extLst>
              <a:ext uri="{FF2B5EF4-FFF2-40B4-BE49-F238E27FC236}">
                <a16:creationId xmlns:a16="http://schemas.microsoft.com/office/drawing/2014/main" id="{117601C9-BA6F-E949-3481-E5C29E444645}"/>
              </a:ext>
            </a:extLst>
          </p:cNvPr>
          <p:cNvSpPr txBox="1"/>
          <p:nvPr/>
        </p:nvSpPr>
        <p:spPr>
          <a:xfrm>
            <a:off x="6849035" y="2970023"/>
            <a:ext cx="4781477" cy="3539430"/>
          </a:xfrm>
          <a:prstGeom prst="rect">
            <a:avLst/>
          </a:prstGeom>
          <a:noFill/>
        </p:spPr>
        <p:txBody>
          <a:bodyPr wrap="square" rtlCol="0">
            <a:spAutoFit/>
          </a:bodyPr>
          <a:lstStyle/>
          <a:p>
            <a:r>
              <a:rPr lang="en-US" sz="3200" dirty="0"/>
              <a:t>Sake or </a:t>
            </a:r>
            <a:r>
              <a:rPr lang="en-US" sz="3200" dirty="0" err="1"/>
              <a:t>saké</a:t>
            </a:r>
            <a:r>
              <a:rPr lang="en-US" sz="3200" dirty="0"/>
              <a:t>, also referred to as Japanese rice wine, is an alcoholic beverage of Japanese origin made by fermenting rice that has been polished to remove the bran.</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6146" name="Picture 2" descr="What Does Sake Taste Like ? ? Fresh Guide - Beezzly">
            <a:extLst>
              <a:ext uri="{FF2B5EF4-FFF2-40B4-BE49-F238E27FC236}">
                <a16:creationId xmlns:a16="http://schemas.microsoft.com/office/drawing/2014/main" id="{8E35DAA8-A58B-F5F8-2063-E02A4FA78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50" y="2187389"/>
            <a:ext cx="6584144" cy="432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8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14000">
        <p15:prstTrans prst="fallOver"/>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227061" y="520120"/>
            <a:ext cx="9245630" cy="1938992"/>
          </a:xfrm>
          <a:prstGeom prst="rect">
            <a:avLst/>
          </a:prstGeom>
          <a:noFill/>
        </p:spPr>
        <p:txBody>
          <a:bodyPr wrap="square" rtlCol="0">
            <a:spAutoFit/>
          </a:bodyPr>
          <a:lstStyle/>
          <a:p>
            <a:pPr algn="l"/>
            <a:r>
              <a:rPr lang="en-US" sz="4000" b="1" dirty="0">
                <a:solidFill>
                  <a:srgbClr val="C00000"/>
                </a:solidFill>
              </a:rPr>
              <a:t>Where was coffee invented, according to most researchers as well as a popular legend about a goat herder?</a:t>
            </a:r>
          </a:p>
        </p:txBody>
      </p:sp>
      <p:sp>
        <p:nvSpPr>
          <p:cNvPr id="5" name="TextBox 4">
            <a:extLst>
              <a:ext uri="{FF2B5EF4-FFF2-40B4-BE49-F238E27FC236}">
                <a16:creationId xmlns:a16="http://schemas.microsoft.com/office/drawing/2014/main" id="{2DB13C63-3CBC-8F03-603C-76A78EDC3341}"/>
              </a:ext>
            </a:extLst>
          </p:cNvPr>
          <p:cNvSpPr txBox="1"/>
          <p:nvPr/>
        </p:nvSpPr>
        <p:spPr>
          <a:xfrm>
            <a:off x="6804570" y="2721114"/>
            <a:ext cx="2231617" cy="707886"/>
          </a:xfrm>
          <a:prstGeom prst="rect">
            <a:avLst/>
          </a:prstGeom>
          <a:noFill/>
        </p:spPr>
        <p:txBody>
          <a:bodyPr wrap="square" rtlCol="0">
            <a:spAutoFit/>
          </a:bodyPr>
          <a:lstStyle/>
          <a:p>
            <a:r>
              <a:rPr lang="en-AU" sz="4000" b="1" dirty="0">
                <a:solidFill>
                  <a:srgbClr val="FF0000"/>
                </a:solidFill>
              </a:rPr>
              <a:t>Ethiopia</a:t>
            </a:r>
          </a:p>
        </p:txBody>
      </p:sp>
      <p:sp>
        <p:nvSpPr>
          <p:cNvPr id="6" name="TextBox 5">
            <a:extLst>
              <a:ext uri="{FF2B5EF4-FFF2-40B4-BE49-F238E27FC236}">
                <a16:creationId xmlns:a16="http://schemas.microsoft.com/office/drawing/2014/main" id="{117601C9-BA6F-E949-3481-E5C29E444645}"/>
              </a:ext>
            </a:extLst>
          </p:cNvPr>
          <p:cNvSpPr txBox="1"/>
          <p:nvPr/>
        </p:nvSpPr>
        <p:spPr>
          <a:xfrm>
            <a:off x="5969030" y="3848615"/>
            <a:ext cx="5940165" cy="2246769"/>
          </a:xfrm>
          <a:prstGeom prst="rect">
            <a:avLst/>
          </a:prstGeom>
          <a:noFill/>
        </p:spPr>
        <p:txBody>
          <a:bodyPr wrap="square" rtlCol="0">
            <a:spAutoFit/>
          </a:bodyPr>
          <a:lstStyle/>
          <a:p>
            <a:r>
              <a:rPr lang="en-US" sz="2800" dirty="0"/>
              <a:t>In the 15th century, Sufi monasteries in Yemen employed coffee as an aid to concentration during prayers. Coffee later spread to the Levant in the early 16th century.</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6146" name="Picture 2" descr="Philips 5400 LatteGo Series Super Automatic Espresso Machine #EP5447/9 ...">
            <a:extLst>
              <a:ext uri="{FF2B5EF4-FFF2-40B4-BE49-F238E27FC236}">
                <a16:creationId xmlns:a16="http://schemas.microsoft.com/office/drawing/2014/main" id="{CC589F6D-6057-3DD2-5230-5D94A37B9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061" y="2653553"/>
            <a:ext cx="4043082" cy="4043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927636"/>
      </p:ext>
    </p:extLst>
  </p:cSld>
  <p:clrMapOvr>
    <a:masterClrMapping/>
  </p:clrMapOvr>
  <p:transition spd="med" advClick="0" advTm="1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562879" y="665939"/>
            <a:ext cx="8812304" cy="707886"/>
          </a:xfrm>
          <a:prstGeom prst="rect">
            <a:avLst/>
          </a:prstGeom>
          <a:noFill/>
        </p:spPr>
        <p:txBody>
          <a:bodyPr wrap="square" rtlCol="0">
            <a:spAutoFit/>
          </a:bodyPr>
          <a:lstStyle/>
          <a:p>
            <a:pPr algn="l"/>
            <a:r>
              <a:rPr lang="en-US" sz="4000" b="1" dirty="0">
                <a:solidFill>
                  <a:srgbClr val="C00000"/>
                </a:solidFill>
              </a:rPr>
              <a:t>What is the world's largest flower?</a:t>
            </a:r>
          </a:p>
        </p:txBody>
      </p:sp>
      <p:sp>
        <p:nvSpPr>
          <p:cNvPr id="5" name="TextBox 4">
            <a:extLst>
              <a:ext uri="{FF2B5EF4-FFF2-40B4-BE49-F238E27FC236}">
                <a16:creationId xmlns:a16="http://schemas.microsoft.com/office/drawing/2014/main" id="{2DB13C63-3CBC-8F03-603C-76A78EDC3341}"/>
              </a:ext>
            </a:extLst>
          </p:cNvPr>
          <p:cNvSpPr txBox="1"/>
          <p:nvPr/>
        </p:nvSpPr>
        <p:spPr>
          <a:xfrm>
            <a:off x="6731479" y="1939727"/>
            <a:ext cx="4609415" cy="707886"/>
          </a:xfrm>
          <a:prstGeom prst="rect">
            <a:avLst/>
          </a:prstGeom>
          <a:noFill/>
        </p:spPr>
        <p:txBody>
          <a:bodyPr wrap="square" rtlCol="0">
            <a:spAutoFit/>
          </a:bodyPr>
          <a:lstStyle/>
          <a:p>
            <a:r>
              <a:rPr lang="en-US" sz="4000" b="1" dirty="0">
                <a:solidFill>
                  <a:srgbClr val="FF0000"/>
                </a:solidFill>
              </a:rPr>
              <a:t>Rafflesia </a:t>
            </a:r>
            <a:r>
              <a:rPr lang="en-US" sz="4000" b="1" dirty="0" err="1">
                <a:solidFill>
                  <a:srgbClr val="FF0000"/>
                </a:solidFill>
              </a:rPr>
              <a:t>arnoldii</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508375" y="3337626"/>
            <a:ext cx="5432613" cy="3046988"/>
          </a:xfrm>
          <a:prstGeom prst="rect">
            <a:avLst/>
          </a:prstGeom>
          <a:noFill/>
        </p:spPr>
        <p:txBody>
          <a:bodyPr wrap="square" rtlCol="0">
            <a:spAutoFit/>
          </a:bodyPr>
          <a:lstStyle/>
          <a:p>
            <a:r>
              <a:rPr lang="en-US" sz="3200" dirty="0"/>
              <a:t>Also known as the “corpse flower” due to it smelling like, well, a corpse. It is native to the rainforests of Sumatra and Borneo. It grows to more than 1m across</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7170" name="Picture 2" descr="Rafflesia arnoldii (Corpse Flower) - World of Flowering Plants">
            <a:extLst>
              <a:ext uri="{FF2B5EF4-FFF2-40B4-BE49-F238E27FC236}">
                <a16:creationId xmlns:a16="http://schemas.microsoft.com/office/drawing/2014/main" id="{F44BB0EF-CC80-ADD4-B7B2-4430CDBAF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11" y="1631576"/>
            <a:ext cx="5916707" cy="443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83853"/>
      </p:ext>
    </p:extLst>
  </p:cSld>
  <p:clrMapOvr>
    <a:masterClrMapping/>
  </p:clrMapOvr>
  <p:transition spd="med" advClick="0" advTm="1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466165" y="585257"/>
            <a:ext cx="11582400" cy="2308324"/>
          </a:xfrm>
          <a:prstGeom prst="rect">
            <a:avLst/>
          </a:prstGeom>
          <a:noFill/>
        </p:spPr>
        <p:txBody>
          <a:bodyPr wrap="square" rtlCol="0">
            <a:spAutoFit/>
          </a:bodyPr>
          <a:lstStyle/>
          <a:p>
            <a:pPr algn="l"/>
            <a:r>
              <a:rPr lang="en-US" sz="3600" b="1" dirty="0">
                <a:solidFill>
                  <a:srgbClr val="C00000"/>
                </a:solidFill>
              </a:rPr>
              <a:t>Although Bram Stoker’s character draws inspiration from multiple sources, including folklore, who in history is thought to be the primary real-life template for Dracula?</a:t>
            </a:r>
          </a:p>
        </p:txBody>
      </p:sp>
      <p:sp>
        <p:nvSpPr>
          <p:cNvPr id="5" name="TextBox 4">
            <a:extLst>
              <a:ext uri="{FF2B5EF4-FFF2-40B4-BE49-F238E27FC236}">
                <a16:creationId xmlns:a16="http://schemas.microsoft.com/office/drawing/2014/main" id="{2DB13C63-3CBC-8F03-603C-76A78EDC3341}"/>
              </a:ext>
            </a:extLst>
          </p:cNvPr>
          <p:cNvSpPr txBox="1"/>
          <p:nvPr/>
        </p:nvSpPr>
        <p:spPr>
          <a:xfrm>
            <a:off x="8003926" y="2448512"/>
            <a:ext cx="2251697" cy="1323439"/>
          </a:xfrm>
          <a:prstGeom prst="rect">
            <a:avLst/>
          </a:prstGeom>
          <a:noFill/>
        </p:spPr>
        <p:txBody>
          <a:bodyPr wrap="square" rtlCol="0">
            <a:spAutoFit/>
          </a:bodyPr>
          <a:lstStyle/>
          <a:p>
            <a:r>
              <a:rPr lang="en-US" sz="4000" b="1" dirty="0">
                <a:solidFill>
                  <a:srgbClr val="FF0000"/>
                </a:solidFill>
              </a:rPr>
              <a:t>Vlad the Impaler</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929717" y="4108592"/>
            <a:ext cx="4979479" cy="2246769"/>
          </a:xfrm>
          <a:prstGeom prst="rect">
            <a:avLst/>
          </a:prstGeom>
          <a:noFill/>
        </p:spPr>
        <p:txBody>
          <a:bodyPr wrap="square" rtlCol="0">
            <a:spAutoFit/>
          </a:bodyPr>
          <a:lstStyle/>
          <a:p>
            <a:r>
              <a:rPr lang="en-US" sz="2800" dirty="0"/>
              <a:t>Bran Castle is a castle in Bran, 25K southwest of </a:t>
            </a:r>
            <a:r>
              <a:rPr lang="en-US" sz="2800" dirty="0" err="1"/>
              <a:t>Brașov</a:t>
            </a:r>
            <a:r>
              <a:rPr lang="en-US" sz="2800" dirty="0"/>
              <a:t> and was built by Saxons in 1377 who were given the privilege by Louis I of Hungary. </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8194" name="Picture 2" descr="Beautiful Eastern Europe: Bran castle Romania">
            <a:extLst>
              <a:ext uri="{FF2B5EF4-FFF2-40B4-BE49-F238E27FC236}">
                <a16:creationId xmlns:a16="http://schemas.microsoft.com/office/drawing/2014/main" id="{733B93ED-548B-A819-D7A8-DC7A09C26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33" y="2893581"/>
            <a:ext cx="6354171" cy="357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85138"/>
      </p:ext>
    </p:extLst>
  </p:cSld>
  <p:clrMapOvr>
    <a:masterClrMapping/>
  </p:clrMapOvr>
  <p:transition spd="med" advClick="0"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6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692829" y="918475"/>
            <a:ext cx="8069555" cy="707886"/>
          </a:xfrm>
          <a:prstGeom prst="rect">
            <a:avLst/>
          </a:prstGeom>
          <a:noFill/>
        </p:spPr>
        <p:txBody>
          <a:bodyPr wrap="square" rtlCol="0">
            <a:spAutoFit/>
          </a:bodyPr>
          <a:lstStyle/>
          <a:p>
            <a:pPr algn="l"/>
            <a:r>
              <a:rPr lang="en-US" sz="4000" b="1" dirty="0">
                <a:solidFill>
                  <a:srgbClr val="C00000"/>
                </a:solidFill>
              </a:rPr>
              <a:t>What is the currency of </a:t>
            </a:r>
            <a:r>
              <a:rPr lang="en-US" sz="4000" b="1">
                <a:solidFill>
                  <a:srgbClr val="C00000"/>
                </a:solidFill>
              </a:rPr>
              <a:t>Vietnam?</a:t>
            </a:r>
            <a:endParaRPr lang="en-US"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729857" y="2139826"/>
            <a:ext cx="4323625" cy="707886"/>
          </a:xfrm>
          <a:prstGeom prst="rect">
            <a:avLst/>
          </a:prstGeom>
          <a:noFill/>
        </p:spPr>
        <p:txBody>
          <a:bodyPr wrap="square" rtlCol="0">
            <a:spAutoFit/>
          </a:bodyPr>
          <a:lstStyle/>
          <a:p>
            <a:r>
              <a:rPr lang="en-AU" sz="4000" b="1" dirty="0">
                <a:solidFill>
                  <a:srgbClr val="FF0000"/>
                </a:solidFill>
              </a:rPr>
              <a:t>Vietnamese dong</a:t>
            </a:r>
          </a:p>
        </p:txBody>
      </p:sp>
      <p:sp>
        <p:nvSpPr>
          <p:cNvPr id="6" name="TextBox 5">
            <a:extLst>
              <a:ext uri="{FF2B5EF4-FFF2-40B4-BE49-F238E27FC236}">
                <a16:creationId xmlns:a16="http://schemas.microsoft.com/office/drawing/2014/main" id="{117601C9-BA6F-E949-3481-E5C29E444645}"/>
              </a:ext>
            </a:extLst>
          </p:cNvPr>
          <p:cNvSpPr txBox="1"/>
          <p:nvPr/>
        </p:nvSpPr>
        <p:spPr>
          <a:xfrm>
            <a:off x="6633882" y="3600010"/>
            <a:ext cx="4323625" cy="523220"/>
          </a:xfrm>
          <a:prstGeom prst="rect">
            <a:avLst/>
          </a:prstGeom>
          <a:noFill/>
        </p:spPr>
        <p:txBody>
          <a:bodyPr wrap="square" rtlCol="0">
            <a:spAutoFit/>
          </a:bodyPr>
          <a:lstStyle/>
          <a:p>
            <a:r>
              <a:rPr lang="en-US" sz="2800" dirty="0"/>
              <a:t>AU$1 is about 16,000 dong</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0242" name="Picture 2" descr="Vietnamese Dong Conversion Rate for top 10 foreign currencies">
            <a:extLst>
              <a:ext uri="{FF2B5EF4-FFF2-40B4-BE49-F238E27FC236}">
                <a16:creationId xmlns:a16="http://schemas.microsoft.com/office/drawing/2014/main" id="{CFB2FD09-8B81-94E0-10DA-727EDDFA9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201201"/>
            <a:ext cx="6220512" cy="391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15907"/>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735106" y="918475"/>
            <a:ext cx="11269569" cy="707886"/>
          </a:xfrm>
          <a:prstGeom prst="rect">
            <a:avLst/>
          </a:prstGeom>
          <a:noFill/>
        </p:spPr>
        <p:txBody>
          <a:bodyPr wrap="square" rtlCol="0">
            <a:spAutoFit/>
          </a:bodyPr>
          <a:lstStyle/>
          <a:p>
            <a:pPr algn="l"/>
            <a:r>
              <a:rPr lang="en-US" sz="4000" b="1" dirty="0">
                <a:solidFill>
                  <a:srgbClr val="C00000"/>
                </a:solidFill>
              </a:rPr>
              <a:t>What’s the name of the cowboy in Toy </a:t>
            </a:r>
            <a:r>
              <a:rPr lang="en-US" sz="4000" b="1">
                <a:solidFill>
                  <a:srgbClr val="C00000"/>
                </a:solidFill>
              </a:rPr>
              <a:t>Story?</a:t>
            </a:r>
            <a:endParaRPr lang="en-US"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922163" y="2247213"/>
            <a:ext cx="2064519" cy="707886"/>
          </a:xfrm>
          <a:prstGeom prst="rect">
            <a:avLst/>
          </a:prstGeom>
          <a:noFill/>
        </p:spPr>
        <p:txBody>
          <a:bodyPr wrap="square" rtlCol="0">
            <a:spAutoFit/>
          </a:bodyPr>
          <a:lstStyle/>
          <a:p>
            <a:r>
              <a:rPr lang="en-AU" sz="4000" b="1" dirty="0">
                <a:solidFill>
                  <a:srgbClr val="FF0000"/>
                </a:solidFill>
              </a:rPr>
              <a:t>Woody</a:t>
            </a:r>
          </a:p>
        </p:txBody>
      </p:sp>
      <p:sp>
        <p:nvSpPr>
          <p:cNvPr id="6" name="TextBox 5">
            <a:extLst>
              <a:ext uri="{FF2B5EF4-FFF2-40B4-BE49-F238E27FC236}">
                <a16:creationId xmlns:a16="http://schemas.microsoft.com/office/drawing/2014/main" id="{117601C9-BA6F-E949-3481-E5C29E444645}"/>
              </a:ext>
            </a:extLst>
          </p:cNvPr>
          <p:cNvSpPr txBox="1"/>
          <p:nvPr/>
        </p:nvSpPr>
        <p:spPr>
          <a:xfrm>
            <a:off x="6203577" y="3071640"/>
            <a:ext cx="5920906" cy="3539430"/>
          </a:xfrm>
          <a:prstGeom prst="rect">
            <a:avLst/>
          </a:prstGeom>
          <a:noFill/>
        </p:spPr>
        <p:txBody>
          <a:bodyPr wrap="square" rtlCol="0">
            <a:spAutoFit/>
          </a:bodyPr>
          <a:lstStyle/>
          <a:p>
            <a:r>
              <a:rPr lang="en-US" sz="2800" dirty="0"/>
              <a:t>Toy Story is a 1995 American animated comedy film produced by Pixar Animation Studios for Walt Disney Pictures. The first installment in the franchise of the same name, it was the first entirely computer-animated feature film, as well as the first feature film from Pixar.</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1266" name="Picture 2" descr="Disney Pixar Toy Story Woody's Round-Up Classic Pack Action Figures (9. ...">
            <a:extLst>
              <a:ext uri="{FF2B5EF4-FFF2-40B4-BE49-F238E27FC236}">
                <a16:creationId xmlns:a16="http://schemas.microsoft.com/office/drawing/2014/main" id="{694E4D34-2704-49C8-F87D-E00056991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1725986"/>
            <a:ext cx="4514850" cy="5019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40431"/>
      </p:ext>
    </p:extLst>
  </p:cSld>
  <p:clrMapOvr>
    <a:masterClrMapping/>
  </p:clrMapOvr>
  <mc:AlternateContent xmlns:mc="http://schemas.openxmlformats.org/markup-compatibility/2006" xmlns:p14="http://schemas.microsoft.com/office/powerpoint/2010/main">
    <mc:Choice Requires="p14">
      <p:transition spd="slow" p14:dur="1500" advClick="0" advTm="13000">
        <p:split orient="vert"/>
      </p:transition>
    </mc:Choice>
    <mc:Fallback xmlns="">
      <p:transition spd="slow" advClick="0"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678501" y="685234"/>
            <a:ext cx="7485529" cy="707886"/>
          </a:xfrm>
          <a:prstGeom prst="rect">
            <a:avLst/>
          </a:prstGeom>
          <a:noFill/>
        </p:spPr>
        <p:txBody>
          <a:bodyPr wrap="square" rtlCol="0">
            <a:spAutoFit/>
          </a:bodyPr>
          <a:lstStyle/>
          <a:p>
            <a:pPr algn="l"/>
            <a:r>
              <a:rPr lang="en-US" sz="4000" b="1" dirty="0">
                <a:solidFill>
                  <a:srgbClr val="C00000"/>
                </a:solidFill>
              </a:rPr>
              <a:t>Name 3 of the 5 Bronte sisters?</a:t>
            </a:r>
          </a:p>
        </p:txBody>
      </p:sp>
      <p:sp>
        <p:nvSpPr>
          <p:cNvPr id="5" name="TextBox 4">
            <a:extLst>
              <a:ext uri="{FF2B5EF4-FFF2-40B4-BE49-F238E27FC236}">
                <a16:creationId xmlns:a16="http://schemas.microsoft.com/office/drawing/2014/main" id="{2DB13C63-3CBC-8F03-603C-76A78EDC3341}"/>
              </a:ext>
            </a:extLst>
          </p:cNvPr>
          <p:cNvSpPr txBox="1"/>
          <p:nvPr/>
        </p:nvSpPr>
        <p:spPr>
          <a:xfrm>
            <a:off x="7159622" y="1841078"/>
            <a:ext cx="3753130" cy="1754326"/>
          </a:xfrm>
          <a:prstGeom prst="rect">
            <a:avLst/>
          </a:prstGeom>
          <a:noFill/>
        </p:spPr>
        <p:txBody>
          <a:bodyPr wrap="square" rtlCol="0">
            <a:spAutoFit/>
          </a:bodyPr>
          <a:lstStyle/>
          <a:p>
            <a:r>
              <a:rPr lang="en-US" sz="3600" b="1" dirty="0">
                <a:solidFill>
                  <a:srgbClr val="FF0000"/>
                </a:solidFill>
              </a:rPr>
              <a:t>Emily,  Elizabeth, Charlotte, Anne and Maria</a:t>
            </a:r>
          </a:p>
        </p:txBody>
      </p:sp>
      <p:sp>
        <p:nvSpPr>
          <p:cNvPr id="6" name="TextBox 5">
            <a:extLst>
              <a:ext uri="{FF2B5EF4-FFF2-40B4-BE49-F238E27FC236}">
                <a16:creationId xmlns:a16="http://schemas.microsoft.com/office/drawing/2014/main" id="{117601C9-BA6F-E949-3481-E5C29E444645}"/>
              </a:ext>
            </a:extLst>
          </p:cNvPr>
          <p:cNvSpPr txBox="1"/>
          <p:nvPr/>
        </p:nvSpPr>
        <p:spPr>
          <a:xfrm>
            <a:off x="6798329" y="3678522"/>
            <a:ext cx="4954401" cy="3046988"/>
          </a:xfrm>
          <a:prstGeom prst="rect">
            <a:avLst/>
          </a:prstGeom>
          <a:noFill/>
        </p:spPr>
        <p:txBody>
          <a:bodyPr wrap="square" rtlCol="0">
            <a:spAutoFit/>
          </a:bodyPr>
          <a:lstStyle/>
          <a:p>
            <a:r>
              <a:rPr lang="en-US" sz="3200" dirty="0"/>
              <a:t>The Brontës were a nineteenth-century literary family, born in the village of Thornton and later associated with the village of Haworth.</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2290" name="Picture 2" descr="Portrait of three Brontë sisters goes on sale | News | The Times">
            <a:extLst>
              <a:ext uri="{FF2B5EF4-FFF2-40B4-BE49-F238E27FC236}">
                <a16:creationId xmlns:a16="http://schemas.microsoft.com/office/drawing/2014/main" id="{13631792-BCA0-69C8-EFDA-8DEC6CC49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89" y="1921807"/>
            <a:ext cx="6070337" cy="341219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5704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advClick="0" advTm="13000">
        <p15:prstTrans prst="fallOver"/>
      </p:transition>
    </mc:Choice>
    <mc:Fallback>
      <p:transition spd="slow"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268244" y="874455"/>
            <a:ext cx="4204447" cy="2554545"/>
          </a:xfrm>
          <a:prstGeom prst="rect">
            <a:avLst/>
          </a:prstGeom>
          <a:noFill/>
        </p:spPr>
        <p:txBody>
          <a:bodyPr wrap="square" rtlCol="0">
            <a:spAutoFit/>
          </a:bodyPr>
          <a:lstStyle/>
          <a:p>
            <a:pPr algn="l"/>
            <a:r>
              <a:rPr lang="en-US" sz="4000" b="1" dirty="0">
                <a:solidFill>
                  <a:srgbClr val="C00000"/>
                </a:solidFill>
              </a:rPr>
              <a:t>How many keys are on a modern, standard-sized piano?</a:t>
            </a:r>
          </a:p>
        </p:txBody>
      </p:sp>
      <p:sp>
        <p:nvSpPr>
          <p:cNvPr id="5" name="TextBox 4">
            <a:extLst>
              <a:ext uri="{FF2B5EF4-FFF2-40B4-BE49-F238E27FC236}">
                <a16:creationId xmlns:a16="http://schemas.microsoft.com/office/drawing/2014/main" id="{2DB13C63-3CBC-8F03-603C-76A78EDC3341}"/>
              </a:ext>
            </a:extLst>
          </p:cNvPr>
          <p:cNvSpPr txBox="1"/>
          <p:nvPr/>
        </p:nvSpPr>
        <p:spPr>
          <a:xfrm>
            <a:off x="7681244" y="3508982"/>
            <a:ext cx="1184897" cy="707886"/>
          </a:xfrm>
          <a:prstGeom prst="rect">
            <a:avLst/>
          </a:prstGeom>
          <a:noFill/>
        </p:spPr>
        <p:txBody>
          <a:bodyPr wrap="square" rtlCol="0">
            <a:spAutoFit/>
          </a:bodyPr>
          <a:lstStyle/>
          <a:p>
            <a:r>
              <a:rPr lang="en-AU" sz="4000" b="1" dirty="0">
                <a:solidFill>
                  <a:srgbClr val="FF0000"/>
                </a:solidFill>
              </a:rPr>
              <a:t>88</a:t>
            </a:r>
          </a:p>
        </p:txBody>
      </p:sp>
      <p:sp>
        <p:nvSpPr>
          <p:cNvPr id="6" name="TextBox 5">
            <a:extLst>
              <a:ext uri="{FF2B5EF4-FFF2-40B4-BE49-F238E27FC236}">
                <a16:creationId xmlns:a16="http://schemas.microsoft.com/office/drawing/2014/main" id="{117601C9-BA6F-E949-3481-E5C29E444645}"/>
              </a:ext>
            </a:extLst>
          </p:cNvPr>
          <p:cNvSpPr txBox="1"/>
          <p:nvPr/>
        </p:nvSpPr>
        <p:spPr>
          <a:xfrm>
            <a:off x="6641384" y="4754051"/>
            <a:ext cx="3685957" cy="1077218"/>
          </a:xfrm>
          <a:prstGeom prst="rect">
            <a:avLst/>
          </a:prstGeom>
          <a:noFill/>
        </p:spPr>
        <p:txBody>
          <a:bodyPr wrap="square" rtlCol="0">
            <a:spAutoFit/>
          </a:bodyPr>
          <a:lstStyle/>
          <a:p>
            <a:r>
              <a:rPr lang="en-US" sz="3200" dirty="0"/>
              <a:t>52 white keys and 36 black keys.</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9218" name="Picture 2" descr="1906 Steinway A Grand Piano Victorian Style in Ebony - Piano ...">
            <a:extLst>
              <a:ext uri="{FF2B5EF4-FFF2-40B4-BE49-F238E27FC236}">
                <a16:creationId xmlns:a16="http://schemas.microsoft.com/office/drawing/2014/main" id="{0C07B90F-3789-B67B-2E4B-87ED2DAFC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35" y="520120"/>
            <a:ext cx="5755174" cy="575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44807"/>
      </p:ext>
    </p:extLst>
  </p:cSld>
  <p:clrMapOvr>
    <a:masterClrMapping/>
  </p:clrMapOvr>
  <p:transition spd="med" advClick="0" advTm="1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66407" y="301644"/>
            <a:ext cx="5268227" cy="2554545"/>
          </a:xfrm>
          <a:prstGeom prst="rect">
            <a:avLst/>
          </a:prstGeom>
          <a:noFill/>
        </p:spPr>
        <p:txBody>
          <a:bodyPr wrap="square" rtlCol="0">
            <a:spAutoFit/>
          </a:bodyPr>
          <a:lstStyle/>
          <a:p>
            <a:pPr algn="l"/>
            <a:r>
              <a:rPr lang="en-US" sz="4000" b="1" dirty="0">
                <a:solidFill>
                  <a:srgbClr val="C00000"/>
                </a:solidFill>
              </a:rPr>
              <a:t>What’s the most-consumed beverage in the world excluding  water?</a:t>
            </a:r>
          </a:p>
        </p:txBody>
      </p:sp>
      <p:sp>
        <p:nvSpPr>
          <p:cNvPr id="5" name="TextBox 4">
            <a:extLst>
              <a:ext uri="{FF2B5EF4-FFF2-40B4-BE49-F238E27FC236}">
                <a16:creationId xmlns:a16="http://schemas.microsoft.com/office/drawing/2014/main" id="{2DB13C63-3CBC-8F03-603C-76A78EDC3341}"/>
              </a:ext>
            </a:extLst>
          </p:cNvPr>
          <p:cNvSpPr txBox="1"/>
          <p:nvPr/>
        </p:nvSpPr>
        <p:spPr>
          <a:xfrm>
            <a:off x="3754658" y="2721114"/>
            <a:ext cx="1077319" cy="707886"/>
          </a:xfrm>
          <a:prstGeom prst="rect">
            <a:avLst/>
          </a:prstGeom>
          <a:noFill/>
        </p:spPr>
        <p:txBody>
          <a:bodyPr wrap="square" rtlCol="0">
            <a:spAutoFit/>
          </a:bodyPr>
          <a:lstStyle/>
          <a:p>
            <a:r>
              <a:rPr lang="en-US" sz="4000" b="1" dirty="0">
                <a:solidFill>
                  <a:srgbClr val="FF0000"/>
                </a:solidFill>
              </a:rPr>
              <a:t>Tea</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165325" y="3564075"/>
            <a:ext cx="6167300" cy="3108543"/>
          </a:xfrm>
          <a:prstGeom prst="rect">
            <a:avLst/>
          </a:prstGeom>
          <a:noFill/>
        </p:spPr>
        <p:txBody>
          <a:bodyPr wrap="square" rtlCol="0">
            <a:spAutoFit/>
          </a:bodyPr>
          <a:lstStyle/>
          <a:p>
            <a:r>
              <a:rPr lang="en-US" sz="2800" dirty="0"/>
              <a:t>The Chinese have enjoyed tea for millennia. Scholars hailed the brew as a cure for a variety of ailments; the nobility considered the consumption of good tea as a mark of their status, and the common people simply enjoyed its </a:t>
            </a:r>
            <a:r>
              <a:rPr lang="en-US" sz="2800" dirty="0" err="1"/>
              <a:t>flavour</a:t>
            </a:r>
            <a:r>
              <a:rPr lang="en-US" sz="2800" dirty="0"/>
              <a:t>.</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6146" name="Picture 2" descr="How Much Water Is Too Much? Signs of Drinking Too Much Water - Parade">
            <a:extLst>
              <a:ext uri="{FF2B5EF4-FFF2-40B4-BE49-F238E27FC236}">
                <a16:creationId xmlns:a16="http://schemas.microsoft.com/office/drawing/2014/main" id="{098D73DB-311E-EC06-A8C6-E853CB24B3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15" r="7124"/>
          <a:stretch/>
        </p:blipFill>
        <p:spPr bwMode="auto">
          <a:xfrm>
            <a:off x="6360460" y="683577"/>
            <a:ext cx="5548736" cy="59701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28BF39EA-A728-AFFA-AACF-EB418BD510B1}"/>
              </a:ext>
            </a:extLst>
          </p:cNvPr>
          <p:cNvCxnSpPr/>
          <p:nvPr/>
        </p:nvCxnSpPr>
        <p:spPr>
          <a:xfrm>
            <a:off x="6705600" y="1362635"/>
            <a:ext cx="4966447" cy="47423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2866373"/>
      </p:ext>
    </p:extLst>
  </p:cSld>
  <p:clrMapOvr>
    <a:masterClrMapping/>
  </p:clrMapOvr>
  <p:transition spd="med" advClick="0" advTm="1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123608" y="741853"/>
            <a:ext cx="9418886" cy="707886"/>
          </a:xfrm>
          <a:prstGeom prst="rect">
            <a:avLst/>
          </a:prstGeom>
          <a:noFill/>
        </p:spPr>
        <p:txBody>
          <a:bodyPr wrap="square" rtlCol="0">
            <a:spAutoFit/>
          </a:bodyPr>
          <a:lstStyle/>
          <a:p>
            <a:pPr algn="l"/>
            <a:r>
              <a:rPr lang="en-US" sz="4000" b="1" dirty="0">
                <a:solidFill>
                  <a:srgbClr val="C00000"/>
                </a:solidFill>
              </a:rPr>
              <a:t>What is the term for the fear of spiders?</a:t>
            </a:r>
          </a:p>
        </p:txBody>
      </p:sp>
      <p:sp>
        <p:nvSpPr>
          <p:cNvPr id="5" name="TextBox 4">
            <a:extLst>
              <a:ext uri="{FF2B5EF4-FFF2-40B4-BE49-F238E27FC236}">
                <a16:creationId xmlns:a16="http://schemas.microsoft.com/office/drawing/2014/main" id="{2DB13C63-3CBC-8F03-603C-76A78EDC3341}"/>
              </a:ext>
            </a:extLst>
          </p:cNvPr>
          <p:cNvSpPr txBox="1"/>
          <p:nvPr/>
        </p:nvSpPr>
        <p:spPr>
          <a:xfrm>
            <a:off x="6721973" y="1941291"/>
            <a:ext cx="3954991" cy="707886"/>
          </a:xfrm>
          <a:prstGeom prst="rect">
            <a:avLst/>
          </a:prstGeom>
          <a:noFill/>
        </p:spPr>
        <p:txBody>
          <a:bodyPr wrap="square" rtlCol="0">
            <a:spAutoFit/>
          </a:bodyPr>
          <a:lstStyle/>
          <a:p>
            <a:r>
              <a:rPr lang="en-US" sz="4000" b="1" dirty="0">
                <a:solidFill>
                  <a:srgbClr val="FF0000"/>
                </a:solidFill>
              </a:rPr>
              <a:t>Arachnophobia</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4477732" y="2547717"/>
            <a:ext cx="7588577" cy="3970318"/>
          </a:xfrm>
          <a:prstGeom prst="rect">
            <a:avLst/>
          </a:prstGeom>
          <a:noFill/>
        </p:spPr>
        <p:txBody>
          <a:bodyPr wrap="square" rtlCol="0">
            <a:spAutoFit/>
          </a:bodyPr>
          <a:lstStyle/>
          <a:p>
            <a:r>
              <a:rPr lang="en-US" sz="3600" dirty="0"/>
              <a:t>Though most arachnids are harmless, a person with arachnophobia may still panic or feel uneasy around one. Sometimes, even an object resembling a spider can trigger a panic attack in an </a:t>
            </a:r>
            <a:r>
              <a:rPr lang="en-US" sz="3600" dirty="0" err="1"/>
              <a:t>arachnophobic</a:t>
            </a:r>
            <a:r>
              <a:rPr lang="en-US" sz="3600" dirty="0"/>
              <a:t> individual. </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0242" name="Picture 2">
            <a:extLst>
              <a:ext uri="{FF2B5EF4-FFF2-40B4-BE49-F238E27FC236}">
                <a16:creationId xmlns:a16="http://schemas.microsoft.com/office/drawing/2014/main" id="{9582024C-B289-B848-C53C-F17B6D13EA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42"/>
          <a:stretch/>
        </p:blipFill>
        <p:spPr bwMode="auto">
          <a:xfrm>
            <a:off x="2192217" y="2749693"/>
            <a:ext cx="3225053" cy="285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22144"/>
      </p:ext>
    </p:extLst>
  </p:cSld>
  <p:clrMapOvr>
    <a:masterClrMapping/>
  </p:clrMapOvr>
  <p:transition spd="med" advClick="0" advTm="1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4000" fill="hold"/>
                                        <p:tgtEl>
                                          <p:spTgt spid="10242"/>
                                        </p:tgtEl>
                                        <p:attrNameLst>
                                          <p:attrName>ppt_x</p:attrName>
                                        </p:attrNameLst>
                                      </p:cBhvr>
                                      <p:tavLst>
                                        <p:tav tm="0">
                                          <p:val>
                                            <p:strVal val="0-#ppt_w/2"/>
                                          </p:val>
                                        </p:tav>
                                        <p:tav tm="100000">
                                          <p:val>
                                            <p:strVal val="#ppt_x"/>
                                          </p:val>
                                        </p:tav>
                                      </p:tavLst>
                                    </p:anim>
                                    <p:anim calcmode="lin" valueType="num">
                                      <p:cBhvr additive="base">
                                        <p:cTn id="8" dur="4000" fill="hold"/>
                                        <p:tgtEl>
                                          <p:spTgt spid="10242"/>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22" presetClass="entr" presetSubtype="4" fill="hold" grpId="0" nodeType="afterEffect">
                                  <p:stCondLst>
                                    <p:cond delay="47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750"/>
                                        <p:tgtEl>
                                          <p:spTgt spid="5"/>
                                        </p:tgtEl>
                                      </p:cBhvr>
                                    </p:animEffect>
                                  </p:childTnLst>
                                </p:cTn>
                              </p:par>
                            </p:childTnLst>
                          </p:cTn>
                        </p:par>
                        <p:par>
                          <p:cTn id="13" fill="hold">
                            <p:stCondLst>
                              <p:cond delay="95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00635" y="558175"/>
            <a:ext cx="10990729" cy="1938992"/>
          </a:xfrm>
          <a:prstGeom prst="rect">
            <a:avLst/>
          </a:prstGeom>
          <a:noFill/>
        </p:spPr>
        <p:txBody>
          <a:bodyPr wrap="square" rtlCol="0">
            <a:spAutoFit/>
          </a:bodyPr>
          <a:lstStyle/>
          <a:p>
            <a:pPr algn="l"/>
            <a:r>
              <a:rPr lang="en-US" sz="4000" b="1" dirty="0">
                <a:solidFill>
                  <a:srgbClr val="C00000"/>
                </a:solidFill>
              </a:rPr>
              <a:t>In Japan, what is the name for the edible pufferfish, notorious for its potentially lethal toxins if not prepared correctly?</a:t>
            </a:r>
          </a:p>
        </p:txBody>
      </p:sp>
      <p:sp>
        <p:nvSpPr>
          <p:cNvPr id="5" name="TextBox 4">
            <a:extLst>
              <a:ext uri="{FF2B5EF4-FFF2-40B4-BE49-F238E27FC236}">
                <a16:creationId xmlns:a16="http://schemas.microsoft.com/office/drawing/2014/main" id="{2DB13C63-3CBC-8F03-603C-76A78EDC3341}"/>
              </a:ext>
            </a:extLst>
          </p:cNvPr>
          <p:cNvSpPr txBox="1"/>
          <p:nvPr/>
        </p:nvSpPr>
        <p:spPr>
          <a:xfrm>
            <a:off x="8046030" y="2565098"/>
            <a:ext cx="3668121" cy="707886"/>
          </a:xfrm>
          <a:prstGeom prst="rect">
            <a:avLst/>
          </a:prstGeom>
          <a:noFill/>
        </p:spPr>
        <p:txBody>
          <a:bodyPr wrap="square" rtlCol="0">
            <a:spAutoFit/>
          </a:bodyPr>
          <a:lstStyle/>
          <a:p>
            <a:r>
              <a:rPr lang="en-US" sz="4000" b="1" dirty="0">
                <a:solidFill>
                  <a:srgbClr val="FF0000"/>
                </a:solidFill>
              </a:rPr>
              <a:t>Fugu</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668648" y="3340916"/>
            <a:ext cx="5407088" cy="2862322"/>
          </a:xfrm>
          <a:prstGeom prst="rect">
            <a:avLst/>
          </a:prstGeom>
          <a:noFill/>
        </p:spPr>
        <p:txBody>
          <a:bodyPr wrap="square" rtlCol="0">
            <a:spAutoFit/>
          </a:bodyPr>
          <a:lstStyle/>
          <a:p>
            <a:r>
              <a:rPr lang="en-US" sz="3600" dirty="0"/>
              <a:t>The Japanese delicacy fugu, or blowfish, is so poisonous that the smallest mistake in its preparation could be fatal. </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1266" name="Picture 2" descr="Fugu…Japans Deadliest Meal - TankenJapan.com">
            <a:extLst>
              <a:ext uri="{FF2B5EF4-FFF2-40B4-BE49-F238E27FC236}">
                <a16:creationId xmlns:a16="http://schemas.microsoft.com/office/drawing/2014/main" id="{67F6D82B-4753-251F-0514-84461426D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52" y="2721114"/>
            <a:ext cx="5776766" cy="385117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89122"/>
      </p:ext>
    </p:extLst>
  </p:cSld>
  <p:clrMapOvr>
    <a:masterClrMapping/>
  </p:clrMapOvr>
  <p:transition spd="med" advClick="0"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717176" y="630071"/>
            <a:ext cx="10757648" cy="1323439"/>
          </a:xfrm>
          <a:prstGeom prst="rect">
            <a:avLst/>
          </a:prstGeom>
          <a:noFill/>
        </p:spPr>
        <p:txBody>
          <a:bodyPr wrap="square" rtlCol="0">
            <a:spAutoFit/>
          </a:bodyPr>
          <a:lstStyle/>
          <a:p>
            <a:pPr algn="l"/>
            <a:r>
              <a:rPr lang="en-US" sz="4000" b="1" dirty="0">
                <a:solidFill>
                  <a:srgbClr val="C00000"/>
                </a:solidFill>
              </a:rPr>
              <a:t>Which two country singers famously sang together on 1983 </a:t>
            </a:r>
            <a:r>
              <a:rPr lang="en-US" sz="4000" b="1">
                <a:solidFill>
                  <a:srgbClr val="C00000"/>
                </a:solidFill>
              </a:rPr>
              <a:t>song  </a:t>
            </a:r>
            <a:r>
              <a:rPr lang="en-US" sz="4000" b="1" i="1">
                <a:solidFill>
                  <a:srgbClr val="C00000"/>
                </a:solidFill>
              </a:rPr>
              <a:t>Islands </a:t>
            </a:r>
            <a:r>
              <a:rPr lang="en-US" sz="4000" b="1" i="1" dirty="0">
                <a:solidFill>
                  <a:srgbClr val="C00000"/>
                </a:solidFill>
              </a:rPr>
              <a:t>in the Stream</a:t>
            </a:r>
            <a:r>
              <a:rPr lang="en-US" sz="4000" b="1" dirty="0">
                <a:solidFill>
                  <a:srgbClr val="C00000"/>
                </a:solidFill>
              </a:rPr>
              <a:t>?</a:t>
            </a:r>
          </a:p>
        </p:txBody>
      </p:sp>
      <p:sp>
        <p:nvSpPr>
          <p:cNvPr id="5" name="TextBox 4">
            <a:extLst>
              <a:ext uri="{FF2B5EF4-FFF2-40B4-BE49-F238E27FC236}">
                <a16:creationId xmlns:a16="http://schemas.microsoft.com/office/drawing/2014/main" id="{2DB13C63-3CBC-8F03-603C-76A78EDC3341}"/>
              </a:ext>
            </a:extLst>
          </p:cNvPr>
          <p:cNvSpPr txBox="1"/>
          <p:nvPr/>
        </p:nvSpPr>
        <p:spPr>
          <a:xfrm>
            <a:off x="6900186" y="2241521"/>
            <a:ext cx="4323625" cy="1323439"/>
          </a:xfrm>
          <a:prstGeom prst="rect">
            <a:avLst/>
          </a:prstGeom>
          <a:noFill/>
        </p:spPr>
        <p:txBody>
          <a:bodyPr wrap="square" rtlCol="0">
            <a:spAutoFit/>
          </a:bodyPr>
          <a:lstStyle/>
          <a:p>
            <a:r>
              <a:rPr lang="en-US" sz="4000" b="1" dirty="0">
                <a:solidFill>
                  <a:srgbClr val="FF0000"/>
                </a:solidFill>
              </a:rPr>
              <a:t>Kenny Rogers and Dolly Parton</a:t>
            </a:r>
          </a:p>
        </p:txBody>
      </p:sp>
      <p:sp>
        <p:nvSpPr>
          <p:cNvPr id="6" name="TextBox 5">
            <a:extLst>
              <a:ext uri="{FF2B5EF4-FFF2-40B4-BE49-F238E27FC236}">
                <a16:creationId xmlns:a16="http://schemas.microsoft.com/office/drawing/2014/main" id="{117601C9-BA6F-E949-3481-E5C29E444645}"/>
              </a:ext>
            </a:extLst>
          </p:cNvPr>
          <p:cNvSpPr txBox="1"/>
          <p:nvPr/>
        </p:nvSpPr>
        <p:spPr>
          <a:xfrm>
            <a:off x="6008266" y="3743019"/>
            <a:ext cx="5900930" cy="2862322"/>
          </a:xfrm>
          <a:prstGeom prst="rect">
            <a:avLst/>
          </a:prstGeom>
          <a:noFill/>
        </p:spPr>
        <p:txBody>
          <a:bodyPr wrap="square" rtlCol="0">
            <a:spAutoFit/>
          </a:bodyPr>
          <a:lstStyle/>
          <a:p>
            <a:r>
              <a:rPr lang="en-US" sz="3600" dirty="0"/>
              <a:t> Written by the Bee Gees and recorded by American  country music artists Kenny Rogers and Dolly Parton. It was released in August 1983</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8194" name="Picture 2" descr="Stream Islands In The Stream (Dolly Parton &amp; Kenny Rogers / Bee Gees ...">
            <a:extLst>
              <a:ext uri="{FF2B5EF4-FFF2-40B4-BE49-F238E27FC236}">
                <a16:creationId xmlns:a16="http://schemas.microsoft.com/office/drawing/2014/main" id="{6722876A-9B71-CFE1-F395-0B40AA295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89" y="2042540"/>
            <a:ext cx="4607461" cy="460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24897"/>
      </p:ext>
    </p:extLst>
  </p:cSld>
  <p:clrMapOvr>
    <a:masterClrMapping/>
  </p:clrMapOvr>
  <mc:AlternateContent xmlns:mc="http://schemas.openxmlformats.org/markup-compatibility/2006">
    <mc:Choice xmlns:p14="http://schemas.microsoft.com/office/powerpoint/2010/main" Requires="p14">
      <p:transition spd="slow" p14:dur="1500" advClick="0" advTm="13000">
        <p:split orient="vert"/>
      </p:transition>
    </mc:Choice>
    <mc:Fallback>
      <p:transition spd="slow" advClick="0"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25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305766" y="310442"/>
            <a:ext cx="7250920" cy="1938992"/>
          </a:xfrm>
          <a:prstGeom prst="rect">
            <a:avLst/>
          </a:prstGeom>
          <a:noFill/>
        </p:spPr>
        <p:txBody>
          <a:bodyPr wrap="square" rtlCol="0">
            <a:spAutoFit/>
          </a:bodyPr>
          <a:lstStyle/>
          <a:p>
            <a:pPr algn="l"/>
            <a:r>
              <a:rPr lang="en-US" sz="4000" b="1" dirty="0">
                <a:solidFill>
                  <a:srgbClr val="C00000"/>
                </a:solidFill>
              </a:rPr>
              <a:t>What is the name of the fermented cabbage dish that’s a staple in Korean cuisine?</a:t>
            </a:r>
          </a:p>
        </p:txBody>
      </p:sp>
      <p:sp>
        <p:nvSpPr>
          <p:cNvPr id="5" name="TextBox 4">
            <a:extLst>
              <a:ext uri="{FF2B5EF4-FFF2-40B4-BE49-F238E27FC236}">
                <a16:creationId xmlns:a16="http://schemas.microsoft.com/office/drawing/2014/main" id="{2DB13C63-3CBC-8F03-603C-76A78EDC3341}"/>
              </a:ext>
            </a:extLst>
          </p:cNvPr>
          <p:cNvSpPr txBox="1"/>
          <p:nvPr/>
        </p:nvSpPr>
        <p:spPr>
          <a:xfrm>
            <a:off x="2427879" y="2421618"/>
            <a:ext cx="3668121" cy="707886"/>
          </a:xfrm>
          <a:prstGeom prst="rect">
            <a:avLst/>
          </a:prstGeom>
          <a:noFill/>
        </p:spPr>
        <p:txBody>
          <a:bodyPr wrap="square" rtlCol="0">
            <a:spAutoFit/>
          </a:bodyPr>
          <a:lstStyle/>
          <a:p>
            <a:r>
              <a:rPr lang="en-US" sz="4000" b="1" dirty="0">
                <a:solidFill>
                  <a:srgbClr val="FF0000"/>
                </a:solidFill>
              </a:rPr>
              <a:t>Kimchi</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305766" y="3429000"/>
            <a:ext cx="6825511" cy="2492990"/>
          </a:xfrm>
          <a:prstGeom prst="rect">
            <a:avLst/>
          </a:prstGeom>
          <a:noFill/>
        </p:spPr>
        <p:txBody>
          <a:bodyPr wrap="square" rtlCol="0">
            <a:spAutoFit/>
          </a:bodyPr>
          <a:lstStyle/>
          <a:p>
            <a:r>
              <a:rPr lang="en-US" sz="2600" dirty="0"/>
              <a:t>Side dish consisting of salted and fermented vegetables, most often napa cabbage or Korean radish. A wide selection of seasonings are used, including </a:t>
            </a:r>
            <a:r>
              <a:rPr lang="en-US" sz="2600" dirty="0" err="1"/>
              <a:t>gochugaru</a:t>
            </a:r>
            <a:r>
              <a:rPr lang="en-US" sz="2600" dirty="0"/>
              <a:t>, spring onions, garlic, ginger, and jeotgal, etc. Kimchi is also used in a variety of soups and stews.</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026" name="Picture 2" descr="Traditional kimchi (Pogi Kimchi)">
            <a:extLst>
              <a:ext uri="{FF2B5EF4-FFF2-40B4-BE49-F238E27FC236}">
                <a16:creationId xmlns:a16="http://schemas.microsoft.com/office/drawing/2014/main" id="{1BDAE96B-572C-D706-26A3-ED710E1B6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686" y="520120"/>
            <a:ext cx="4088467" cy="610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4289"/>
      </p:ext>
    </p:extLst>
  </p:cSld>
  <p:clrMapOvr>
    <a:masterClrMapping/>
  </p:clrMapOvr>
  <p:transition spd="med" advClick="0"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922841" y="699943"/>
            <a:ext cx="10346317" cy="1323439"/>
          </a:xfrm>
          <a:prstGeom prst="rect">
            <a:avLst/>
          </a:prstGeom>
          <a:noFill/>
        </p:spPr>
        <p:txBody>
          <a:bodyPr wrap="square" rtlCol="0">
            <a:spAutoFit/>
          </a:bodyPr>
          <a:lstStyle/>
          <a:p>
            <a:pPr algn="l"/>
            <a:r>
              <a:rPr lang="en-US" sz="4000" b="1" dirty="0">
                <a:solidFill>
                  <a:srgbClr val="C00000"/>
                </a:solidFill>
              </a:rPr>
              <a:t>Fissures, vents, and plugs are all associated with which geological feature?</a:t>
            </a:r>
          </a:p>
        </p:txBody>
      </p:sp>
      <p:sp>
        <p:nvSpPr>
          <p:cNvPr id="5" name="TextBox 4">
            <a:extLst>
              <a:ext uri="{FF2B5EF4-FFF2-40B4-BE49-F238E27FC236}">
                <a16:creationId xmlns:a16="http://schemas.microsoft.com/office/drawing/2014/main" id="{2DB13C63-3CBC-8F03-603C-76A78EDC3341}"/>
              </a:ext>
            </a:extLst>
          </p:cNvPr>
          <p:cNvSpPr txBox="1"/>
          <p:nvPr/>
        </p:nvSpPr>
        <p:spPr>
          <a:xfrm>
            <a:off x="8216256" y="1922639"/>
            <a:ext cx="2457885" cy="707886"/>
          </a:xfrm>
          <a:prstGeom prst="rect">
            <a:avLst/>
          </a:prstGeom>
          <a:noFill/>
        </p:spPr>
        <p:txBody>
          <a:bodyPr wrap="square" rtlCol="0">
            <a:spAutoFit/>
          </a:bodyPr>
          <a:lstStyle/>
          <a:p>
            <a:r>
              <a:rPr lang="en-US" sz="4000" b="1" dirty="0">
                <a:solidFill>
                  <a:srgbClr val="FF0000"/>
                </a:solidFill>
              </a:rPr>
              <a:t>Volcanos</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7781365" y="2694509"/>
            <a:ext cx="4289196" cy="3970318"/>
          </a:xfrm>
          <a:prstGeom prst="rect">
            <a:avLst/>
          </a:prstGeom>
          <a:noFill/>
        </p:spPr>
        <p:txBody>
          <a:bodyPr wrap="square" rtlCol="0">
            <a:spAutoFit/>
          </a:bodyPr>
          <a:lstStyle/>
          <a:p>
            <a:r>
              <a:rPr lang="en-US" sz="2800" dirty="0"/>
              <a:t>Australia is the only continent without any current volcanic activity. However, it does have one of the world's largest extinct volcanoes, the Tweed Volcano, which was active around 20 million years ago. </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4098" name="Picture 2" descr="10 Amazing Geological Folds You Should See - Geology In">
            <a:extLst>
              <a:ext uri="{FF2B5EF4-FFF2-40B4-BE49-F238E27FC236}">
                <a16:creationId xmlns:a16="http://schemas.microsoft.com/office/drawing/2014/main" id="{57CC52A2-2819-B2E3-9C83-CAEE3EB1EC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01"/>
          <a:stretch/>
        </p:blipFill>
        <p:spPr bwMode="auto">
          <a:xfrm>
            <a:off x="845921" y="2203205"/>
            <a:ext cx="6546520" cy="426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64368"/>
      </p:ext>
    </p:extLst>
  </p:cSld>
  <p:clrMapOvr>
    <a:masterClrMapping/>
  </p:clrMapOvr>
  <p:transition spd="med" advClick="0"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Volcano Gif - IceGif">
            <a:extLst>
              <a:ext uri="{FF2B5EF4-FFF2-40B4-BE49-F238E27FC236}">
                <a16:creationId xmlns:a16="http://schemas.microsoft.com/office/drawing/2014/main" id="{02887A22-DC15-4CFD-3C0B-F82A55FDD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9295"/>
            <a:ext cx="5151718" cy="3863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42290D-68A4-0C2F-2C3D-040E4741D42A}"/>
              </a:ext>
            </a:extLst>
          </p:cNvPr>
          <p:cNvSpPr txBox="1"/>
          <p:nvPr/>
        </p:nvSpPr>
        <p:spPr>
          <a:xfrm>
            <a:off x="4303058" y="4150659"/>
            <a:ext cx="2904565" cy="830997"/>
          </a:xfrm>
          <a:prstGeom prst="rect">
            <a:avLst/>
          </a:prstGeom>
          <a:noFill/>
        </p:spPr>
        <p:txBody>
          <a:bodyPr wrap="square" rtlCol="0">
            <a:spAutoFit/>
          </a:bodyPr>
          <a:lstStyle/>
          <a:p>
            <a:r>
              <a:rPr lang="en-US" sz="4800" dirty="0">
                <a:latin typeface="Cooper Black" panose="0208090404030B020404" pitchFamily="18" charset="0"/>
              </a:rPr>
              <a:t>The End</a:t>
            </a:r>
            <a:endParaRPr lang="en-AU" sz="4800" dirty="0">
              <a:latin typeface="Cooper Black" panose="0208090404030B020404" pitchFamily="18" charset="0"/>
            </a:endParaRPr>
          </a:p>
        </p:txBody>
      </p:sp>
    </p:spTree>
    <p:extLst>
      <p:ext uri="{BB962C8B-B14F-4D97-AF65-F5344CB8AC3E}">
        <p14:creationId xmlns:p14="http://schemas.microsoft.com/office/powerpoint/2010/main" val="3282054724"/>
      </p:ext>
    </p:extLst>
  </p:cSld>
  <p:clrMapOvr>
    <a:masterClrMapping/>
  </p:clrMapOvr>
  <p:transition spd="med" advClick="0" advTm="15000">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370280" y="432230"/>
            <a:ext cx="7691718" cy="1323439"/>
          </a:xfrm>
          <a:prstGeom prst="rect">
            <a:avLst/>
          </a:prstGeom>
          <a:noFill/>
        </p:spPr>
        <p:txBody>
          <a:bodyPr wrap="square" rtlCol="0">
            <a:spAutoFit/>
          </a:bodyPr>
          <a:lstStyle/>
          <a:p>
            <a:r>
              <a:rPr lang="en-US" sz="4000" b="1" dirty="0">
                <a:solidFill>
                  <a:srgbClr val="C00000"/>
                </a:solidFill>
              </a:rPr>
              <a:t>A screwdriver cocktail is orange juice, ice and which spirit?</a:t>
            </a:r>
          </a:p>
        </p:txBody>
      </p:sp>
      <p:sp>
        <p:nvSpPr>
          <p:cNvPr id="5" name="TextBox 4">
            <a:extLst>
              <a:ext uri="{FF2B5EF4-FFF2-40B4-BE49-F238E27FC236}">
                <a16:creationId xmlns:a16="http://schemas.microsoft.com/office/drawing/2014/main" id="{2DB13C63-3CBC-8F03-603C-76A78EDC3341}"/>
              </a:ext>
            </a:extLst>
          </p:cNvPr>
          <p:cNvSpPr txBox="1"/>
          <p:nvPr/>
        </p:nvSpPr>
        <p:spPr>
          <a:xfrm>
            <a:off x="6389198" y="1967732"/>
            <a:ext cx="4323625" cy="707886"/>
          </a:xfrm>
          <a:prstGeom prst="rect">
            <a:avLst/>
          </a:prstGeom>
          <a:noFill/>
        </p:spPr>
        <p:txBody>
          <a:bodyPr wrap="square" rtlCol="0">
            <a:spAutoFit/>
          </a:bodyPr>
          <a:lstStyle/>
          <a:p>
            <a:r>
              <a:rPr lang="en-US" sz="4000" b="1" dirty="0">
                <a:solidFill>
                  <a:srgbClr val="FF0000"/>
                </a:solidFill>
              </a:rPr>
              <a:t>Vodka</a:t>
            </a:r>
          </a:p>
        </p:txBody>
      </p:sp>
      <p:sp>
        <p:nvSpPr>
          <p:cNvPr id="6" name="TextBox 5">
            <a:extLst>
              <a:ext uri="{FF2B5EF4-FFF2-40B4-BE49-F238E27FC236}">
                <a16:creationId xmlns:a16="http://schemas.microsoft.com/office/drawing/2014/main" id="{117601C9-BA6F-E949-3481-E5C29E444645}"/>
              </a:ext>
            </a:extLst>
          </p:cNvPr>
          <p:cNvSpPr txBox="1"/>
          <p:nvPr/>
        </p:nvSpPr>
        <p:spPr>
          <a:xfrm>
            <a:off x="5727607" y="2887682"/>
            <a:ext cx="6464393" cy="3970318"/>
          </a:xfrm>
          <a:prstGeom prst="rect">
            <a:avLst/>
          </a:prstGeom>
          <a:noFill/>
        </p:spPr>
        <p:txBody>
          <a:bodyPr wrap="square" rtlCol="0">
            <a:spAutoFit/>
          </a:bodyPr>
          <a:lstStyle/>
          <a:p>
            <a:r>
              <a:rPr lang="en-US" sz="3600" dirty="0"/>
              <a:t> In the UK, it is referred to as a "vodka and orange". While the basic drink is simply the two ingredients, there are many variations. Many of the variations have different names in different parts of the world.</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9218" name="Picture 2" descr="The Original Screwdriver Cocktail Recipe - Flour Child">
            <a:extLst>
              <a:ext uri="{FF2B5EF4-FFF2-40B4-BE49-F238E27FC236}">
                <a16:creationId xmlns:a16="http://schemas.microsoft.com/office/drawing/2014/main" id="{3D8C09C8-5F81-CDC3-A751-4ACADC247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06" y="1758834"/>
            <a:ext cx="4979894" cy="497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93733"/>
      </p:ext>
    </p:extLst>
  </p:cSld>
  <p:clrMapOvr>
    <a:masterClrMapping/>
  </p:clrMapOvr>
  <mc:AlternateContent xmlns:mc="http://schemas.openxmlformats.org/markup-compatibility/2006" xmlns:p14="http://schemas.microsoft.com/office/powerpoint/2010/main">
    <mc:Choice Requires="p14">
      <p:transition spd="slow" p14:dur="1500" advClick="0" advTm="14000">
        <p:split orient="vert"/>
      </p:transition>
    </mc:Choice>
    <mc:Fallback xmlns="">
      <p:transition spd="slow" advClick="0" advTm="1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99247" y="918475"/>
            <a:ext cx="9699812" cy="707886"/>
          </a:xfrm>
          <a:prstGeom prst="rect">
            <a:avLst/>
          </a:prstGeom>
          <a:noFill/>
        </p:spPr>
        <p:txBody>
          <a:bodyPr wrap="square" rtlCol="0">
            <a:spAutoFit/>
          </a:bodyPr>
          <a:lstStyle/>
          <a:p>
            <a:r>
              <a:rPr lang="en-US" sz="4000" b="1" dirty="0">
                <a:solidFill>
                  <a:srgbClr val="C00000"/>
                </a:solidFill>
              </a:rPr>
              <a:t>How many hearts does an octopus </a:t>
            </a:r>
            <a:r>
              <a:rPr lang="en-US" sz="4000" b="1">
                <a:solidFill>
                  <a:srgbClr val="C00000"/>
                </a:solidFill>
              </a:rPr>
              <a:t>have?</a:t>
            </a:r>
            <a:endParaRPr lang="en-US"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8093574" y="1905299"/>
            <a:ext cx="1885225" cy="707886"/>
          </a:xfrm>
          <a:prstGeom prst="rect">
            <a:avLst/>
          </a:prstGeom>
          <a:noFill/>
        </p:spPr>
        <p:txBody>
          <a:bodyPr wrap="square" rtlCol="0">
            <a:spAutoFit/>
          </a:bodyPr>
          <a:lstStyle/>
          <a:p>
            <a:r>
              <a:rPr lang="en-AU" sz="4000" b="1" dirty="0">
                <a:solidFill>
                  <a:srgbClr val="FF0000"/>
                </a:solidFill>
              </a:rPr>
              <a:t>Three</a:t>
            </a:r>
          </a:p>
        </p:txBody>
      </p:sp>
      <p:sp>
        <p:nvSpPr>
          <p:cNvPr id="6" name="TextBox 5">
            <a:extLst>
              <a:ext uri="{FF2B5EF4-FFF2-40B4-BE49-F238E27FC236}">
                <a16:creationId xmlns:a16="http://schemas.microsoft.com/office/drawing/2014/main" id="{117601C9-BA6F-E949-3481-E5C29E444645}"/>
              </a:ext>
            </a:extLst>
          </p:cNvPr>
          <p:cNvSpPr txBox="1"/>
          <p:nvPr/>
        </p:nvSpPr>
        <p:spPr>
          <a:xfrm>
            <a:off x="7243482" y="2613185"/>
            <a:ext cx="4441597" cy="3539430"/>
          </a:xfrm>
          <a:prstGeom prst="rect">
            <a:avLst/>
          </a:prstGeom>
          <a:noFill/>
        </p:spPr>
        <p:txBody>
          <a:bodyPr wrap="square" rtlCol="0">
            <a:spAutoFit/>
          </a:bodyPr>
          <a:lstStyle/>
          <a:p>
            <a:r>
              <a:rPr lang="en-US" sz="2800" dirty="0"/>
              <a:t>Their two peripheral hearts pump blood through the gills, where it picks up oxygen. A central heart then circulates the oxygenated blood to the rest of the body to provide energy for organs and muscles. </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3314" name="Picture 2" descr="Octopus Facts - Animals of the Ocean - WorldAtlas">
            <a:extLst>
              <a:ext uri="{FF2B5EF4-FFF2-40B4-BE49-F238E27FC236}">
                <a16:creationId xmlns:a16="http://schemas.microsoft.com/office/drawing/2014/main" id="{0570E181-2109-C97F-BCE0-7799152CD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46" y="1905299"/>
            <a:ext cx="6695566" cy="445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647333"/>
      </p:ext>
    </p:extLst>
  </p:cSld>
  <p:clrMapOvr>
    <a:masterClrMapping/>
  </p:clrMapOvr>
  <mc:AlternateContent xmlns:mc="http://schemas.openxmlformats.org/markup-compatibility/2006" xmlns:p14="http://schemas.microsoft.com/office/powerpoint/2010/main">
    <mc:Choice Requires="p14">
      <p:transition spd="slow" p14:dur="1500" advClick="0" advTm="13000">
        <p:split orient="vert"/>
      </p:transition>
    </mc:Choice>
    <mc:Fallback xmlns="">
      <p:transition spd="slow" advClick="0"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351132" y="310442"/>
            <a:ext cx="6578585" cy="1938992"/>
          </a:xfrm>
          <a:prstGeom prst="rect">
            <a:avLst/>
          </a:prstGeom>
          <a:noFill/>
        </p:spPr>
        <p:txBody>
          <a:bodyPr wrap="square" rtlCol="0">
            <a:spAutoFit/>
          </a:bodyPr>
          <a:lstStyle/>
          <a:p>
            <a:pPr algn="l"/>
            <a:r>
              <a:rPr lang="en-US" sz="4000" b="1" dirty="0">
                <a:solidFill>
                  <a:srgbClr val="C00000"/>
                </a:solidFill>
              </a:rPr>
              <a:t>What was the better-known name of the actress born Norma Jeane Mortenson?</a:t>
            </a:r>
          </a:p>
        </p:txBody>
      </p:sp>
      <p:sp>
        <p:nvSpPr>
          <p:cNvPr id="5" name="TextBox 4">
            <a:extLst>
              <a:ext uri="{FF2B5EF4-FFF2-40B4-BE49-F238E27FC236}">
                <a16:creationId xmlns:a16="http://schemas.microsoft.com/office/drawing/2014/main" id="{2DB13C63-3CBC-8F03-603C-76A78EDC3341}"/>
              </a:ext>
            </a:extLst>
          </p:cNvPr>
          <p:cNvSpPr txBox="1"/>
          <p:nvPr/>
        </p:nvSpPr>
        <p:spPr>
          <a:xfrm>
            <a:off x="1322271" y="2485274"/>
            <a:ext cx="4197038" cy="707886"/>
          </a:xfrm>
          <a:prstGeom prst="rect">
            <a:avLst/>
          </a:prstGeom>
          <a:noFill/>
        </p:spPr>
        <p:txBody>
          <a:bodyPr wrap="square" rtlCol="0">
            <a:spAutoFit/>
          </a:bodyPr>
          <a:lstStyle/>
          <a:p>
            <a:r>
              <a:rPr lang="en-US" sz="4000" b="1" dirty="0">
                <a:solidFill>
                  <a:srgbClr val="FF0000"/>
                </a:solidFill>
              </a:rPr>
              <a:t>Marilyn Monroe</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294420" y="3429000"/>
            <a:ext cx="6160216" cy="3293209"/>
          </a:xfrm>
          <a:prstGeom prst="rect">
            <a:avLst/>
          </a:prstGeom>
          <a:noFill/>
        </p:spPr>
        <p:txBody>
          <a:bodyPr wrap="square" rtlCol="0">
            <a:spAutoFit/>
          </a:bodyPr>
          <a:lstStyle/>
          <a:p>
            <a:r>
              <a:rPr lang="en-US" sz="2600" dirty="0"/>
              <a:t>Known for playing comic "blonde bombshell" characters, she became one of the most popular sex symbols of the 1950s and early 1960s, as well as an emblem of the era's sexual revolution. She was a top-billed actress for a decade, and her films grossed $200 million by the time of her death in 1962.</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2050" name="Picture 2" descr="T1677696_01 | American actress Marilyn Monroe (1926 - 1962) … | Flickr">
            <a:extLst>
              <a:ext uri="{FF2B5EF4-FFF2-40B4-BE49-F238E27FC236}">
                <a16:creationId xmlns:a16="http://schemas.microsoft.com/office/drawing/2014/main" id="{69B78DB3-9D69-6A58-EE64-E5FB55072A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20" r="20743"/>
          <a:stretch/>
        </p:blipFill>
        <p:spPr bwMode="auto">
          <a:xfrm>
            <a:off x="6490448" y="1058405"/>
            <a:ext cx="5316071" cy="563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50987"/>
      </p:ext>
    </p:extLst>
  </p:cSld>
  <p:clrMapOvr>
    <a:masterClrMapping/>
  </p:clrMapOvr>
  <p:transition spd="med" advClick="0"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562879" y="665939"/>
            <a:ext cx="8812304" cy="1323439"/>
          </a:xfrm>
          <a:prstGeom prst="rect">
            <a:avLst/>
          </a:prstGeom>
          <a:noFill/>
        </p:spPr>
        <p:txBody>
          <a:bodyPr wrap="square" rtlCol="0">
            <a:spAutoFit/>
          </a:bodyPr>
          <a:lstStyle/>
          <a:p>
            <a:pPr algn="l"/>
            <a:r>
              <a:rPr lang="en-US" sz="4000" b="1" dirty="0">
                <a:solidFill>
                  <a:srgbClr val="C00000"/>
                </a:solidFill>
              </a:rPr>
              <a:t>According to Greek mythology, who was the first woman on earth?</a:t>
            </a:r>
          </a:p>
        </p:txBody>
      </p:sp>
      <p:sp>
        <p:nvSpPr>
          <p:cNvPr id="5" name="TextBox 4">
            <a:extLst>
              <a:ext uri="{FF2B5EF4-FFF2-40B4-BE49-F238E27FC236}">
                <a16:creationId xmlns:a16="http://schemas.microsoft.com/office/drawing/2014/main" id="{2DB13C63-3CBC-8F03-603C-76A78EDC3341}"/>
              </a:ext>
            </a:extLst>
          </p:cNvPr>
          <p:cNvSpPr txBox="1"/>
          <p:nvPr/>
        </p:nvSpPr>
        <p:spPr>
          <a:xfrm>
            <a:off x="2158939" y="2524712"/>
            <a:ext cx="3668121" cy="707886"/>
          </a:xfrm>
          <a:prstGeom prst="rect">
            <a:avLst/>
          </a:prstGeom>
          <a:noFill/>
        </p:spPr>
        <p:txBody>
          <a:bodyPr wrap="square" rtlCol="0">
            <a:spAutoFit/>
          </a:bodyPr>
          <a:lstStyle/>
          <a:p>
            <a:r>
              <a:rPr lang="en-US" sz="4000" b="1" dirty="0">
                <a:solidFill>
                  <a:srgbClr val="FF0000"/>
                </a:solidFill>
              </a:rPr>
              <a:t>Pandora</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242046" y="3767932"/>
            <a:ext cx="6257365" cy="2554545"/>
          </a:xfrm>
          <a:prstGeom prst="rect">
            <a:avLst/>
          </a:prstGeom>
          <a:noFill/>
        </p:spPr>
        <p:txBody>
          <a:bodyPr wrap="square" rtlCol="0">
            <a:spAutoFit/>
          </a:bodyPr>
          <a:lstStyle/>
          <a:p>
            <a:r>
              <a:rPr lang="en-US" sz="3200" dirty="0"/>
              <a:t>Pandora was the first human woman created by Hephaestus on the instructions of Zeus. As Hesiod related it, each god cooperated by giving her unique gifts.</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3074" name="Picture 2" descr="Pandora in Greek Mythology - Greek Legends and Myths">
            <a:extLst>
              <a:ext uri="{FF2B5EF4-FFF2-40B4-BE49-F238E27FC236}">
                <a16:creationId xmlns:a16="http://schemas.microsoft.com/office/drawing/2014/main" id="{AFFEEC03-840E-B490-69E2-D42E7BEA3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576" y="2204733"/>
            <a:ext cx="3523607" cy="430364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197667"/>
      </p:ext>
    </p:extLst>
  </p:cSld>
  <p:clrMapOvr>
    <a:masterClrMapping/>
  </p:clrMapOvr>
  <p:transition spd="med" advClick="0" advTm="1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503584" y="383170"/>
            <a:ext cx="4149100" cy="2554545"/>
          </a:xfrm>
          <a:prstGeom prst="rect">
            <a:avLst/>
          </a:prstGeom>
          <a:noFill/>
        </p:spPr>
        <p:txBody>
          <a:bodyPr wrap="square" rtlCol="0">
            <a:spAutoFit/>
          </a:bodyPr>
          <a:lstStyle/>
          <a:p>
            <a:pPr algn="l"/>
            <a:r>
              <a:rPr lang="en-US" sz="4000" b="1" dirty="0">
                <a:solidFill>
                  <a:srgbClr val="C00000"/>
                </a:solidFill>
              </a:rPr>
              <a:t>Which country consumes the </a:t>
            </a:r>
          </a:p>
          <a:p>
            <a:pPr algn="l"/>
            <a:r>
              <a:rPr lang="en-US" sz="4000" b="1" dirty="0">
                <a:solidFill>
                  <a:srgbClr val="C00000"/>
                </a:solidFill>
              </a:rPr>
              <a:t>most chocolate </a:t>
            </a:r>
          </a:p>
          <a:p>
            <a:pPr algn="l"/>
            <a:r>
              <a:rPr lang="en-US" sz="4000" b="1" dirty="0">
                <a:solidFill>
                  <a:srgbClr val="C00000"/>
                </a:solidFill>
              </a:rPr>
              <a:t>per capita?</a:t>
            </a:r>
          </a:p>
        </p:txBody>
      </p:sp>
      <p:sp>
        <p:nvSpPr>
          <p:cNvPr id="5" name="TextBox 4">
            <a:extLst>
              <a:ext uri="{FF2B5EF4-FFF2-40B4-BE49-F238E27FC236}">
                <a16:creationId xmlns:a16="http://schemas.microsoft.com/office/drawing/2014/main" id="{2DB13C63-3CBC-8F03-603C-76A78EDC3341}"/>
              </a:ext>
            </a:extLst>
          </p:cNvPr>
          <p:cNvSpPr txBox="1"/>
          <p:nvPr/>
        </p:nvSpPr>
        <p:spPr>
          <a:xfrm>
            <a:off x="1607673" y="2937715"/>
            <a:ext cx="3668121" cy="707886"/>
          </a:xfrm>
          <a:prstGeom prst="rect">
            <a:avLst/>
          </a:prstGeom>
          <a:noFill/>
        </p:spPr>
        <p:txBody>
          <a:bodyPr wrap="square" rtlCol="0">
            <a:spAutoFit/>
          </a:bodyPr>
          <a:lstStyle/>
          <a:p>
            <a:r>
              <a:rPr lang="en-US" sz="4000" b="1" dirty="0">
                <a:solidFill>
                  <a:srgbClr val="FF0000"/>
                </a:solidFill>
              </a:rPr>
              <a:t>Switzerland</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160463" y="3645601"/>
            <a:ext cx="5165134" cy="3108543"/>
          </a:xfrm>
          <a:prstGeom prst="rect">
            <a:avLst/>
          </a:prstGeom>
          <a:noFill/>
        </p:spPr>
        <p:txBody>
          <a:bodyPr wrap="square" rtlCol="0">
            <a:spAutoFit/>
          </a:bodyPr>
          <a:lstStyle/>
          <a:p>
            <a:r>
              <a:rPr lang="en-US" sz="2800" dirty="0"/>
              <a:t>The top four countries responsible for the production of the world's chocolate are </a:t>
            </a:r>
            <a:r>
              <a:rPr lang="en-US" sz="2800" b="1" dirty="0"/>
              <a:t>Germany</a:t>
            </a:r>
            <a:r>
              <a:rPr lang="en-US" sz="2800" dirty="0"/>
              <a:t>, </a:t>
            </a:r>
            <a:r>
              <a:rPr lang="en-US" sz="2800" b="1" dirty="0"/>
              <a:t>Belgium</a:t>
            </a:r>
            <a:r>
              <a:rPr lang="en-US" sz="2800" dirty="0"/>
              <a:t>, </a:t>
            </a:r>
            <a:r>
              <a:rPr lang="en-US" sz="2800" b="1" dirty="0"/>
              <a:t>Italy</a:t>
            </a:r>
            <a:r>
              <a:rPr lang="en-US" sz="2800" dirty="0"/>
              <a:t>, and </a:t>
            </a:r>
            <a:r>
              <a:rPr lang="en-US" sz="2800" b="1" dirty="0"/>
              <a:t>Poland</a:t>
            </a:r>
            <a:r>
              <a:rPr lang="en-US" sz="2800" dirty="0"/>
              <a:t>. These four countries account for over 40% of the world's total chocolate exports.</a:t>
            </a:r>
          </a:p>
        </p:txBody>
      </p:sp>
      <p:pic>
        <p:nvPicPr>
          <p:cNvPr id="5124" name="Picture 4" descr="Eating chocolate makes you look younger 'by preventing wrinkles' study ...">
            <a:extLst>
              <a:ext uri="{FF2B5EF4-FFF2-40B4-BE49-F238E27FC236}">
                <a16:creationId xmlns:a16="http://schemas.microsoft.com/office/drawing/2014/main" id="{2928A1A7-5E04-8092-224D-DC5917CB2B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19" r="21215"/>
          <a:stretch/>
        </p:blipFill>
        <p:spPr bwMode="auto">
          <a:xfrm>
            <a:off x="5168702" y="770545"/>
            <a:ext cx="6862835" cy="531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409812"/>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6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077678" y="425417"/>
            <a:ext cx="9509639" cy="1323439"/>
          </a:xfrm>
          <a:prstGeom prst="rect">
            <a:avLst/>
          </a:prstGeom>
          <a:noFill/>
        </p:spPr>
        <p:txBody>
          <a:bodyPr wrap="square" rtlCol="0">
            <a:spAutoFit/>
          </a:bodyPr>
          <a:lstStyle/>
          <a:p>
            <a:pPr algn="l"/>
            <a:r>
              <a:rPr lang="en-US" sz="4000" b="1" dirty="0">
                <a:solidFill>
                  <a:srgbClr val="C00000"/>
                </a:solidFill>
              </a:rPr>
              <a:t>Which American singer-songwriter sang of falling into a Ring Of Fire in the 60’s?</a:t>
            </a:r>
          </a:p>
        </p:txBody>
      </p:sp>
      <p:sp>
        <p:nvSpPr>
          <p:cNvPr id="5" name="TextBox 4">
            <a:extLst>
              <a:ext uri="{FF2B5EF4-FFF2-40B4-BE49-F238E27FC236}">
                <a16:creationId xmlns:a16="http://schemas.microsoft.com/office/drawing/2014/main" id="{2DB13C63-3CBC-8F03-603C-76A78EDC3341}"/>
              </a:ext>
            </a:extLst>
          </p:cNvPr>
          <p:cNvSpPr txBox="1"/>
          <p:nvPr/>
        </p:nvSpPr>
        <p:spPr>
          <a:xfrm>
            <a:off x="6946092" y="2073509"/>
            <a:ext cx="3139202" cy="707886"/>
          </a:xfrm>
          <a:prstGeom prst="rect">
            <a:avLst/>
          </a:prstGeom>
          <a:noFill/>
        </p:spPr>
        <p:txBody>
          <a:bodyPr wrap="square" rtlCol="0">
            <a:spAutoFit/>
          </a:bodyPr>
          <a:lstStyle/>
          <a:p>
            <a:r>
              <a:rPr lang="en-AU" sz="4000" b="1" dirty="0">
                <a:solidFill>
                  <a:srgbClr val="FF0000"/>
                </a:solidFill>
              </a:rPr>
              <a:t>Johnny Cash</a:t>
            </a:r>
          </a:p>
        </p:txBody>
      </p:sp>
      <p:sp>
        <p:nvSpPr>
          <p:cNvPr id="6" name="TextBox 5">
            <a:extLst>
              <a:ext uri="{FF2B5EF4-FFF2-40B4-BE49-F238E27FC236}">
                <a16:creationId xmlns:a16="http://schemas.microsoft.com/office/drawing/2014/main" id="{117601C9-BA6F-E949-3481-E5C29E444645}"/>
              </a:ext>
            </a:extLst>
          </p:cNvPr>
          <p:cNvSpPr txBox="1"/>
          <p:nvPr/>
        </p:nvSpPr>
        <p:spPr>
          <a:xfrm>
            <a:off x="6878141" y="3106048"/>
            <a:ext cx="4677365" cy="3046988"/>
          </a:xfrm>
          <a:prstGeom prst="rect">
            <a:avLst/>
          </a:prstGeom>
          <a:noFill/>
        </p:spPr>
        <p:txBody>
          <a:bodyPr wrap="square" rtlCol="0">
            <a:spAutoFit/>
          </a:bodyPr>
          <a:lstStyle/>
          <a:p>
            <a:r>
              <a:rPr lang="en-US" sz="3200" dirty="0"/>
              <a:t> Most of Cash's music contains themes of sorrow, moral tribulation, and redemption, especially songs from the later stages of his career.</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4338" name="Picture 2" descr="Johnny Cash's Childhood Home Is Now A National Historic Place, And You ...">
            <a:extLst>
              <a:ext uri="{FF2B5EF4-FFF2-40B4-BE49-F238E27FC236}">
                <a16:creationId xmlns:a16="http://schemas.microsoft.com/office/drawing/2014/main" id="{2AE1CAED-C8BC-696A-083D-DC2E92EB4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22" y="2017793"/>
            <a:ext cx="6141357" cy="455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22716"/>
      </p:ext>
    </p:extLst>
  </p:cSld>
  <p:clrMapOvr>
    <a:masterClrMapping/>
  </p:clrMapOvr>
  <p:transition spd="med" advClick="0"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871</TotalTime>
  <Words>1682</Words>
  <Application>Microsoft Office PowerPoint</Application>
  <PresentationFormat>Widescreen</PresentationFormat>
  <Paragraphs>126</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Aptos Display</vt:lpstr>
      <vt:lpstr>Arial</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Nathan</dc:creator>
  <cp:lastModifiedBy>Alan Nathan</cp:lastModifiedBy>
  <cp:revision>100</cp:revision>
  <dcterms:created xsi:type="dcterms:W3CDTF">2024-04-18T10:31:18Z</dcterms:created>
  <dcterms:modified xsi:type="dcterms:W3CDTF">2024-04-21T06:27:49Z</dcterms:modified>
</cp:coreProperties>
</file>