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315" r:id="rId3"/>
    <p:sldId id="316" r:id="rId4"/>
    <p:sldId id="317" r:id="rId5"/>
    <p:sldId id="318" r:id="rId6"/>
    <p:sldId id="437" r:id="rId7"/>
    <p:sldId id="319" r:id="rId8"/>
    <p:sldId id="320" r:id="rId9"/>
    <p:sldId id="321" r:id="rId10"/>
    <p:sldId id="322" r:id="rId11"/>
    <p:sldId id="438" r:id="rId12"/>
    <p:sldId id="323" r:id="rId13"/>
    <p:sldId id="324" r:id="rId14"/>
    <p:sldId id="325" r:id="rId15"/>
    <p:sldId id="326" r:id="rId16"/>
    <p:sldId id="440" r:id="rId17"/>
    <p:sldId id="328" r:id="rId18"/>
    <p:sldId id="327" r:id="rId19"/>
    <p:sldId id="329" r:id="rId20"/>
    <p:sldId id="330" r:id="rId21"/>
    <p:sldId id="331" r:id="rId22"/>
    <p:sldId id="332" r:id="rId23"/>
    <p:sldId id="333" r:id="rId24"/>
    <p:sldId id="43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28189-34DB-43EF-9152-DE21E9F5D45D}" v="4" dt="2023-12-18T02:56:29.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116" d="100"/>
          <a:sy n="116" d="100"/>
        </p:scale>
        <p:origin x="1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FCB7-0FA1-417E-14CF-144E60C43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78FC854-918E-3ABF-B087-A9DA7AEDE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454A208-0DF1-9EDD-249A-B017D86653F4}"/>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5" name="Footer Placeholder 4">
            <a:extLst>
              <a:ext uri="{FF2B5EF4-FFF2-40B4-BE49-F238E27FC236}">
                <a16:creationId xmlns:a16="http://schemas.microsoft.com/office/drawing/2014/main" id="{A9E83A3E-055B-0E32-BA17-5AA6ED6E6C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4A73E7-1923-B078-9D38-15FC3B23273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8694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2A64-ED3E-9845-9923-E8A3105642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0608A0-413F-175F-555C-1AA46C020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FBEFF05-6A99-EAB7-79B8-9AD0D6B5DB89}"/>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5" name="Footer Placeholder 4">
            <a:extLst>
              <a:ext uri="{FF2B5EF4-FFF2-40B4-BE49-F238E27FC236}">
                <a16:creationId xmlns:a16="http://schemas.microsoft.com/office/drawing/2014/main" id="{B13CAEAA-AD5C-DC8F-ECD7-836B050E7C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6B78CC-B04B-0E5E-DA43-46460BC4C1EF}"/>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69270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C7BAA-85B4-ED57-D34D-D3FF00839E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7BA884-2C59-B4E0-1A08-2CC774AF92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6D232D-D1FC-55C3-78A0-3427013F9E9E}"/>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5" name="Footer Placeholder 4">
            <a:extLst>
              <a:ext uri="{FF2B5EF4-FFF2-40B4-BE49-F238E27FC236}">
                <a16:creationId xmlns:a16="http://schemas.microsoft.com/office/drawing/2014/main" id="{A103CE34-F8C9-24F5-1E44-B6B810F048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41EB7A7-0F19-032A-6C28-9B43A370958D}"/>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80338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49B4-DC2A-1773-06C4-3FF7053CF3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B365E4-A5D0-0A13-DFD4-34F857CFCF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ADC0F9-64FF-6F6B-8E1C-47C81944A621}"/>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5" name="Footer Placeholder 4">
            <a:extLst>
              <a:ext uri="{FF2B5EF4-FFF2-40B4-BE49-F238E27FC236}">
                <a16:creationId xmlns:a16="http://schemas.microsoft.com/office/drawing/2014/main" id="{2B3B4647-3315-9AA8-110B-21B9141121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0B05ED-BB58-0C7D-5135-7E773671136C}"/>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1746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0672-BA96-5856-961A-76AD782B6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9B37F8D-43D3-68A0-BC71-609306E7D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F42C27-6E2B-36C8-124F-15632E77DD0A}"/>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5" name="Footer Placeholder 4">
            <a:extLst>
              <a:ext uri="{FF2B5EF4-FFF2-40B4-BE49-F238E27FC236}">
                <a16:creationId xmlns:a16="http://schemas.microsoft.com/office/drawing/2014/main" id="{0A7F3875-2BAE-970C-7A9A-8AC71835B0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FB5D6B-B9FC-D52E-D27E-7668EF85F78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09834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BAA9-6D5A-D759-C28C-6726DAC30CB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CAD18A-84F6-D668-78D5-661437ACD6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E99B7B5-2848-0C71-21B1-7013273E46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9194918-EBCA-9CD8-5E7F-B80961A88245}"/>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6" name="Footer Placeholder 5">
            <a:extLst>
              <a:ext uri="{FF2B5EF4-FFF2-40B4-BE49-F238E27FC236}">
                <a16:creationId xmlns:a16="http://schemas.microsoft.com/office/drawing/2014/main" id="{2864667D-BF92-576F-D6A1-6D93281261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8510EAC-402F-CFF6-1BA9-9E737D33C3B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10871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069A-EEB8-B0AF-8579-6FB59EA9AF5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F21867-FFA2-F7EF-C67C-39794E22C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82A1B-71CB-B583-01B0-C4D7D0A7A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0C10494-53D4-E850-D514-E6D131EB0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180A45-DB39-4DDB-C2A8-AF4F012D5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0EE0796-697C-18EA-42B1-B45DB6FC0D67}"/>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8" name="Footer Placeholder 7">
            <a:extLst>
              <a:ext uri="{FF2B5EF4-FFF2-40B4-BE49-F238E27FC236}">
                <a16:creationId xmlns:a16="http://schemas.microsoft.com/office/drawing/2014/main" id="{5A6B418E-3708-C1DD-E7EB-569C2C6602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025E543-67D8-93FF-AB4E-82CE5C9912C0}"/>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326606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143-2F2D-E1BC-874A-C07CDAFF1B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BD2B76A-7BB2-9FD6-C3C4-F6E800C81476}"/>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4" name="Footer Placeholder 3">
            <a:extLst>
              <a:ext uri="{FF2B5EF4-FFF2-40B4-BE49-F238E27FC236}">
                <a16:creationId xmlns:a16="http://schemas.microsoft.com/office/drawing/2014/main" id="{F4A56C69-1B07-4285-4991-386C3370D33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E3AB6D-7F8E-870B-FD92-7501BC81C5C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112382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908C1-4AD5-08B3-F7FA-E8420FAD63A5}"/>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3" name="Footer Placeholder 2">
            <a:extLst>
              <a:ext uri="{FF2B5EF4-FFF2-40B4-BE49-F238E27FC236}">
                <a16:creationId xmlns:a16="http://schemas.microsoft.com/office/drawing/2014/main" id="{BF1562A4-EE8D-7376-4DB6-8B77C97536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3A2096E-4D04-10B3-1A53-49A4846ABB2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04191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787C-D8EB-44C7-52E7-1CBFD013D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323019-CEE7-5672-1FC2-539B8CA58D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C8DC255-8388-268C-3E13-FE1B42742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27EE1-EE67-F559-018D-84A11AEAD15A}"/>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6" name="Footer Placeholder 5">
            <a:extLst>
              <a:ext uri="{FF2B5EF4-FFF2-40B4-BE49-F238E27FC236}">
                <a16:creationId xmlns:a16="http://schemas.microsoft.com/office/drawing/2014/main" id="{E2D334C8-7875-0430-F96F-8F6F027C88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FDCD0C2-8814-883B-28A6-6D7591C1337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4836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35F5-52BD-F9BD-6D3F-2DD3A6C6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A0C87B9-F1E8-4042-89CE-242550EDE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0E76AFD-D1E4-C40E-C79C-0FA77F107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EE06A-E51E-F518-3637-EF309EBAAEED}"/>
              </a:ext>
            </a:extLst>
          </p:cNvPr>
          <p:cNvSpPr>
            <a:spLocks noGrp="1"/>
          </p:cNvSpPr>
          <p:nvPr>
            <p:ph type="dt" sz="half" idx="10"/>
          </p:nvPr>
        </p:nvSpPr>
        <p:spPr/>
        <p:txBody>
          <a:bodyPr/>
          <a:lstStyle/>
          <a:p>
            <a:fld id="{C66EAAB6-7B8B-4F47-80A5-1D3FF0A4FBBF}" type="datetimeFigureOut">
              <a:rPr lang="en-AU" smtClean="0"/>
              <a:t>11/01/2024</a:t>
            </a:fld>
            <a:endParaRPr lang="en-AU"/>
          </a:p>
        </p:txBody>
      </p:sp>
      <p:sp>
        <p:nvSpPr>
          <p:cNvPr id="6" name="Footer Placeholder 5">
            <a:extLst>
              <a:ext uri="{FF2B5EF4-FFF2-40B4-BE49-F238E27FC236}">
                <a16:creationId xmlns:a16="http://schemas.microsoft.com/office/drawing/2014/main" id="{CCD62F0A-ADFE-18ED-76A2-0D4DC18C35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6E5F50-B5C5-0726-44AB-F16C2B0079D9}"/>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76783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Dmnd">
          <a:fgClr>
            <a:schemeClr val="accent1">
              <a:lumMod val="7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26BB5-4553-E0E2-9676-DC7D7EAB1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C3CF4CC-39AC-B130-22A9-9CBC8720C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7760B8-4545-D10E-F3DC-4E133D0F5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EAAB6-7B8B-4F47-80A5-1D3FF0A4FBBF}" type="datetimeFigureOut">
              <a:rPr lang="en-AU" smtClean="0"/>
              <a:t>11/01/2024</a:t>
            </a:fld>
            <a:endParaRPr lang="en-AU"/>
          </a:p>
        </p:txBody>
      </p:sp>
      <p:sp>
        <p:nvSpPr>
          <p:cNvPr id="5" name="Footer Placeholder 4">
            <a:extLst>
              <a:ext uri="{FF2B5EF4-FFF2-40B4-BE49-F238E27FC236}">
                <a16:creationId xmlns:a16="http://schemas.microsoft.com/office/drawing/2014/main" id="{B856C96E-1F62-F713-A9D4-6909CC39B1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6103215-EFDF-A3CC-4A17-0E7C79ADF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88146-81F6-4CF8-B58E-FE9F6D0B8F02}" type="slidenum">
              <a:rPr lang="en-AU" smtClean="0"/>
              <a:t>‹#›</a:t>
            </a:fld>
            <a:endParaRPr lang="en-AU"/>
          </a:p>
        </p:txBody>
      </p:sp>
    </p:spTree>
    <p:extLst>
      <p:ext uri="{BB962C8B-B14F-4D97-AF65-F5344CB8AC3E}">
        <p14:creationId xmlns:p14="http://schemas.microsoft.com/office/powerpoint/2010/main" val="312986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28787" y="1012302"/>
            <a:ext cx="6510058" cy="4524315"/>
          </a:xfrm>
          <a:prstGeom prst="rect">
            <a:avLst/>
          </a:prstGeom>
          <a:noFill/>
        </p:spPr>
        <p:txBody>
          <a:bodyPr wrap="square" rtlCol="0">
            <a:spAutoFit/>
          </a:bodyPr>
          <a:lstStyle/>
          <a:p>
            <a:r>
              <a:rPr lang="en-US" sz="2800" b="1" i="0" dirty="0">
                <a:effectLst/>
                <a:latin typeface="Sansation"/>
              </a:rPr>
              <a:t>I am an ivory-white marble mausoleum commissioned in 1632 by the Mughal emperor, Shah Jahan to house the tomb of his </a:t>
            </a:r>
            <a:r>
              <a:rPr lang="en-US" sz="2800" b="1" i="0" dirty="0" err="1">
                <a:effectLst/>
                <a:latin typeface="Sansation"/>
              </a:rPr>
              <a:t>favourite</a:t>
            </a:r>
            <a:r>
              <a:rPr lang="en-US" sz="2800" b="1" i="0" dirty="0">
                <a:effectLst/>
                <a:latin typeface="Sansation"/>
              </a:rPr>
              <a:t> wife, Mumtaz Mahal.  Where would you go to visit me?</a:t>
            </a:r>
            <a:br>
              <a:rPr lang="en-US" dirty="0"/>
            </a:br>
            <a:r>
              <a:rPr lang="en-US" dirty="0"/>
              <a:t> </a:t>
            </a:r>
          </a:p>
          <a:p>
            <a:br>
              <a:rPr lang="en-US" dirty="0"/>
            </a:br>
            <a:r>
              <a:rPr lang="en-US" b="0" i="0" dirty="0">
                <a:effectLst/>
                <a:latin typeface="Sansation"/>
              </a:rPr>
              <a:t>    </a:t>
            </a:r>
            <a:r>
              <a:rPr lang="en-US" sz="2800" b="1" i="0" dirty="0">
                <a:effectLst/>
                <a:latin typeface="Sansation"/>
              </a:rPr>
              <a:t>A)    </a:t>
            </a:r>
            <a:r>
              <a:rPr lang="en-US" sz="2800" b="1" i="0" dirty="0" err="1">
                <a:effectLst/>
                <a:latin typeface="Sansation"/>
              </a:rPr>
              <a:t>Khandari</a:t>
            </a:r>
            <a:r>
              <a:rPr lang="en-US" sz="2800" b="1" i="0" dirty="0">
                <a:effectLst/>
                <a:latin typeface="Sansation"/>
              </a:rPr>
              <a:t> </a:t>
            </a:r>
            <a:br>
              <a:rPr lang="en-US" sz="2800" b="1" dirty="0"/>
            </a:br>
            <a:r>
              <a:rPr lang="en-US" sz="2800" b="1" i="0" dirty="0">
                <a:effectLst/>
                <a:latin typeface="Sansation"/>
              </a:rPr>
              <a:t>   B)    Agra</a:t>
            </a:r>
            <a:br>
              <a:rPr lang="en-US" sz="2800" b="1" dirty="0"/>
            </a:br>
            <a:r>
              <a:rPr lang="en-US" sz="2800" b="1" i="0" dirty="0">
                <a:effectLst/>
                <a:latin typeface="Sansation"/>
              </a:rPr>
              <a:t>   C)    </a:t>
            </a:r>
            <a:r>
              <a:rPr lang="en-US" sz="2800" b="1" i="0" dirty="0" err="1">
                <a:effectLst/>
                <a:latin typeface="Sansation"/>
              </a:rPr>
              <a:t>Sikandra</a:t>
            </a:r>
            <a:r>
              <a:rPr lang="en-US" sz="2800" b="1" i="0" dirty="0">
                <a:effectLst/>
                <a:latin typeface="Sansation"/>
              </a:rPr>
              <a:t> </a:t>
            </a:r>
          </a:p>
          <a:p>
            <a:r>
              <a:rPr lang="en-US" sz="2800" b="1" dirty="0">
                <a:latin typeface="Sansation"/>
              </a:rPr>
              <a:t>   D)   Delhi</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612983" y="1658522"/>
            <a:ext cx="2946704" cy="1384995"/>
          </a:xfrm>
          <a:prstGeom prst="rect">
            <a:avLst/>
          </a:prstGeom>
          <a:noFill/>
        </p:spPr>
        <p:txBody>
          <a:bodyPr wrap="none" rtlCol="0">
            <a:spAutoFit/>
          </a:bodyPr>
          <a:lstStyle/>
          <a:p>
            <a:r>
              <a:rPr lang="en-US" sz="2800" b="1" i="0" dirty="0">
                <a:solidFill>
                  <a:srgbClr val="01010F"/>
                </a:solidFill>
                <a:effectLst/>
                <a:latin typeface="Sansation"/>
              </a:rPr>
              <a:t>B) Agra</a:t>
            </a:r>
          </a:p>
          <a:p>
            <a:br>
              <a:rPr lang="en-US" sz="2800" b="1" dirty="0"/>
            </a:br>
            <a:r>
              <a:rPr lang="en-US" sz="2800" b="1" i="0" dirty="0">
                <a:effectLst/>
                <a:latin typeface="Sansation"/>
              </a:rPr>
              <a:t>I am the Taj Mahal</a:t>
            </a:r>
            <a:endParaRPr lang="en-AU" sz="2800" b="1" dirty="0"/>
          </a:p>
        </p:txBody>
      </p:sp>
      <p:pic>
        <p:nvPicPr>
          <p:cNvPr id="1026" name="Picture 2" descr="Picture">
            <a:extLst>
              <a:ext uri="{FF2B5EF4-FFF2-40B4-BE49-F238E27FC236}">
                <a16:creationId xmlns:a16="http://schemas.microsoft.com/office/drawing/2014/main" id="{B0B21509-540C-C28A-4392-A14019F20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024" y="3253309"/>
            <a:ext cx="5088311" cy="338575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Picture 4" descr="Picture">
            <a:extLst>
              <a:ext uri="{FF2B5EF4-FFF2-40B4-BE49-F238E27FC236}">
                <a16:creationId xmlns:a16="http://schemas.microsoft.com/office/drawing/2014/main" id="{4CCECA93-8ABE-2A8C-7203-24BF31B8C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D07E63-0986-0DC8-3F12-02C4816D2180}"/>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5177B7FA-C0D7-101F-E7DA-372B9917A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13217623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8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000"/>
                            </p:stCondLst>
                            <p:childTnLst>
                              <p:par>
                                <p:cTn id="10" presetID="10" presetClass="entr" presetSubtype="0" fill="hold" nodeType="afterEffect">
                                  <p:stCondLst>
                                    <p:cond delay="75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74829" y="1455196"/>
            <a:ext cx="5354594" cy="4401205"/>
          </a:xfrm>
          <a:prstGeom prst="rect">
            <a:avLst/>
          </a:prstGeom>
          <a:noFill/>
        </p:spPr>
        <p:txBody>
          <a:bodyPr wrap="square" rtlCol="0">
            <a:spAutoFit/>
          </a:bodyPr>
          <a:lstStyle/>
          <a:p>
            <a:r>
              <a:rPr lang="en-US" sz="2800" b="1" i="0" dirty="0">
                <a:effectLst/>
              </a:rPr>
              <a:t>Action taken by stonemasons on 21 April 1856 led to the establishment and maintenance of  {WHAT}.</a:t>
            </a:r>
          </a:p>
          <a:p>
            <a:r>
              <a:rPr lang="en-US" sz="2800" b="1" dirty="0"/>
              <a:t>This was</a:t>
            </a:r>
            <a:r>
              <a:rPr lang="en-US" sz="2800" b="0" i="0" dirty="0">
                <a:effectLst/>
              </a:rPr>
              <a:t> </a:t>
            </a:r>
            <a:r>
              <a:rPr lang="en-US" sz="2800" b="1" i="0" dirty="0" err="1">
                <a:effectLst/>
              </a:rPr>
              <a:t>recognised</a:t>
            </a:r>
            <a:r>
              <a:rPr lang="en-US" sz="2800" b="1" i="0" dirty="0">
                <a:effectLst/>
              </a:rPr>
              <a:t> internationally as a world first</a:t>
            </a:r>
            <a:r>
              <a:rPr lang="en-US" sz="2800" b="0" i="0" dirty="0">
                <a:effectLst/>
              </a:rPr>
              <a:t>.</a:t>
            </a:r>
            <a:br>
              <a:rPr lang="en-US" sz="2800" dirty="0"/>
            </a:br>
            <a:br>
              <a:rPr lang="en-US" sz="2800" b="1" dirty="0"/>
            </a:br>
            <a:r>
              <a:rPr lang="en-US" sz="2800" b="1" i="0" dirty="0">
                <a:effectLst/>
              </a:rPr>
              <a:t>   A)   </a:t>
            </a:r>
            <a:r>
              <a:rPr lang="en-US" sz="2800" b="1" i="0" dirty="0">
                <a:solidFill>
                  <a:srgbClr val="000140"/>
                </a:solidFill>
                <a:effectLst/>
              </a:rPr>
              <a:t>Overtime</a:t>
            </a:r>
            <a:br>
              <a:rPr lang="en-US" sz="2800" b="1" i="0" dirty="0">
                <a:solidFill>
                  <a:srgbClr val="000140"/>
                </a:solidFill>
                <a:effectLst/>
              </a:rPr>
            </a:br>
            <a:r>
              <a:rPr lang="en-US" sz="2800" b="1" i="0" dirty="0">
                <a:solidFill>
                  <a:srgbClr val="000140"/>
                </a:solidFill>
                <a:effectLst/>
              </a:rPr>
              <a:t>   B)   Paid sick leave</a:t>
            </a:r>
            <a:br>
              <a:rPr lang="en-US" sz="2800" b="1" i="0" dirty="0">
                <a:solidFill>
                  <a:srgbClr val="000140"/>
                </a:solidFill>
                <a:effectLst/>
              </a:rPr>
            </a:br>
            <a:r>
              <a:rPr lang="en-US" sz="2800" b="1" i="0" dirty="0">
                <a:solidFill>
                  <a:srgbClr val="000140"/>
                </a:solidFill>
                <a:effectLst/>
              </a:rPr>
              <a:t>   C)   The 8 hour work day</a:t>
            </a:r>
            <a:r>
              <a:rPr lang="en-US" sz="2800" b="1" i="0" dirty="0">
                <a:effectLst/>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578812" y="1705536"/>
            <a:ext cx="4127156" cy="892552"/>
          </a:xfrm>
          <a:prstGeom prst="rect">
            <a:avLst/>
          </a:prstGeom>
          <a:noFill/>
        </p:spPr>
        <p:txBody>
          <a:bodyPr wrap="square" rtlCol="0">
            <a:spAutoFit/>
          </a:bodyPr>
          <a:lstStyle/>
          <a:p>
            <a:r>
              <a:rPr lang="en-US" sz="2800" b="1" dirty="0"/>
              <a:t>C) </a:t>
            </a:r>
            <a:r>
              <a:rPr lang="en-US" sz="2800" b="1" dirty="0">
                <a:solidFill>
                  <a:srgbClr val="000140"/>
                </a:solidFill>
              </a:rPr>
              <a:t>The 8 hour work day</a:t>
            </a:r>
            <a:endParaRPr lang="en-US" sz="2800" b="1" dirty="0"/>
          </a:p>
          <a:p>
            <a:endParaRPr lang="en-US" sz="2400"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165BCD-5E4F-CB4F-8139-99DB19B355E0}"/>
              </a:ext>
            </a:extLst>
          </p:cNvPr>
          <p:cNvSpPr txBox="1"/>
          <p:nvPr/>
        </p:nvSpPr>
        <p:spPr>
          <a:xfrm>
            <a:off x="6416460" y="5965447"/>
            <a:ext cx="5001306" cy="461665"/>
          </a:xfrm>
          <a:prstGeom prst="rect">
            <a:avLst/>
          </a:prstGeom>
          <a:noFill/>
        </p:spPr>
        <p:txBody>
          <a:bodyPr wrap="none" rtlCol="0">
            <a:spAutoFit/>
          </a:bodyPr>
          <a:lstStyle/>
          <a:p>
            <a:r>
              <a:rPr lang="en-US" sz="2400" b="0" i="1" dirty="0">
                <a:effectLst/>
                <a:latin typeface="Sansation"/>
              </a:rPr>
              <a:t>Did you work overtime to get this one?</a:t>
            </a:r>
            <a:endParaRPr lang="en-AU" sz="2400" dirty="0"/>
          </a:p>
        </p:txBody>
      </p:sp>
      <p:pic>
        <p:nvPicPr>
          <p:cNvPr id="1026" name="Picture 2" descr=" ">
            <a:extLst>
              <a:ext uri="{FF2B5EF4-FFF2-40B4-BE49-F238E27FC236}">
                <a16:creationId xmlns:a16="http://schemas.microsoft.com/office/drawing/2014/main" id="{C6D68CA0-0A54-45EF-03AD-10B80F808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855" y="2286184"/>
            <a:ext cx="5816983" cy="36792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BBC70E0-4246-8155-1D58-A96D6B10FEE7}"/>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7" name="Picture 6" descr="A plane flying around the earth&#10;&#10;Description automatically generated">
            <a:extLst>
              <a:ext uri="{FF2B5EF4-FFF2-40B4-BE49-F238E27FC236}">
                <a16:creationId xmlns:a16="http://schemas.microsoft.com/office/drawing/2014/main" id="{9427D5C0-A173-7727-22B8-4270EF289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61624601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500"/>
                            </p:stCondLst>
                            <p:childTnLst>
                              <p:par>
                                <p:cTn id="10" presetID="2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42"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756672" y="1535957"/>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7B82F88E-CCBB-5B4B-B558-EE4C6FC6E93C}"/>
              </a:ext>
            </a:extLst>
          </p:cNvPr>
          <p:cNvSpPr txBox="1"/>
          <p:nvPr/>
        </p:nvSpPr>
        <p:spPr>
          <a:xfrm>
            <a:off x="2186060" y="3351175"/>
            <a:ext cx="8869118" cy="2062103"/>
          </a:xfrm>
          <a:prstGeom prst="rect">
            <a:avLst/>
          </a:prstGeom>
          <a:noFill/>
        </p:spPr>
        <p:txBody>
          <a:bodyPr wrap="square" rtlCol="0">
            <a:spAutoFit/>
          </a:bodyPr>
          <a:lstStyle/>
          <a:p>
            <a:r>
              <a:rPr lang="en-US" sz="3200" b="1" i="0" dirty="0">
                <a:effectLst/>
                <a:latin typeface="Open Sans" panose="020B0606030504020204" pitchFamily="34" charset="0"/>
              </a:rPr>
              <a:t>Couples who travel together tend to have stronger relationships. Humans naturally bond when they need to trust one another in new situations and circumstances.</a:t>
            </a:r>
            <a:endParaRPr lang="en-AU" sz="2800" b="1" dirty="0"/>
          </a:p>
        </p:txBody>
      </p:sp>
    </p:spTree>
    <p:extLst>
      <p:ext uri="{BB962C8B-B14F-4D97-AF65-F5344CB8AC3E}">
        <p14:creationId xmlns:p14="http://schemas.microsoft.com/office/powerpoint/2010/main" val="324257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55374" y="933301"/>
            <a:ext cx="6602024" cy="4124206"/>
          </a:xfrm>
          <a:prstGeom prst="rect">
            <a:avLst/>
          </a:prstGeom>
          <a:noFill/>
        </p:spPr>
        <p:txBody>
          <a:bodyPr wrap="square" rtlCol="0">
            <a:spAutoFit/>
          </a:bodyPr>
          <a:lstStyle/>
          <a:p>
            <a:pPr>
              <a:spcBef>
                <a:spcPts val="600"/>
              </a:spcBef>
              <a:spcAft>
                <a:spcPts val="600"/>
              </a:spcAft>
            </a:pPr>
            <a:r>
              <a:rPr lang="en-US" sz="2800" b="1" i="0" dirty="0">
                <a:effectLst/>
                <a:latin typeface="Sansation"/>
              </a:rPr>
              <a:t> </a:t>
            </a:r>
            <a:r>
              <a:rPr lang="en-US" sz="2800" b="1" i="0" dirty="0">
                <a:effectLst/>
              </a:rPr>
              <a:t>Great Ormond Street Hospital, off Russell Square, owns the copyright to what book?</a:t>
            </a:r>
          </a:p>
          <a:p>
            <a:pPr>
              <a:spcBef>
                <a:spcPts val="600"/>
              </a:spcBef>
              <a:spcAft>
                <a:spcPts val="600"/>
              </a:spcAft>
            </a:pPr>
            <a:r>
              <a:rPr lang="en-US" sz="2800" b="1" i="0" dirty="0">
                <a:effectLst/>
              </a:rPr>
              <a:t>The author gifted the rights to the hospital in 1929</a:t>
            </a:r>
            <a:br>
              <a:rPr lang="en-US" sz="2800" b="1" dirty="0"/>
            </a:br>
            <a:br>
              <a:rPr lang="en-US" sz="2800" b="1" dirty="0"/>
            </a:br>
            <a:r>
              <a:rPr lang="en-US" sz="2800" b="1" i="0" dirty="0">
                <a:effectLst/>
              </a:rPr>
              <a:t>   A)   Winnie the Poo</a:t>
            </a:r>
            <a:br>
              <a:rPr lang="en-US" sz="2800" b="1" i="0" dirty="0">
                <a:effectLst/>
              </a:rPr>
            </a:br>
            <a:r>
              <a:rPr lang="en-US" sz="2800" b="1" i="0" dirty="0">
                <a:effectLst/>
              </a:rPr>
              <a:t>   B)   The Secret Garden</a:t>
            </a:r>
            <a:br>
              <a:rPr lang="en-US" sz="2800" b="1" i="0" dirty="0">
                <a:effectLst/>
              </a:rPr>
            </a:br>
            <a:r>
              <a:rPr lang="en-US" sz="2800" b="1" i="0" dirty="0">
                <a:effectLst/>
              </a:rPr>
              <a:t>   C)   Peter Pan</a:t>
            </a:r>
            <a:br>
              <a:rPr lang="en-US" sz="2800" b="1" dirty="0"/>
            </a:br>
            <a:r>
              <a:rPr lang="en-US" sz="2800" b="1" i="0" dirty="0">
                <a:effectLst/>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928022" y="1705536"/>
            <a:ext cx="4777946" cy="5693866"/>
          </a:xfrm>
          <a:prstGeom prst="rect">
            <a:avLst/>
          </a:prstGeom>
          <a:noFill/>
        </p:spPr>
        <p:txBody>
          <a:bodyPr wrap="square" rtlCol="0">
            <a:spAutoFit/>
          </a:bodyPr>
          <a:lstStyle/>
          <a:p>
            <a:r>
              <a:rPr lang="en-US" sz="2800" b="1" dirty="0"/>
              <a:t>C) Peter Pan</a:t>
            </a:r>
          </a:p>
          <a:p>
            <a:r>
              <a:rPr lang="en-US" sz="2400" dirty="0"/>
              <a:t>JM Barrie (The author) was approached to take part in a Great Ormond Street Hospital committee to buy land for a badly needed new medical wing. Two months later, the hospital board discovered that the Scottish author had given over all rights to Peter Pan for Great Ormond Street’s use, so beginning the long association of the work with London’s most renowned children’s hospital.</a:t>
            </a:r>
          </a:p>
          <a:p>
            <a:br>
              <a:rPr lang="en-US" sz="2400" dirty="0"/>
            </a:br>
            <a:endParaRPr lang="en-US" sz="2400"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ter Pan | Disney Movies">
            <a:extLst>
              <a:ext uri="{FF2B5EF4-FFF2-40B4-BE49-F238E27FC236}">
                <a16:creationId xmlns:a16="http://schemas.microsoft.com/office/drawing/2014/main" id="{4E5446DE-9FE9-8297-52EF-AF6AF27BC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462" y="3374002"/>
            <a:ext cx="2930935" cy="29309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FFFC03-554A-2A74-1CF8-A204FA9EDB75}"/>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9AFC06B7-69C6-E0CC-A010-F012E922B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148890497"/>
      </p:ext>
    </p:extLst>
  </p:cSld>
  <p:clrMapOvr>
    <a:masterClrMapping/>
  </p:clrMapOvr>
  <p:transition spd="slow" advClick="0" advTm="2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10000"/>
                                  </p:stCondLst>
                                  <p:childTnLst>
                                    <p:set>
                                      <p:cBhvr>
                                        <p:cTn id="10" dur="1" fill="hold">
                                          <p:stCondLst>
                                            <p:cond delay="0"/>
                                          </p:stCondLst>
                                        </p:cTn>
                                        <p:tgtEl>
                                          <p:spTgt spid="1028"/>
                                        </p:tgtEl>
                                        <p:attrNameLst>
                                          <p:attrName>style.visibility</p:attrName>
                                        </p:attrNameLst>
                                      </p:cBhvr>
                                      <p:to>
                                        <p:strVal val="visible"/>
                                      </p:to>
                                    </p:set>
                                    <p:animEffect transition="in" filter="barn(inVertical)">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51140" y="2107846"/>
            <a:ext cx="3748216" cy="2677656"/>
          </a:xfrm>
          <a:prstGeom prst="rect">
            <a:avLst/>
          </a:prstGeom>
          <a:noFill/>
        </p:spPr>
        <p:txBody>
          <a:bodyPr wrap="square" rtlCol="0">
            <a:spAutoFit/>
          </a:bodyPr>
          <a:lstStyle/>
          <a:p>
            <a:r>
              <a:rPr lang="en-US" sz="2800" b="1" i="0" dirty="0">
                <a:effectLst/>
                <a:latin typeface="Sansation"/>
              </a:rPr>
              <a:t>  What is a Kiwi?  </a:t>
            </a:r>
            <a:br>
              <a:rPr lang="en-US" sz="2800" b="1" dirty="0"/>
            </a:br>
            <a:r>
              <a:rPr lang="en-US" sz="2800" b="1" i="0" dirty="0">
                <a:effectLst/>
                <a:latin typeface="Sansation"/>
              </a:rPr>
              <a:t> </a:t>
            </a:r>
            <a:br>
              <a:rPr lang="en-US" sz="2800" b="1" dirty="0"/>
            </a:br>
            <a:r>
              <a:rPr lang="en-US" sz="2800" b="1" i="0" dirty="0">
                <a:effectLst/>
                <a:latin typeface="Sansation"/>
              </a:rPr>
              <a:t>   A)   A glow worm</a:t>
            </a:r>
            <a:br>
              <a:rPr lang="en-US" sz="2800" b="1" i="0" dirty="0">
                <a:effectLst/>
                <a:latin typeface="Sansation"/>
              </a:rPr>
            </a:br>
            <a:r>
              <a:rPr lang="en-US" sz="2800" b="1" i="0" dirty="0">
                <a:effectLst/>
                <a:latin typeface="Sansation"/>
              </a:rPr>
              <a:t>   B)   A type of Frog</a:t>
            </a:r>
            <a:br>
              <a:rPr lang="en-US" sz="2800" b="1" i="0" dirty="0">
                <a:effectLst/>
                <a:latin typeface="Sansation"/>
              </a:rPr>
            </a:br>
            <a:r>
              <a:rPr lang="en-US" sz="2800" b="1" i="0" dirty="0">
                <a:effectLst/>
                <a:latin typeface="Sansation"/>
              </a:rPr>
              <a:t>   C)   A Bird</a:t>
            </a:r>
          </a:p>
          <a:p>
            <a:r>
              <a:rPr lang="en-US" sz="2800" b="1" dirty="0">
                <a:latin typeface="Sansation"/>
              </a:rPr>
              <a:t>   D)   A Town</a:t>
            </a:r>
            <a:r>
              <a:rPr lang="en-US" sz="2800" b="1" i="0" dirty="0">
                <a:effectLst/>
                <a:latin typeface="Sansation"/>
              </a:rPr>
              <a:t> </a:t>
            </a:r>
            <a:r>
              <a:rPr lang="en-US" sz="2800" b="1" i="0" dirty="0">
                <a:effectLst/>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455242" y="1705536"/>
            <a:ext cx="4250725" cy="2800767"/>
          </a:xfrm>
          <a:prstGeom prst="rect">
            <a:avLst/>
          </a:prstGeom>
          <a:noFill/>
        </p:spPr>
        <p:txBody>
          <a:bodyPr wrap="square" rtlCol="0">
            <a:spAutoFit/>
          </a:bodyPr>
          <a:lstStyle/>
          <a:p>
            <a:r>
              <a:rPr lang="en-US" sz="2800" b="1" dirty="0"/>
              <a:t>Option C:-  A bird</a:t>
            </a:r>
            <a:br>
              <a:rPr lang="en-US" sz="2800" b="1" dirty="0"/>
            </a:br>
            <a:endParaRPr lang="en-US" sz="2800" b="1" dirty="0"/>
          </a:p>
          <a:p>
            <a:r>
              <a:rPr lang="en-US" sz="2400" b="1" dirty="0"/>
              <a:t>A flightless New Zealand bird with hair-like feathers, having a long down-curved bill with sensitive nostrils at the tip.</a:t>
            </a:r>
            <a:br>
              <a:rPr lang="en-US" sz="2400" b="1" dirty="0"/>
            </a:b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te kiwi bird cartoon:: tasmeemME.com">
            <a:extLst>
              <a:ext uri="{FF2B5EF4-FFF2-40B4-BE49-F238E27FC236}">
                <a16:creationId xmlns:a16="http://schemas.microsoft.com/office/drawing/2014/main" id="{C707018A-7A55-EA7A-1C18-D63ECC3B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463" y="3581098"/>
            <a:ext cx="3238757" cy="292207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349940057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500"/>
                            </p:stCondLst>
                            <p:childTnLst>
                              <p:par>
                                <p:cTn id="10" presetID="1" presetClass="entr" presetSubtype="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5" y="1455196"/>
            <a:ext cx="6013623" cy="3970318"/>
          </a:xfrm>
          <a:prstGeom prst="rect">
            <a:avLst/>
          </a:prstGeom>
          <a:noFill/>
        </p:spPr>
        <p:txBody>
          <a:bodyPr wrap="square" rtlCol="0">
            <a:spAutoFit/>
          </a:bodyPr>
          <a:lstStyle/>
          <a:p>
            <a:r>
              <a:rPr lang="en-US" sz="2800" b="1" i="0" dirty="0">
                <a:effectLst/>
              </a:rPr>
              <a:t> </a:t>
            </a:r>
            <a:r>
              <a:rPr lang="en-US" sz="2800" b="1" i="0" dirty="0" err="1">
                <a:effectLst/>
              </a:rPr>
              <a:t>Sonkajärvi</a:t>
            </a:r>
            <a:r>
              <a:rPr lang="en-US" sz="2800" b="1" i="0" dirty="0">
                <a:effectLst/>
              </a:rPr>
              <a:t> in Finland is known for an unusual competition. </a:t>
            </a:r>
            <a:endParaRPr lang="en-US" sz="2800" b="1" dirty="0"/>
          </a:p>
          <a:p>
            <a:r>
              <a:rPr lang="en-US" sz="2800" b="1" i="0" dirty="0">
                <a:effectLst/>
              </a:rPr>
              <a:t>What is it?</a:t>
            </a:r>
            <a:br>
              <a:rPr lang="en-US" sz="2800" dirty="0"/>
            </a:br>
            <a:br>
              <a:rPr lang="en-US" sz="2800" dirty="0"/>
            </a:br>
            <a:r>
              <a:rPr lang="en-US" sz="2800" b="1" i="0" dirty="0">
                <a:effectLst/>
              </a:rPr>
              <a:t> a) Running of the bulls; </a:t>
            </a:r>
            <a:br>
              <a:rPr lang="en-US" sz="2800" b="1" dirty="0"/>
            </a:br>
            <a:r>
              <a:rPr lang="en-US" sz="2800" b="1" i="0" dirty="0">
                <a:effectLst/>
              </a:rPr>
              <a:t> b)  Penguin races; </a:t>
            </a:r>
            <a:br>
              <a:rPr lang="en-US" sz="2800" b="1" dirty="0"/>
            </a:br>
            <a:r>
              <a:rPr lang="en-US" sz="2800" b="1" i="0" dirty="0">
                <a:effectLst/>
              </a:rPr>
              <a:t> c)  Wife carrying races</a:t>
            </a:r>
          </a:p>
          <a:p>
            <a:r>
              <a:rPr lang="en-US" sz="2800" b="1" dirty="0"/>
              <a:t> d)  Beer swilling</a:t>
            </a:r>
            <a:br>
              <a:rPr lang="en-US" sz="2800" dirty="0"/>
            </a:br>
            <a:r>
              <a:rPr lang="en-US" sz="2800" b="1" i="0" dirty="0">
                <a:effectLst/>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914181" y="1705536"/>
            <a:ext cx="3791786" cy="5016758"/>
          </a:xfrm>
          <a:prstGeom prst="rect">
            <a:avLst/>
          </a:prstGeom>
          <a:noFill/>
        </p:spPr>
        <p:txBody>
          <a:bodyPr wrap="square" rtlCol="0">
            <a:spAutoFit/>
          </a:bodyPr>
          <a:lstStyle/>
          <a:p>
            <a:r>
              <a:rPr lang="en-US" sz="2800" b="1" dirty="0"/>
              <a:t>Option C:-  </a:t>
            </a:r>
            <a:r>
              <a:rPr lang="en-US" sz="2400" b="1" dirty="0"/>
              <a:t>Wife carrying races</a:t>
            </a:r>
            <a:br>
              <a:rPr lang="en-US" sz="2400" dirty="0"/>
            </a:br>
            <a:br>
              <a:rPr lang="en-US" sz="2800" dirty="0"/>
            </a:br>
            <a:r>
              <a:rPr lang="en-US" dirty="0"/>
              <a:t>​</a:t>
            </a:r>
            <a:r>
              <a:rPr lang="en-US" sz="2400" dirty="0"/>
              <a:t>Finland’s Wife Carrying Competition requires male competitors to carry their wives along a 250-meter course that includes land and water obstacles. Drop your better half and incur a 15-second penalty- and you had better find yourself a good hotel for the night.</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Lithuanian couple wins international wife-carrying championship - UPI.com">
            <a:extLst>
              <a:ext uri="{FF2B5EF4-FFF2-40B4-BE49-F238E27FC236}">
                <a16:creationId xmlns:a16="http://schemas.microsoft.com/office/drawing/2014/main" id="{046EEC19-ADE5-A3ED-1C2E-16E45A088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251" y="2847230"/>
            <a:ext cx="3636362" cy="241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2380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500"/>
                            </p:stCondLst>
                            <p:childTnLst>
                              <p:par>
                                <p:cTn id="10" presetID="10"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69" y="1455196"/>
            <a:ext cx="6260757" cy="2677656"/>
          </a:xfrm>
          <a:prstGeom prst="rect">
            <a:avLst/>
          </a:prstGeom>
          <a:noFill/>
        </p:spPr>
        <p:txBody>
          <a:bodyPr wrap="square" rtlCol="0">
            <a:spAutoFit/>
          </a:bodyPr>
          <a:lstStyle/>
          <a:p>
            <a:r>
              <a:rPr lang="en-US" sz="2800" b="1" dirty="0"/>
              <a:t>R</a:t>
            </a:r>
            <a:r>
              <a:rPr lang="en-US" sz="2800" b="1" i="0" dirty="0">
                <a:effectLst/>
              </a:rPr>
              <a:t>otting fish is a delicacy in what country</a:t>
            </a:r>
            <a:br>
              <a:rPr lang="en-US" sz="2800" b="1" dirty="0"/>
            </a:br>
            <a:br>
              <a:rPr lang="en-US" sz="2800" b="1" dirty="0"/>
            </a:br>
            <a:r>
              <a:rPr lang="en-US" sz="2800" b="1" i="0" dirty="0">
                <a:effectLst/>
              </a:rPr>
              <a:t>   A)   Finland</a:t>
            </a:r>
            <a:br>
              <a:rPr lang="en-US" sz="2800" b="1" i="0" dirty="0">
                <a:effectLst/>
              </a:rPr>
            </a:br>
            <a:r>
              <a:rPr lang="en-US" sz="2800" b="1" i="0" dirty="0">
                <a:effectLst/>
              </a:rPr>
              <a:t>   B)   Denmark</a:t>
            </a:r>
            <a:br>
              <a:rPr lang="en-US" sz="2800" b="1" i="0" dirty="0">
                <a:effectLst/>
              </a:rPr>
            </a:br>
            <a:r>
              <a:rPr lang="en-US" sz="2800" b="1" i="0" dirty="0">
                <a:effectLst/>
              </a:rPr>
              <a:t>   C)   Iceland</a:t>
            </a:r>
          </a:p>
          <a:p>
            <a:r>
              <a:rPr lang="en-US" sz="2800" b="1" dirty="0"/>
              <a:t>   D)   Scotland</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596680" y="1455196"/>
            <a:ext cx="4497501" cy="4616648"/>
          </a:xfrm>
          <a:prstGeom prst="rect">
            <a:avLst/>
          </a:prstGeom>
          <a:noFill/>
        </p:spPr>
        <p:txBody>
          <a:bodyPr wrap="square" rtlCol="0">
            <a:spAutoFit/>
          </a:bodyPr>
          <a:lstStyle/>
          <a:p>
            <a:pPr>
              <a:spcBef>
                <a:spcPts val="600"/>
              </a:spcBef>
              <a:spcAft>
                <a:spcPts val="600"/>
              </a:spcAft>
            </a:pPr>
            <a:r>
              <a:rPr lang="en-US" sz="2800" b="1" dirty="0"/>
              <a:t>Option C:-  Iceland</a:t>
            </a:r>
            <a:br>
              <a:rPr lang="en-US" sz="2800" dirty="0"/>
            </a:br>
            <a:br>
              <a:rPr lang="en-US" sz="2800" dirty="0"/>
            </a:br>
            <a:r>
              <a:rPr lang="en-AU" sz="2400" dirty="0" err="1"/>
              <a:t>Hákarl</a:t>
            </a:r>
            <a:r>
              <a:rPr lang="en-AU" sz="2400" dirty="0"/>
              <a:t>.   </a:t>
            </a:r>
            <a:r>
              <a:rPr lang="en-US" sz="2000" dirty="0"/>
              <a:t>The rotting carcass of a Greenland or basking (</a:t>
            </a:r>
            <a:r>
              <a:rPr lang="en-US" sz="2000" dirty="0" err="1"/>
              <a:t>Somniosidae</a:t>
            </a:r>
            <a:r>
              <a:rPr lang="en-US" sz="2000" dirty="0"/>
              <a:t>) shark. It’s buried underground in a shallow pit and pressed with stones so the poisonous internal fluids that allow it to live in such cold waters can be drained out making the meat safe to eat. </a:t>
            </a:r>
          </a:p>
          <a:p>
            <a:pPr>
              <a:spcBef>
                <a:spcPts val="600"/>
              </a:spcBef>
              <a:spcAft>
                <a:spcPts val="600"/>
              </a:spcAft>
            </a:pPr>
            <a:r>
              <a:rPr lang="en-US" sz="2000" dirty="0"/>
              <a:t>After this it’s hung out to dry before being cut into strips and served. With a smell that’s described as ammonia-rich and a strong ‘fishy-</a:t>
            </a:r>
            <a:r>
              <a:rPr lang="en-US" sz="2000" dirty="0" err="1"/>
              <a:t>flavour</a:t>
            </a:r>
            <a:r>
              <a:rPr lang="en-US" sz="2000" dirty="0"/>
              <a:t>’, </a:t>
            </a:r>
            <a:r>
              <a:rPr lang="en-US" sz="2400" dirty="0"/>
              <a:t>. </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Great Aquarium Fish Gif Images at Best Animations">
            <a:extLst>
              <a:ext uri="{FF2B5EF4-FFF2-40B4-BE49-F238E27FC236}">
                <a16:creationId xmlns:a16="http://schemas.microsoft.com/office/drawing/2014/main" id="{DECDD75C-D547-35C9-2A3B-4F4F50997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699" y="3579448"/>
            <a:ext cx="24003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yalty Free Holding Nose Pictures, Images and Stock Photos - iStock">
            <a:extLst>
              <a:ext uri="{FF2B5EF4-FFF2-40B4-BE49-F238E27FC236}">
                <a16:creationId xmlns:a16="http://schemas.microsoft.com/office/drawing/2014/main" id="{4E802530-05E1-BCCA-19E4-F6D87E546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389" y="3015766"/>
            <a:ext cx="4677136" cy="3118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674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5000">
        <p15:prstTrans prst="curtains"/>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10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1000"/>
                            </p:stCondLst>
                            <p:childTnLst>
                              <p:par>
                                <p:cTn id="14" presetID="2" presetClass="entr" presetSubtype="4"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756672" y="1535957"/>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7B82F88E-CCBB-5B4B-B558-EE4C6FC6E93C}"/>
              </a:ext>
            </a:extLst>
          </p:cNvPr>
          <p:cNvSpPr txBox="1"/>
          <p:nvPr/>
        </p:nvSpPr>
        <p:spPr>
          <a:xfrm>
            <a:off x="2578442" y="3351175"/>
            <a:ext cx="8476735" cy="2554545"/>
          </a:xfrm>
          <a:prstGeom prst="rect">
            <a:avLst/>
          </a:prstGeom>
          <a:noFill/>
        </p:spPr>
        <p:txBody>
          <a:bodyPr wrap="square" rtlCol="0">
            <a:spAutoFit/>
          </a:bodyPr>
          <a:lstStyle/>
          <a:p>
            <a:r>
              <a:rPr lang="en-US" sz="3200" b="1" i="0" dirty="0">
                <a:effectLst/>
                <a:latin typeface="Open Sans" panose="020B0606030504020204" pitchFamily="34" charset="0"/>
              </a:rPr>
              <a:t>Originally built as a fortress in the late 12th century, the Louvre Museum is the most visited museum in the world.</a:t>
            </a:r>
          </a:p>
          <a:p>
            <a:endParaRPr lang="en-US" sz="3200" b="1" i="0" dirty="0">
              <a:effectLst/>
              <a:latin typeface="Open Sans" panose="020B0606030504020204" pitchFamily="34" charset="0"/>
            </a:endParaRPr>
          </a:p>
          <a:p>
            <a:r>
              <a:rPr lang="en-US" sz="3200" b="1" dirty="0">
                <a:latin typeface="Open Sans" panose="020B0606030504020204" pitchFamily="34" charset="0"/>
              </a:rPr>
              <a:t>O</a:t>
            </a:r>
            <a:r>
              <a:rPr lang="en-US" sz="3200" b="1" i="0" dirty="0">
                <a:effectLst/>
                <a:latin typeface="Open Sans" panose="020B0606030504020204" pitchFamily="34" charset="0"/>
              </a:rPr>
              <a:t>ver nine million visitors annually.</a:t>
            </a:r>
            <a:endParaRPr lang="en-AU" sz="2800" b="1" dirty="0"/>
          </a:p>
        </p:txBody>
      </p:sp>
    </p:spTree>
    <p:extLst>
      <p:ext uri="{BB962C8B-B14F-4D97-AF65-F5344CB8AC3E}">
        <p14:creationId xmlns:p14="http://schemas.microsoft.com/office/powerpoint/2010/main" val="12529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70" y="1455196"/>
            <a:ext cx="7775132" cy="3108543"/>
          </a:xfrm>
          <a:prstGeom prst="rect">
            <a:avLst/>
          </a:prstGeom>
          <a:noFill/>
        </p:spPr>
        <p:txBody>
          <a:bodyPr wrap="square" rtlCol="0">
            <a:spAutoFit/>
          </a:bodyPr>
          <a:lstStyle/>
          <a:p>
            <a:r>
              <a:rPr lang="en-US" sz="2800" b="1" i="0" dirty="0">
                <a:effectLst/>
              </a:rPr>
              <a:t>The name of this place translates into English as "The Land of Fire".  Where is it. </a:t>
            </a:r>
            <a:br>
              <a:rPr lang="en-US" sz="2800" b="1" dirty="0"/>
            </a:br>
            <a:br>
              <a:rPr lang="en-US" sz="2800" b="1" dirty="0"/>
            </a:br>
            <a:r>
              <a:rPr lang="en-US" sz="2800" b="1" i="0" dirty="0">
                <a:effectLst/>
              </a:rPr>
              <a:t>A)   Tip of South America</a:t>
            </a:r>
            <a:br>
              <a:rPr lang="en-US" sz="2800" b="1" dirty="0"/>
            </a:br>
            <a:r>
              <a:rPr lang="en-US" sz="2800" b="1" i="0" dirty="0">
                <a:effectLst/>
              </a:rPr>
              <a:t>B)   New Zealand North Island</a:t>
            </a:r>
            <a:br>
              <a:rPr lang="en-US" sz="2800" b="1" i="0" dirty="0">
                <a:effectLst/>
              </a:rPr>
            </a:br>
            <a:r>
              <a:rPr lang="en-US" sz="2800" b="1" i="0" dirty="0">
                <a:effectLst/>
              </a:rPr>
              <a:t>C)   In the Bermuda triangle</a:t>
            </a:r>
          </a:p>
          <a:p>
            <a:r>
              <a:rPr lang="en-US" sz="2800" b="1" dirty="0"/>
              <a:t>D)   Madagascar</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964602" y="1886083"/>
            <a:ext cx="4129580" cy="4401205"/>
          </a:xfrm>
          <a:prstGeom prst="rect">
            <a:avLst/>
          </a:prstGeom>
          <a:noFill/>
        </p:spPr>
        <p:txBody>
          <a:bodyPr wrap="square" rtlCol="0">
            <a:spAutoFit/>
          </a:bodyPr>
          <a:lstStyle/>
          <a:p>
            <a:r>
              <a:rPr lang="en-US" sz="2800" b="1" dirty="0"/>
              <a:t>Option A:-  Tip of South America</a:t>
            </a:r>
            <a:br>
              <a:rPr lang="en-US" sz="2800" dirty="0"/>
            </a:br>
            <a:br>
              <a:rPr lang="en-US" sz="2800" dirty="0"/>
            </a:br>
            <a:r>
              <a:rPr lang="en-US" sz="2800" dirty="0"/>
              <a:t>Tierra del Fuego Spanish for "Land of Fire") is an archipelago off the southernmost tip of the South American mainland, across the Strait of Magellan. </a:t>
            </a:r>
            <a:endParaRPr lang="en-US" sz="28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9" name="Arrow: Down 8">
            <a:extLst>
              <a:ext uri="{FF2B5EF4-FFF2-40B4-BE49-F238E27FC236}">
                <a16:creationId xmlns:a16="http://schemas.microsoft.com/office/drawing/2014/main" id="{A092E600-BB22-AE2B-428D-251B3FB38FD6}"/>
              </a:ext>
            </a:extLst>
          </p:cNvPr>
          <p:cNvSpPr/>
          <p:nvPr/>
        </p:nvSpPr>
        <p:spPr>
          <a:xfrm rot="5400000">
            <a:off x="5718052" y="5329881"/>
            <a:ext cx="444843" cy="3542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descr="Fire animation by ACG-Animations on DeviantArt">
            <a:extLst>
              <a:ext uri="{FF2B5EF4-FFF2-40B4-BE49-F238E27FC236}">
                <a16:creationId xmlns:a16="http://schemas.microsoft.com/office/drawing/2014/main" id="{1AB9E7F9-FB71-AA99-9E78-C6506939E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420" y="3660937"/>
            <a:ext cx="1589645" cy="2023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4CBAD4E-1C57-059E-1DDC-A13FDD4CC216}"/>
              </a:ext>
            </a:extLst>
          </p:cNvPr>
          <p:cNvPicPr>
            <a:picLocks noChangeAspect="1"/>
          </p:cNvPicPr>
          <p:nvPr/>
        </p:nvPicPr>
        <p:blipFill rotWithShape="1">
          <a:blip r:embed="rId5"/>
          <a:srcRect l="36014" t="12141" r="31013" b="11111"/>
          <a:stretch/>
        </p:blipFill>
        <p:spPr>
          <a:xfrm>
            <a:off x="4828761" y="2449289"/>
            <a:ext cx="3071325" cy="4021187"/>
          </a:xfrm>
          <a:prstGeom prst="rect">
            <a:avLst/>
          </a:prstGeom>
        </p:spPr>
      </p:pic>
    </p:spTree>
    <p:extLst>
      <p:ext uri="{BB962C8B-B14F-4D97-AF65-F5344CB8AC3E}">
        <p14:creationId xmlns:p14="http://schemas.microsoft.com/office/powerpoint/2010/main" val="547153403"/>
      </p:ext>
    </p:extLst>
  </p:cSld>
  <p:clrMapOvr>
    <a:masterClrMapping/>
  </p:clrMapOvr>
  <mc:AlternateContent xmlns:mc="http://schemas.openxmlformats.org/markup-compatibility/2006" xmlns:p14="http://schemas.microsoft.com/office/powerpoint/2010/main">
    <mc:Choice Requires="p14">
      <p:transition spd="slow" advClick="0" advTm="20000">
        <p14:flash/>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50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 presetClass="entr" presetSubtype="2" fill="hold" grpId="0" nodeType="withEffect">
                                  <p:stCondLst>
                                    <p:cond delay="25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250" fill="hold"/>
                                        <p:tgtEl>
                                          <p:spTgt spid="9"/>
                                        </p:tgtEl>
                                        <p:attrNameLst>
                                          <p:attrName>ppt_x</p:attrName>
                                        </p:attrNameLst>
                                      </p:cBhvr>
                                      <p:tavLst>
                                        <p:tav tm="0">
                                          <p:val>
                                            <p:strVal val="1+#ppt_w/2"/>
                                          </p:val>
                                        </p:tav>
                                        <p:tav tm="100000">
                                          <p:val>
                                            <p:strVal val="#ppt_x"/>
                                          </p:val>
                                        </p:tav>
                                      </p:tavLst>
                                    </p:anim>
                                    <p:anim calcmode="lin" valueType="num">
                                      <p:cBhvr additive="base">
                                        <p:cTn id="15"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69" y="1455196"/>
            <a:ext cx="7059827" cy="3970318"/>
          </a:xfrm>
          <a:prstGeom prst="rect">
            <a:avLst/>
          </a:prstGeom>
          <a:noFill/>
        </p:spPr>
        <p:txBody>
          <a:bodyPr wrap="square" rtlCol="0">
            <a:spAutoFit/>
          </a:bodyPr>
          <a:lstStyle/>
          <a:p>
            <a:r>
              <a:rPr lang="en-US" sz="2800" b="1" i="0" dirty="0">
                <a:effectLst/>
              </a:rPr>
              <a:t>  </a:t>
            </a:r>
            <a:r>
              <a:rPr lang="en-US" sz="2800" b="1" i="0" dirty="0" err="1">
                <a:effectLst/>
              </a:rPr>
              <a:t>Boryeong</a:t>
            </a:r>
            <a:r>
              <a:rPr lang="en-US" sz="2800" b="1" i="0" dirty="0">
                <a:effectLst/>
              </a:rPr>
              <a:t> in South Korea have a festival, now in its 20th year that started to promote a local cosmetic.  What is the main ingredient of that cosmetic?</a:t>
            </a:r>
            <a:br>
              <a:rPr lang="en-US" sz="2800" dirty="0"/>
            </a:br>
            <a:br>
              <a:rPr lang="en-US" sz="2800" dirty="0"/>
            </a:br>
            <a:r>
              <a:rPr lang="en-US" sz="2800" b="1" i="0" dirty="0">
                <a:effectLst/>
              </a:rPr>
              <a:t> a) Chicken eggs; </a:t>
            </a:r>
            <a:br>
              <a:rPr lang="en-US" sz="2800" b="1" dirty="0"/>
            </a:br>
            <a:r>
              <a:rPr lang="en-US" sz="2800" b="1" i="0" dirty="0">
                <a:effectLst/>
              </a:rPr>
              <a:t> b) Mud; </a:t>
            </a:r>
            <a:br>
              <a:rPr lang="en-US" sz="2800" b="1" dirty="0"/>
            </a:br>
            <a:r>
              <a:rPr lang="en-US" sz="2800" b="1" i="0" dirty="0">
                <a:effectLst/>
              </a:rPr>
              <a:t> c) Fermented figs</a:t>
            </a:r>
          </a:p>
          <a:p>
            <a:r>
              <a:rPr lang="en-US" sz="2800" b="1" dirty="0"/>
              <a:t> d) Roses</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596680" y="1455196"/>
            <a:ext cx="4497501" cy="4585871"/>
          </a:xfrm>
          <a:prstGeom prst="rect">
            <a:avLst/>
          </a:prstGeom>
          <a:noFill/>
        </p:spPr>
        <p:txBody>
          <a:bodyPr wrap="square" rtlCol="0">
            <a:spAutoFit/>
          </a:bodyPr>
          <a:lstStyle/>
          <a:p>
            <a:r>
              <a:rPr lang="en-US" sz="2800" b="1" dirty="0"/>
              <a:t>Option B:-   Mud​ </a:t>
            </a:r>
            <a:br>
              <a:rPr lang="en-US" sz="2400" dirty="0"/>
            </a:br>
            <a:br>
              <a:rPr lang="en-US" sz="2400" dirty="0"/>
            </a:br>
            <a:r>
              <a:rPr lang="en-US" sz="2400" dirty="0"/>
              <a:t>This annual festival occurs in July in the village of </a:t>
            </a:r>
            <a:r>
              <a:rPr lang="en-US" sz="2400" dirty="0" err="1"/>
              <a:t>Boryeong</a:t>
            </a:r>
            <a:r>
              <a:rPr lang="en-US" sz="2400" dirty="0"/>
              <a:t>, 200 kilometers south of Seoul. The first one took place in 1998  and it was originally created as a marketing event for </a:t>
            </a:r>
            <a:r>
              <a:rPr lang="en-US" sz="2400" dirty="0" err="1"/>
              <a:t>Boryeong</a:t>
            </a:r>
            <a:r>
              <a:rPr lang="en-US" sz="2400" dirty="0"/>
              <a:t> mud cosmetics. The mud from the </a:t>
            </a:r>
            <a:r>
              <a:rPr lang="en-US" sz="2400" dirty="0" err="1"/>
              <a:t>Boryeong</a:t>
            </a:r>
            <a:r>
              <a:rPr lang="en-US" sz="2400" dirty="0"/>
              <a:t> mud flats is considered rich in natural minerals and is used to make beauty products. </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3074" name="Picture 2" descr="Eyes Makeup GIF by StyleHaul - Find &amp; Share on GIPHY">
            <a:extLst>
              <a:ext uri="{FF2B5EF4-FFF2-40B4-BE49-F238E27FC236}">
                <a16:creationId xmlns:a16="http://schemas.microsoft.com/office/drawing/2014/main" id="{3FF7F372-D03D-BFE5-3882-51EFC857D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5287" y="4366178"/>
            <a:ext cx="3241589" cy="18233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3E86182-B479-4712-74A1-2243F9DDB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4025605"/>
            <a:ext cx="4129580" cy="275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449525"/>
      </p:ext>
    </p:extLst>
  </p:cSld>
  <p:clrMapOvr>
    <a:masterClrMapping/>
  </p:clrMapOvr>
  <mc:AlternateContent xmlns:mc="http://schemas.openxmlformats.org/markup-compatibility/2006" xmlns:p14="http://schemas.microsoft.com/office/powerpoint/2010/main">
    <mc:Choice Requires="p14">
      <p:transition p14:dur="100" advClick="0" advTm="25000">
        <p:cut/>
      </p:transition>
    </mc:Choice>
    <mc:Fallback xmlns="">
      <p:transition advClick="0" advTm="25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1" presetClass="entr" presetSubtype="1" fill="hold" nodeType="withEffect">
                                  <p:stCondLst>
                                    <p:cond delay="10000"/>
                                  </p:stCondLst>
                                  <p:childTnLst>
                                    <p:set>
                                      <p:cBhvr>
                                        <p:cTn id="10" dur="1" fill="hold">
                                          <p:stCondLst>
                                            <p:cond delay="0"/>
                                          </p:stCondLst>
                                        </p:cTn>
                                        <p:tgtEl>
                                          <p:spTgt spid="2050"/>
                                        </p:tgtEl>
                                        <p:attrNameLst>
                                          <p:attrName>style.visibility</p:attrName>
                                        </p:attrNameLst>
                                      </p:cBhvr>
                                      <p:to>
                                        <p:strVal val="visible"/>
                                      </p:to>
                                    </p:set>
                                    <p:animEffect transition="in" filter="wheel(1)">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70" y="1455196"/>
            <a:ext cx="7718854" cy="3539430"/>
          </a:xfrm>
          <a:prstGeom prst="rect">
            <a:avLst/>
          </a:prstGeom>
          <a:noFill/>
        </p:spPr>
        <p:txBody>
          <a:bodyPr wrap="square" rtlCol="0">
            <a:spAutoFit/>
          </a:bodyPr>
          <a:lstStyle/>
          <a:p>
            <a:r>
              <a:rPr lang="en-US" sz="2800" b="1" i="0" dirty="0">
                <a:effectLst/>
              </a:rPr>
              <a:t> This city is home to 'The Ladies Market', Stanley Market' and the 'Cat Street Market. What city?</a:t>
            </a:r>
            <a:br>
              <a:rPr lang="en-US" sz="2800" dirty="0"/>
            </a:br>
            <a:r>
              <a:rPr lang="en-US" sz="2800" b="1" i="0" dirty="0">
                <a:effectLst/>
              </a:rPr>
              <a:t> </a:t>
            </a:r>
            <a:br>
              <a:rPr lang="en-US" sz="2800" b="1" dirty="0"/>
            </a:br>
            <a:r>
              <a:rPr lang="en-US" sz="2800" b="1" i="0" dirty="0">
                <a:effectLst/>
              </a:rPr>
              <a:t>   A)  Beijing</a:t>
            </a:r>
            <a:br>
              <a:rPr lang="en-US" sz="2800" b="1" i="0" dirty="0">
                <a:effectLst/>
              </a:rPr>
            </a:br>
            <a:r>
              <a:rPr lang="en-US" sz="2800" b="1" i="0" dirty="0">
                <a:effectLst/>
              </a:rPr>
              <a:t>   B)  Taipei  </a:t>
            </a:r>
            <a:br>
              <a:rPr lang="en-US" sz="2800" b="1" i="0" dirty="0">
                <a:effectLst/>
              </a:rPr>
            </a:br>
            <a:r>
              <a:rPr lang="en-US" sz="2800" b="1" i="0" dirty="0">
                <a:effectLst/>
              </a:rPr>
              <a:t>   C)  Hong Kong</a:t>
            </a:r>
          </a:p>
          <a:p>
            <a:r>
              <a:rPr lang="en-US" sz="2800" b="1" dirty="0"/>
              <a:t>   D)  Hanoi</a:t>
            </a:r>
            <a:br>
              <a:rPr lang="en-US" sz="2800" b="1" dirty="0"/>
            </a:b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8057303" y="2007131"/>
            <a:ext cx="3161936" cy="958490"/>
          </a:xfrm>
          <a:prstGeom prst="rect">
            <a:avLst/>
          </a:prstGeom>
          <a:noFill/>
        </p:spPr>
        <p:txBody>
          <a:bodyPr wrap="square" rtlCol="0">
            <a:spAutoFit/>
          </a:bodyPr>
          <a:lstStyle/>
          <a:p>
            <a:r>
              <a:rPr lang="en-AU" sz="2800" b="1" dirty="0"/>
              <a:t>Option C):- Hong Kong</a:t>
            </a:r>
            <a:endParaRPr lang="en-US" sz="28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8" name="Picture 4" descr="slide">
            <a:extLst>
              <a:ext uri="{FF2B5EF4-FFF2-40B4-BE49-F238E27FC236}">
                <a16:creationId xmlns:a16="http://schemas.microsoft.com/office/drawing/2014/main" id="{0EC3189F-B71D-0B12-B69C-B17165271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729" y="3334040"/>
            <a:ext cx="6643204" cy="324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7182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74871" y="944406"/>
            <a:ext cx="7103183" cy="4401205"/>
          </a:xfrm>
          <a:prstGeom prst="rect">
            <a:avLst/>
          </a:prstGeom>
          <a:noFill/>
        </p:spPr>
        <p:txBody>
          <a:bodyPr wrap="square" rtlCol="0">
            <a:spAutoFit/>
          </a:bodyPr>
          <a:lstStyle/>
          <a:p>
            <a:r>
              <a:rPr lang="en-US" sz="2800" b="1" i="0" dirty="0">
                <a:effectLst/>
                <a:latin typeface="Sansation"/>
              </a:rPr>
              <a:t>The board game, known by the name </a:t>
            </a:r>
            <a:r>
              <a:rPr lang="en-US" sz="2800" b="1" i="0" dirty="0" err="1">
                <a:effectLst/>
                <a:latin typeface="Sansation"/>
              </a:rPr>
              <a:t>Mokshapat</a:t>
            </a:r>
            <a:r>
              <a:rPr lang="en-US" sz="2800" b="1" i="0" dirty="0">
                <a:effectLst/>
                <a:latin typeface="Sansation"/>
              </a:rPr>
              <a:t> or Moksha </a:t>
            </a:r>
            <a:r>
              <a:rPr lang="en-US" sz="2800" b="1" i="0" dirty="0" err="1">
                <a:effectLst/>
                <a:latin typeface="Sansation"/>
              </a:rPr>
              <a:t>Patamu</a:t>
            </a:r>
            <a:r>
              <a:rPr lang="en-US" sz="2800" b="1" i="0" dirty="0">
                <a:effectLst/>
                <a:latin typeface="Sansation"/>
              </a:rPr>
              <a:t> was developed in India. Some  believe the game was played at a time as early as 2nd century BC. </a:t>
            </a:r>
          </a:p>
          <a:p>
            <a:endParaRPr lang="en-US" sz="2800" b="1" dirty="0">
              <a:latin typeface="Sansation"/>
            </a:endParaRPr>
          </a:p>
          <a:p>
            <a:r>
              <a:rPr lang="en-US" sz="2800" b="1" i="0" dirty="0">
                <a:effectLst/>
                <a:latin typeface="Sansation"/>
              </a:rPr>
              <a:t>What is it now known as?</a:t>
            </a:r>
            <a:br>
              <a:rPr lang="en-US" sz="2800" dirty="0"/>
            </a:br>
            <a:br>
              <a:rPr lang="en-US" sz="2800" dirty="0"/>
            </a:br>
            <a:r>
              <a:rPr lang="en-US" sz="2800" b="0" i="0" dirty="0">
                <a:effectLst/>
                <a:latin typeface="Sansation"/>
              </a:rPr>
              <a:t>​</a:t>
            </a:r>
            <a:r>
              <a:rPr lang="en-US" sz="2800" b="1" i="0" dirty="0">
                <a:effectLst/>
                <a:latin typeface="Sansation"/>
              </a:rPr>
              <a:t>A)   Chess</a:t>
            </a:r>
            <a:br>
              <a:rPr lang="en-US" sz="2800" b="1" i="0" dirty="0">
                <a:effectLst/>
                <a:latin typeface="Sansation"/>
              </a:rPr>
            </a:br>
            <a:r>
              <a:rPr lang="en-US" sz="2800" b="1" i="0" dirty="0">
                <a:effectLst/>
                <a:latin typeface="Sansation"/>
              </a:rPr>
              <a:t>B)   Snakes and Ladders</a:t>
            </a:r>
            <a:br>
              <a:rPr lang="en-US" sz="2800" b="1" i="0" dirty="0">
                <a:effectLst/>
                <a:latin typeface="Sansation"/>
              </a:rPr>
            </a:br>
            <a:r>
              <a:rPr lang="en-US" sz="2800" b="1" i="0" dirty="0">
                <a:effectLst/>
                <a:latin typeface="Sansation"/>
              </a:rPr>
              <a:t>C)   Draughts</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923910" y="2210574"/>
            <a:ext cx="4170272" cy="4185761"/>
          </a:xfrm>
          <a:prstGeom prst="rect">
            <a:avLst/>
          </a:prstGeom>
          <a:noFill/>
        </p:spPr>
        <p:txBody>
          <a:bodyPr wrap="square" rtlCol="0">
            <a:spAutoFit/>
          </a:bodyPr>
          <a:lstStyle/>
          <a:p>
            <a:r>
              <a:rPr lang="en-US" sz="2800" b="1" dirty="0">
                <a:latin typeface="Sansation"/>
              </a:rPr>
              <a:t>B)   Snakes and Ladders</a:t>
            </a:r>
            <a:br>
              <a:rPr lang="en-US" sz="2800" b="1" dirty="0"/>
            </a:br>
            <a:endParaRPr lang="en-US" sz="2800" b="1" dirty="0"/>
          </a:p>
          <a:p>
            <a:r>
              <a:rPr lang="en-US" sz="2400" dirty="0"/>
              <a:t>The game had its origin in India and was called Moksha </a:t>
            </a:r>
            <a:r>
              <a:rPr lang="en-US" sz="2400" dirty="0" err="1"/>
              <a:t>Patam</a:t>
            </a:r>
            <a:r>
              <a:rPr lang="en-US" sz="2400" dirty="0"/>
              <a:t> or Parama Padam or </a:t>
            </a:r>
            <a:r>
              <a:rPr lang="en-US" sz="2400" dirty="0" err="1"/>
              <a:t>Mokshapat</a:t>
            </a:r>
            <a:r>
              <a:rPr lang="en-US" sz="2400" dirty="0"/>
              <a:t>. It was used to teach Hindu Dharma and Hindu values to children. The British renamed it as Snakes and Ladders.</a:t>
            </a:r>
            <a:br>
              <a:rPr lang="en-US" sz="2800" dirty="0"/>
            </a:br>
            <a:r>
              <a:rPr lang="en-US" dirty="0"/>
              <a:t>​</a:t>
            </a:r>
            <a:endParaRPr lang="en-AU" sz="2800" b="1" dirty="0"/>
          </a:p>
        </p:txBody>
      </p:sp>
      <p:pic>
        <p:nvPicPr>
          <p:cNvPr id="2050" name="Picture 2" descr="Picture">
            <a:extLst>
              <a:ext uri="{FF2B5EF4-FFF2-40B4-BE49-F238E27FC236}">
                <a16:creationId xmlns:a16="http://schemas.microsoft.com/office/drawing/2014/main" id="{617242D9-BBB4-CAF7-7B62-59DD3E104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083" y="3553945"/>
            <a:ext cx="3799827" cy="2842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4" descr="Picture">
            <a:extLst>
              <a:ext uri="{FF2B5EF4-FFF2-40B4-BE49-F238E27FC236}">
                <a16:creationId xmlns:a16="http://schemas.microsoft.com/office/drawing/2014/main" id="{E0934DC7-6354-591C-1987-956F55D4E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9A82B3A-2A35-6EB4-F2FF-0B70EC7BF341}"/>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7" name="Picture 6" descr="A plane flying around the earth&#10;&#10;Description automatically generated">
            <a:extLst>
              <a:ext uri="{FF2B5EF4-FFF2-40B4-BE49-F238E27FC236}">
                <a16:creationId xmlns:a16="http://schemas.microsoft.com/office/drawing/2014/main" id="{2F49A75C-0A67-C04A-A766-56593C80C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1669976175"/>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10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10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70" y="1455196"/>
            <a:ext cx="7455940" cy="2677656"/>
          </a:xfrm>
          <a:prstGeom prst="rect">
            <a:avLst/>
          </a:prstGeom>
          <a:noFill/>
        </p:spPr>
        <p:txBody>
          <a:bodyPr wrap="square" rtlCol="0">
            <a:spAutoFit/>
          </a:bodyPr>
          <a:lstStyle/>
          <a:p>
            <a:r>
              <a:rPr lang="en-US" sz="2800" b="1" i="0" dirty="0">
                <a:effectLst/>
              </a:rPr>
              <a:t> </a:t>
            </a:r>
            <a:r>
              <a:rPr lang="en-US" sz="2800" b="1" i="0" dirty="0">
                <a:effectLst/>
                <a:latin typeface="Sansation"/>
              </a:rPr>
              <a:t>What is the Douro valley in Portugal famous for?</a:t>
            </a:r>
            <a:br>
              <a:rPr lang="en-US" sz="2800" b="1" dirty="0"/>
            </a:br>
            <a:r>
              <a:rPr lang="en-US" sz="2800" b="1" i="0" dirty="0">
                <a:effectLst/>
                <a:latin typeface="Sansation"/>
              </a:rPr>
              <a:t>​</a:t>
            </a:r>
            <a:br>
              <a:rPr lang="en-US" sz="2800" b="1" dirty="0"/>
            </a:br>
            <a:r>
              <a:rPr lang="en-US" sz="2800" b="1" i="0" dirty="0">
                <a:effectLst/>
                <a:latin typeface="Sansation"/>
              </a:rPr>
              <a:t>  A)  Cork for bottles</a:t>
            </a:r>
            <a:br>
              <a:rPr lang="en-US" sz="2800" b="1" i="0" dirty="0">
                <a:effectLst/>
                <a:latin typeface="Sansation"/>
              </a:rPr>
            </a:br>
            <a:r>
              <a:rPr lang="en-US" sz="2800" b="1" i="0" dirty="0">
                <a:effectLst/>
                <a:latin typeface="Sansation"/>
              </a:rPr>
              <a:t>  B)  Health spa's</a:t>
            </a:r>
            <a:br>
              <a:rPr lang="en-US" sz="2800" b="1" i="0" dirty="0">
                <a:effectLst/>
                <a:latin typeface="Sansation"/>
              </a:rPr>
            </a:br>
            <a:r>
              <a:rPr lang="en-US" sz="2800" b="1" i="0" dirty="0">
                <a:effectLst/>
                <a:latin typeface="Sansation"/>
              </a:rPr>
              <a:t>  C)  Port wine</a:t>
            </a:r>
          </a:p>
          <a:p>
            <a:r>
              <a:rPr lang="en-US" sz="2800" b="1" dirty="0">
                <a:latin typeface="Sansation"/>
              </a:rPr>
              <a:t>  D)  Tarts</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645410" y="1735283"/>
            <a:ext cx="4134697" cy="4585871"/>
          </a:xfrm>
          <a:prstGeom prst="rect">
            <a:avLst/>
          </a:prstGeom>
          <a:noFill/>
        </p:spPr>
        <p:txBody>
          <a:bodyPr wrap="square" rtlCol="0">
            <a:spAutoFit/>
          </a:bodyPr>
          <a:lstStyle/>
          <a:p>
            <a:r>
              <a:rPr lang="en-US" sz="2800" b="1" dirty="0"/>
              <a:t>Option C: Port</a:t>
            </a:r>
            <a:br>
              <a:rPr lang="en-US" sz="2800" dirty="0"/>
            </a:br>
            <a:br>
              <a:rPr lang="en-US" sz="2400" dirty="0"/>
            </a:br>
            <a:r>
              <a:rPr lang="en-US" sz="2400" dirty="0"/>
              <a:t>Boundaries were determined for the Douro Valley’s vineyards in 1756, making it the oldest demarcated wine region in the world. Grape harvest and wine production goes back 2,000 years, however, and the support of the people led to the vineyards’ recognition as a UNESCO World Heritage Site. </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7" name="Picture 6" descr="A group of barrels in a row&#10;&#10;Description automatically generated">
            <a:extLst>
              <a:ext uri="{FF2B5EF4-FFF2-40B4-BE49-F238E27FC236}">
                <a16:creationId xmlns:a16="http://schemas.microsoft.com/office/drawing/2014/main" id="{864FD720-30F2-39C5-6C68-216BAEA12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838" y="3641214"/>
            <a:ext cx="4662814" cy="3108543"/>
          </a:xfrm>
          <a:prstGeom prst="rect">
            <a:avLst/>
          </a:prstGeom>
        </p:spPr>
      </p:pic>
    </p:spTree>
    <p:extLst>
      <p:ext uri="{BB962C8B-B14F-4D97-AF65-F5344CB8AC3E}">
        <p14:creationId xmlns:p14="http://schemas.microsoft.com/office/powerpoint/2010/main" val="2149325053"/>
      </p:ext>
    </p:extLst>
  </p:cSld>
  <p:clrMapOvr>
    <a:masterClrMapping/>
  </p:clrMapOvr>
  <p:transition spd="slow" advClick="0" advTm="2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500"/>
                            </p:stCondLst>
                            <p:childTnLst>
                              <p:par>
                                <p:cTn id="10" presetID="21"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5DA31C-86F5-E8F9-40E7-061D1AD0D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418" y="3535879"/>
            <a:ext cx="4280955" cy="28604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69" y="1455196"/>
            <a:ext cx="6985687" cy="3108543"/>
          </a:xfrm>
          <a:prstGeom prst="rect">
            <a:avLst/>
          </a:prstGeom>
          <a:noFill/>
        </p:spPr>
        <p:txBody>
          <a:bodyPr wrap="square" rtlCol="0">
            <a:spAutoFit/>
          </a:bodyPr>
          <a:lstStyle/>
          <a:p>
            <a:r>
              <a:rPr lang="en-US" sz="2800" b="1" i="0" dirty="0">
                <a:effectLst/>
              </a:rPr>
              <a:t>The Chinese fortune cookie was first created at a Chinatown bakery in which city?​</a:t>
            </a:r>
            <a:br>
              <a:rPr lang="en-US" sz="2800" b="1" dirty="0"/>
            </a:br>
            <a:r>
              <a:rPr lang="en-US" sz="2800" b="1" i="0" dirty="0">
                <a:effectLst/>
              </a:rPr>
              <a:t>​</a:t>
            </a:r>
          </a:p>
          <a:p>
            <a:pPr marL="514350" indent="-514350">
              <a:buAutoNum type="alphaLcParenR"/>
            </a:pPr>
            <a:r>
              <a:rPr lang="en-US" sz="2800" b="1" dirty="0"/>
              <a:t>Hong Kong</a:t>
            </a:r>
          </a:p>
          <a:p>
            <a:pPr marL="514350" indent="-514350">
              <a:buAutoNum type="alphaLcParenR"/>
            </a:pPr>
            <a:r>
              <a:rPr lang="en-US" sz="2800" b="1" dirty="0"/>
              <a:t>Paris</a:t>
            </a:r>
          </a:p>
          <a:p>
            <a:pPr marL="514350" indent="-514350">
              <a:buAutoNum type="alphaLcParenR"/>
            </a:pPr>
            <a:r>
              <a:rPr lang="en-US" sz="2800" b="1" dirty="0"/>
              <a:t>San Francisco</a:t>
            </a:r>
          </a:p>
          <a:p>
            <a:pPr marL="514350" indent="-514350">
              <a:buAutoNum type="alphaLcParenR"/>
            </a:pPr>
            <a:r>
              <a:rPr lang="en-US" sz="2800" b="1" dirty="0"/>
              <a:t>Ho Chi Minh City</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645410" y="1735283"/>
            <a:ext cx="4134697" cy="3970318"/>
          </a:xfrm>
          <a:prstGeom prst="rect">
            <a:avLst/>
          </a:prstGeom>
          <a:noFill/>
        </p:spPr>
        <p:txBody>
          <a:bodyPr wrap="square" rtlCol="0">
            <a:spAutoFit/>
          </a:bodyPr>
          <a:lstStyle/>
          <a:p>
            <a:r>
              <a:rPr lang="en-US" sz="2800" b="1" dirty="0"/>
              <a:t>Option C: San Francisco</a:t>
            </a:r>
            <a:endParaRPr lang="en-AU" sz="2800" b="1" dirty="0"/>
          </a:p>
          <a:p>
            <a:br>
              <a:rPr lang="en-US" sz="2400" dirty="0"/>
            </a:br>
            <a:r>
              <a:rPr lang="en-US" sz="2000" dirty="0"/>
              <a:t>The exact origin of fortune cookies is believed to be from in California. They claim to have popularized them in the early 20th century. They most likely originated from cookies made by Japanese immigrants to the United States in the late 19th or early 20th century. The Japanese version did not have the Chinese lucky numbers and were eaten with tea.</a:t>
            </a:r>
            <a:endParaRPr lang="en-US" sz="20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1311450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0">
        <p15:prstTrans prst="drape"/>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69" y="1455196"/>
            <a:ext cx="6985687" cy="3539430"/>
          </a:xfrm>
          <a:prstGeom prst="rect">
            <a:avLst/>
          </a:prstGeom>
          <a:noFill/>
        </p:spPr>
        <p:txBody>
          <a:bodyPr wrap="square" rtlCol="0">
            <a:spAutoFit/>
          </a:bodyPr>
          <a:lstStyle/>
          <a:p>
            <a:r>
              <a:rPr lang="en-US" sz="2800" b="1" i="0" dirty="0">
                <a:effectLst/>
              </a:rPr>
              <a:t>Bran Castle, Commonly known as “Dracula’s Castle“   is in what country?</a:t>
            </a:r>
            <a:br>
              <a:rPr lang="en-US" sz="2800" b="1" dirty="0"/>
            </a:br>
            <a:br>
              <a:rPr lang="en-US" sz="2800" b="1" dirty="0"/>
            </a:br>
            <a:r>
              <a:rPr lang="en-US" sz="2800" b="1" i="0" dirty="0">
                <a:effectLst/>
              </a:rPr>
              <a:t>   A)  Hungary</a:t>
            </a:r>
            <a:br>
              <a:rPr lang="en-US" sz="2800" b="1" i="0" dirty="0">
                <a:effectLst/>
              </a:rPr>
            </a:br>
            <a:r>
              <a:rPr lang="en-US" sz="2800" b="1" i="0" dirty="0">
                <a:effectLst/>
              </a:rPr>
              <a:t>   B)  Romania   </a:t>
            </a:r>
            <a:br>
              <a:rPr lang="en-US" sz="2800" b="1" i="0" dirty="0">
                <a:effectLst/>
              </a:rPr>
            </a:br>
            <a:r>
              <a:rPr lang="en-US" sz="2800" b="1" i="0" dirty="0">
                <a:effectLst/>
              </a:rPr>
              <a:t>   C)  Bulgaria</a:t>
            </a:r>
          </a:p>
          <a:p>
            <a:r>
              <a:rPr lang="en-US" sz="2800" b="1" dirty="0"/>
              <a:t>   D</a:t>
            </a:r>
            <a:r>
              <a:rPr lang="en-US" sz="2800" b="1"/>
              <a:t>)  Croatia</a:t>
            </a:r>
            <a:br>
              <a:rPr lang="en-US" sz="2800" dirty="0"/>
            </a:br>
            <a:r>
              <a:rPr lang="en-US" sz="2800" b="0" i="0" dirty="0">
                <a:effectLst/>
                <a:latin typeface="Sansation"/>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8226091" y="2032939"/>
            <a:ext cx="3611683" cy="3785652"/>
          </a:xfrm>
          <a:prstGeom prst="rect">
            <a:avLst/>
          </a:prstGeom>
          <a:noFill/>
        </p:spPr>
        <p:txBody>
          <a:bodyPr wrap="square" rtlCol="0">
            <a:spAutoFit/>
          </a:bodyPr>
          <a:lstStyle/>
          <a:p>
            <a:r>
              <a:rPr lang="en-US" sz="2800" b="1" dirty="0"/>
              <a:t>Option  B)  Romania   </a:t>
            </a:r>
            <a:endParaRPr lang="en-AU" sz="2800" b="1" dirty="0"/>
          </a:p>
          <a:p>
            <a:br>
              <a:rPr lang="en-US" sz="2400" dirty="0"/>
            </a:br>
            <a:r>
              <a:rPr lang="en-US" sz="2400" dirty="0"/>
              <a:t>Bram Stoker’s character, Dracula, is a Transylvanian Count with a castle located high above a valley perched on a rock with a flowing river below in the Principality of Transylvania.</a:t>
            </a:r>
            <a:br>
              <a:rPr lang="en-US" sz="2000" dirty="0"/>
            </a:br>
            <a:endParaRPr lang="en-US" sz="20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8" name="Picture 4" descr="Bran Castle Dracula's Castle in Romania - Historic European Castles">
            <a:extLst>
              <a:ext uri="{FF2B5EF4-FFF2-40B4-BE49-F238E27FC236}">
                <a16:creationId xmlns:a16="http://schemas.microsoft.com/office/drawing/2014/main" id="{53800D9F-5A8A-ABF8-D8DD-5832A4AF8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38" y="2833985"/>
            <a:ext cx="5343525" cy="3562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1733"/>
      </p:ext>
    </p:extLst>
  </p:cSld>
  <p:clrMapOvr>
    <a:masterClrMapping/>
  </p:clrMapOvr>
  <mc:AlternateContent xmlns:mc="http://schemas.openxmlformats.org/markup-compatibility/2006" xmlns:p14="http://schemas.microsoft.com/office/powerpoint/2010/main">
    <mc:Choice Requires="p14">
      <p:transition spd="slow" advClick="0" advTm="25000">
        <p14:flash/>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9469" y="1455196"/>
            <a:ext cx="7842168" cy="4401205"/>
          </a:xfrm>
          <a:prstGeom prst="rect">
            <a:avLst/>
          </a:prstGeom>
          <a:noFill/>
        </p:spPr>
        <p:txBody>
          <a:bodyPr wrap="square" rtlCol="0">
            <a:spAutoFit/>
          </a:bodyPr>
          <a:lstStyle/>
          <a:p>
            <a:r>
              <a:rPr lang="en-US" sz="2800" b="1" i="0" dirty="0">
                <a:effectLst/>
              </a:rPr>
              <a:t>Your self-drive travel guide tells you that you are driving along the "Romantic Road".  </a:t>
            </a:r>
          </a:p>
          <a:p>
            <a:r>
              <a:rPr lang="en-US" sz="2800" b="1" i="0" dirty="0">
                <a:effectLst/>
              </a:rPr>
              <a:t>In what country are you?</a:t>
            </a:r>
            <a:br>
              <a:rPr lang="en-US" sz="2800" b="1" dirty="0"/>
            </a:br>
            <a:r>
              <a:rPr lang="en-US" sz="2800" b="1" i="0" dirty="0">
                <a:effectLst/>
              </a:rPr>
              <a:t> </a:t>
            </a:r>
            <a:br>
              <a:rPr lang="en-US" sz="2800" b="1" dirty="0"/>
            </a:br>
            <a:r>
              <a:rPr lang="en-US" sz="2800" b="1" i="0" dirty="0">
                <a:effectLst/>
              </a:rPr>
              <a:t>  A)  Germany</a:t>
            </a:r>
            <a:br>
              <a:rPr lang="en-US" sz="2800" b="1" i="0" dirty="0">
                <a:effectLst/>
              </a:rPr>
            </a:br>
            <a:r>
              <a:rPr lang="en-US" sz="2800" b="1" i="0" dirty="0">
                <a:effectLst/>
              </a:rPr>
              <a:t>  B)  Switzerland</a:t>
            </a:r>
            <a:br>
              <a:rPr lang="en-US" sz="2800" b="1" i="0" dirty="0">
                <a:effectLst/>
              </a:rPr>
            </a:br>
            <a:r>
              <a:rPr lang="en-US" sz="2800" b="1" i="0" dirty="0">
                <a:effectLst/>
              </a:rPr>
              <a:t>​  C)  Italy </a:t>
            </a:r>
          </a:p>
          <a:p>
            <a:r>
              <a:rPr lang="en-US" sz="2800" b="1" dirty="0"/>
              <a:t>  D)  France</a:t>
            </a:r>
            <a:r>
              <a:rPr lang="en-US" sz="2800" b="1" i="0" dirty="0">
                <a:effectLst/>
              </a:rPr>
              <a:t> </a:t>
            </a:r>
            <a:br>
              <a:rPr lang="en-US" sz="2800" b="1" i="0" dirty="0">
                <a:effectLst/>
              </a:rPr>
            </a:br>
            <a:br>
              <a:rPr lang="en-US" sz="2800" b="1" dirty="0"/>
            </a:br>
            <a:r>
              <a:rPr lang="en-US" sz="2800" b="0" i="0" dirty="0">
                <a:effectLst/>
                <a:latin typeface="Sansation"/>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8226091" y="2032939"/>
            <a:ext cx="3611683" cy="3477875"/>
          </a:xfrm>
          <a:prstGeom prst="rect">
            <a:avLst/>
          </a:prstGeom>
          <a:noFill/>
        </p:spPr>
        <p:txBody>
          <a:bodyPr wrap="square" rtlCol="0">
            <a:spAutoFit/>
          </a:bodyPr>
          <a:lstStyle/>
          <a:p>
            <a:r>
              <a:rPr lang="en-US" sz="2800" b="1" dirty="0"/>
              <a:t>Option  A) Germany</a:t>
            </a:r>
            <a:endParaRPr lang="en-AU" sz="2800" b="1" dirty="0"/>
          </a:p>
          <a:p>
            <a:br>
              <a:rPr lang="en-US" sz="2400" dirty="0"/>
            </a:br>
            <a:r>
              <a:rPr lang="en-US" sz="2400" dirty="0"/>
              <a:t>Southern Germany’s Romantic Road (</a:t>
            </a:r>
            <a:r>
              <a:rPr lang="en-US" sz="2400" dirty="0" err="1"/>
              <a:t>Romantische</a:t>
            </a:r>
            <a:r>
              <a:rPr lang="en-US" sz="2400" dirty="0"/>
              <a:t> </a:t>
            </a:r>
            <a:r>
              <a:rPr lang="en-US" sz="2400" dirty="0" err="1"/>
              <a:t>Straße</a:t>
            </a:r>
            <a:r>
              <a:rPr lang="en-US" sz="2400" dirty="0"/>
              <a:t>) is a picturesque 350km route through the forests and mountains of Bavaria and Baden-Württemberg.</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2050" name="Picture 2" descr="Munich, Germany | Definitive guide for senior travellers - Odyssey ...">
            <a:extLst>
              <a:ext uri="{FF2B5EF4-FFF2-40B4-BE49-F238E27FC236}">
                <a16:creationId xmlns:a16="http://schemas.microsoft.com/office/drawing/2014/main" id="{0FBC0C80-BB02-5CCC-CFA7-E65220FDF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435" y="3056867"/>
            <a:ext cx="5009202" cy="33394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13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5000">
        <p15:prstTrans prst="curtains"/>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2" presetClass="entr" presetSubtype="4" fill="hold" grpId="0" nodeType="afterEffect">
                                  <p:stCondLst>
                                    <p:cond delay="10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756672" y="1535957"/>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7B82F88E-CCBB-5B4B-B558-EE4C6FC6E93C}"/>
              </a:ext>
            </a:extLst>
          </p:cNvPr>
          <p:cNvSpPr txBox="1"/>
          <p:nvPr/>
        </p:nvSpPr>
        <p:spPr>
          <a:xfrm>
            <a:off x="2177822" y="3812494"/>
            <a:ext cx="8869118" cy="1077218"/>
          </a:xfrm>
          <a:prstGeom prst="rect">
            <a:avLst/>
          </a:prstGeom>
          <a:noFill/>
        </p:spPr>
        <p:txBody>
          <a:bodyPr wrap="square" rtlCol="0">
            <a:spAutoFit/>
          </a:bodyPr>
          <a:lstStyle/>
          <a:p>
            <a:r>
              <a:rPr lang="en-US" sz="3200" b="1" i="0" dirty="0">
                <a:effectLst/>
                <a:latin typeface="Open Sans" panose="020B0606030504020204" pitchFamily="34" charset="0"/>
              </a:rPr>
              <a:t>A "xenophobe"  is someone who fears travelers from a foreign land.</a:t>
            </a:r>
            <a:endParaRPr lang="en-AU" sz="2800" b="1" dirty="0"/>
          </a:p>
        </p:txBody>
      </p:sp>
    </p:spTree>
    <p:extLst>
      <p:ext uri="{BB962C8B-B14F-4D97-AF65-F5344CB8AC3E}">
        <p14:creationId xmlns:p14="http://schemas.microsoft.com/office/powerpoint/2010/main" val="2394111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82722" y="1819062"/>
            <a:ext cx="5513278" cy="3108543"/>
          </a:xfrm>
          <a:prstGeom prst="rect">
            <a:avLst/>
          </a:prstGeom>
          <a:noFill/>
        </p:spPr>
        <p:txBody>
          <a:bodyPr wrap="square" rtlCol="0">
            <a:spAutoFit/>
          </a:bodyPr>
          <a:lstStyle/>
          <a:p>
            <a:r>
              <a:rPr lang="en-US" sz="2800" b="1" i="0" dirty="0">
                <a:effectLst/>
              </a:rPr>
              <a:t>The </a:t>
            </a:r>
            <a:r>
              <a:rPr lang="en-US" sz="2800" b="1" i="0" dirty="0" err="1">
                <a:effectLst/>
              </a:rPr>
              <a:t>Storting</a:t>
            </a:r>
            <a:r>
              <a:rPr lang="en-US" sz="2800" b="1" i="0" dirty="0">
                <a:effectLst/>
              </a:rPr>
              <a:t> is the parliament of which country?</a:t>
            </a:r>
            <a:br>
              <a:rPr lang="en-US" sz="2800" b="1" dirty="0"/>
            </a:br>
            <a:br>
              <a:rPr lang="en-US" sz="2800" b="1" dirty="0"/>
            </a:br>
            <a:r>
              <a:rPr lang="en-US" sz="2800" b="1" i="0" dirty="0">
                <a:effectLst/>
              </a:rPr>
              <a:t>   A)   Sweden</a:t>
            </a:r>
            <a:br>
              <a:rPr lang="en-US" sz="2800" b="1" i="0" dirty="0">
                <a:effectLst/>
              </a:rPr>
            </a:br>
            <a:r>
              <a:rPr lang="en-US" sz="2800" b="1" i="0" dirty="0">
                <a:effectLst/>
              </a:rPr>
              <a:t>   B)   Denmark</a:t>
            </a:r>
            <a:br>
              <a:rPr lang="en-US" sz="2800" b="1" i="0" dirty="0">
                <a:effectLst/>
              </a:rPr>
            </a:br>
            <a:r>
              <a:rPr lang="en-US" sz="2800" b="1" i="0" dirty="0">
                <a:effectLst/>
              </a:rPr>
              <a:t>   C)   Norway</a:t>
            </a:r>
          </a:p>
          <a:p>
            <a:r>
              <a:rPr lang="en-US" sz="2800" b="1" dirty="0"/>
              <a:t>   D)   Netherlands</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414054" y="1551955"/>
            <a:ext cx="3939612" cy="3754874"/>
          </a:xfrm>
          <a:prstGeom prst="rect">
            <a:avLst/>
          </a:prstGeom>
          <a:noFill/>
        </p:spPr>
        <p:txBody>
          <a:bodyPr wrap="square" rtlCol="0">
            <a:spAutoFit/>
          </a:bodyPr>
          <a:lstStyle/>
          <a:p>
            <a:r>
              <a:rPr lang="en-US" sz="2800" b="1" dirty="0">
                <a:latin typeface="Sansation"/>
              </a:rPr>
              <a:t>C) Norway</a:t>
            </a:r>
            <a:br>
              <a:rPr lang="en-US" sz="2800" dirty="0"/>
            </a:br>
            <a:r>
              <a:rPr lang="en-US" dirty="0"/>
              <a:t>​</a:t>
            </a:r>
          </a:p>
          <a:p>
            <a:r>
              <a:rPr lang="en-US" sz="2400" dirty="0"/>
              <a:t>The </a:t>
            </a:r>
            <a:r>
              <a:rPr lang="en-US" sz="2400" dirty="0" err="1"/>
              <a:t>Storting</a:t>
            </a:r>
            <a:r>
              <a:rPr lang="en-US" sz="2400" dirty="0"/>
              <a:t> is the supreme legislature of Norway, established in 1814 by the Constitution of Norway. It is located in Oslo. The unicameral parliament has 169 members and is elected every.</a:t>
            </a:r>
            <a:endParaRPr lang="en-AU" sz="2400" b="1" dirty="0"/>
          </a:p>
        </p:txBody>
      </p:sp>
      <p:pic>
        <p:nvPicPr>
          <p:cNvPr id="3074" name="Picture 2" descr="Picture">
            <a:extLst>
              <a:ext uri="{FF2B5EF4-FFF2-40B4-BE49-F238E27FC236}">
                <a16:creationId xmlns:a16="http://schemas.microsoft.com/office/drawing/2014/main" id="{86FDFD61-AC35-8474-8A1F-8FFF6EE58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671" y="3089189"/>
            <a:ext cx="3648985" cy="36699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icture">
            <a:extLst>
              <a:ext uri="{FF2B5EF4-FFF2-40B4-BE49-F238E27FC236}">
                <a16:creationId xmlns:a16="http://schemas.microsoft.com/office/drawing/2014/main" id="{607290D7-6C50-3D12-3CB8-2A50753A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5AB58A3-7EA2-E6CB-0081-6B9E46CE3D3B}"/>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7" name="Picture 6" descr="A plane flying around the earth&#10;&#10;Description automatically generated">
            <a:extLst>
              <a:ext uri="{FF2B5EF4-FFF2-40B4-BE49-F238E27FC236}">
                <a16:creationId xmlns:a16="http://schemas.microsoft.com/office/drawing/2014/main" id="{CAA26EDC-7C7F-E4C5-130F-9889B1F83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289308090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3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ipe(down)">
                                      <p:cBhvr>
                                        <p:cTn id="31" dur="500"/>
                                        <p:tgtEl>
                                          <p:spTgt spid="3074"/>
                                        </p:tgtEl>
                                      </p:cBhvr>
                                    </p:animEffect>
                                  </p:childTnLst>
                                </p:cTn>
                              </p:par>
                            </p:childTnLst>
                          </p:cTn>
                        </p:par>
                        <p:par>
                          <p:cTn id="32" fill="hold">
                            <p:stCondLst>
                              <p:cond delay="500"/>
                            </p:stCondLst>
                            <p:childTnLst>
                              <p:par>
                                <p:cTn id="33" presetID="2" presetClass="entr" presetSubtype="4" fill="hold" grpId="0" nodeType="afterEffect">
                                  <p:stCondLst>
                                    <p:cond delay="75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27349" y="944406"/>
            <a:ext cx="8524821" cy="3108543"/>
          </a:xfrm>
          <a:prstGeom prst="rect">
            <a:avLst/>
          </a:prstGeom>
          <a:noFill/>
        </p:spPr>
        <p:txBody>
          <a:bodyPr wrap="square" rtlCol="0">
            <a:spAutoFit/>
          </a:bodyPr>
          <a:lstStyle/>
          <a:p>
            <a:r>
              <a:rPr lang="en-US" sz="2800" b="1" i="0" dirty="0">
                <a:effectLst/>
                <a:latin typeface="Sansation"/>
              </a:rPr>
              <a:t>Which island in the South Atlantic is named after the Portuguese navigator who first sighted it in 1506?</a:t>
            </a:r>
            <a:br>
              <a:rPr lang="en-US" sz="2800" b="1" dirty="0"/>
            </a:br>
            <a:br>
              <a:rPr lang="en-US" sz="2800" b="1" dirty="0"/>
            </a:br>
            <a:r>
              <a:rPr lang="en-US" sz="2800" b="1" i="0" dirty="0">
                <a:effectLst/>
                <a:latin typeface="Sansation"/>
              </a:rPr>
              <a:t>   A)   Tristan da Cunha</a:t>
            </a:r>
            <a:br>
              <a:rPr lang="en-US" sz="2800" b="1" i="0" dirty="0">
                <a:effectLst/>
                <a:latin typeface="Sansation"/>
              </a:rPr>
            </a:br>
            <a:r>
              <a:rPr lang="en-US" sz="2800" b="1" i="0" dirty="0">
                <a:effectLst/>
                <a:latin typeface="Sansation"/>
              </a:rPr>
              <a:t>   B)   Isle de Gama</a:t>
            </a:r>
            <a:br>
              <a:rPr lang="en-US" sz="2800" b="1" i="0" dirty="0">
                <a:effectLst/>
                <a:latin typeface="Sansation"/>
              </a:rPr>
            </a:br>
            <a:r>
              <a:rPr lang="en-US" sz="2800" b="1" i="0" dirty="0">
                <a:effectLst/>
                <a:latin typeface="Sansation"/>
              </a:rPr>
              <a:t>   C)   Fernando de Noronha</a:t>
            </a:r>
          </a:p>
          <a:p>
            <a:r>
              <a:rPr lang="en-US" sz="2800" b="1" dirty="0">
                <a:latin typeface="Sansation"/>
              </a:rPr>
              <a:t>   D)   Robbin Island</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546461" y="1902797"/>
            <a:ext cx="4444162" cy="4493538"/>
          </a:xfrm>
          <a:prstGeom prst="rect">
            <a:avLst/>
          </a:prstGeom>
          <a:noFill/>
        </p:spPr>
        <p:txBody>
          <a:bodyPr wrap="square" rtlCol="0">
            <a:spAutoFit/>
          </a:bodyPr>
          <a:lstStyle/>
          <a:p>
            <a:r>
              <a:rPr lang="en-US" sz="2800" b="1" dirty="0">
                <a:latin typeface="Sansation"/>
              </a:rPr>
              <a:t> A)   Tristan da Cunha</a:t>
            </a:r>
            <a:br>
              <a:rPr lang="en-US" sz="2800" dirty="0"/>
            </a:br>
            <a:r>
              <a:rPr lang="en-US" dirty="0"/>
              <a:t>​</a:t>
            </a:r>
          </a:p>
          <a:p>
            <a:r>
              <a:rPr lang="en-US" sz="2400" dirty="0"/>
              <a:t>Both a remote group of volcanic islands in the south Atlantic Ocean and the main island of that group. </a:t>
            </a:r>
            <a:br>
              <a:rPr lang="en-US" sz="2400" dirty="0"/>
            </a:br>
            <a:r>
              <a:rPr lang="en-US" sz="2400" dirty="0"/>
              <a:t>​It is the most remote inhabited archipelago in the world, 2,400 </a:t>
            </a:r>
            <a:r>
              <a:rPr lang="en-US" sz="2400" dirty="0" err="1"/>
              <a:t>kilometres</a:t>
            </a:r>
            <a:r>
              <a:rPr lang="en-US" sz="2400" dirty="0"/>
              <a:t> (1,500 mi) from the nearest inhabited land, Saint Helena.</a:t>
            </a:r>
            <a:br>
              <a:rPr lang="en-US" sz="2400" dirty="0"/>
            </a:br>
            <a:endParaRPr lang="en-AU" sz="2400" b="1" dirty="0"/>
          </a:p>
        </p:txBody>
      </p:sp>
      <p:pic>
        <p:nvPicPr>
          <p:cNvPr id="3" name="Picture 2">
            <a:extLst>
              <a:ext uri="{FF2B5EF4-FFF2-40B4-BE49-F238E27FC236}">
                <a16:creationId xmlns:a16="http://schemas.microsoft.com/office/drawing/2014/main" id="{C10FF7CE-10D4-F0AD-3095-A338B20AD6CB}"/>
              </a:ext>
            </a:extLst>
          </p:cNvPr>
          <p:cNvPicPr>
            <a:picLocks noChangeAspect="1"/>
          </p:cNvPicPr>
          <p:nvPr/>
        </p:nvPicPr>
        <p:blipFill rotWithShape="1">
          <a:blip r:embed="rId2"/>
          <a:srcRect l="28535" t="14332" r="16678" b="14780"/>
          <a:stretch/>
        </p:blipFill>
        <p:spPr>
          <a:xfrm>
            <a:off x="3486777" y="3642471"/>
            <a:ext cx="3791979" cy="26678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4" descr="Picture">
            <a:extLst>
              <a:ext uri="{FF2B5EF4-FFF2-40B4-BE49-F238E27FC236}">
                <a16:creationId xmlns:a16="http://schemas.microsoft.com/office/drawing/2014/main" id="{8F0D601E-0275-DBA9-DB6F-717D06346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22B393-7F69-0B5C-42FB-F950062523A5}"/>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9" name="Picture 8" descr="A plane flying around the earth&#10;&#10;Description automatically generated">
            <a:extLst>
              <a:ext uri="{FF2B5EF4-FFF2-40B4-BE49-F238E27FC236}">
                <a16:creationId xmlns:a16="http://schemas.microsoft.com/office/drawing/2014/main" id="{692F0610-C391-36F6-688D-81915282A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156861641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400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4500"/>
                            </p:stCondLst>
                            <p:childTnLst>
                              <p:par>
                                <p:cTn id="12" presetID="2" presetClass="entr" presetSubtype="4" fill="hold" grpId="0" nodeType="afterEffect">
                                  <p:stCondLst>
                                    <p:cond delay="50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28786" y="1099215"/>
            <a:ext cx="6669681" cy="2677656"/>
          </a:xfrm>
          <a:prstGeom prst="rect">
            <a:avLst/>
          </a:prstGeom>
          <a:noFill/>
        </p:spPr>
        <p:txBody>
          <a:bodyPr wrap="square" rtlCol="0">
            <a:spAutoFit/>
          </a:bodyPr>
          <a:lstStyle/>
          <a:p>
            <a:r>
              <a:rPr lang="en-US" sz="2800" b="1" i="0" dirty="0">
                <a:effectLst/>
              </a:rPr>
              <a:t>The Spanish Steps are found in which city?</a:t>
            </a:r>
            <a:br>
              <a:rPr lang="en-US" sz="2800" b="1" dirty="0"/>
            </a:br>
            <a:br>
              <a:rPr lang="en-US" sz="2800" b="1" dirty="0"/>
            </a:br>
            <a:r>
              <a:rPr lang="en-US" sz="2800" b="1" i="0" dirty="0">
                <a:effectLst/>
              </a:rPr>
              <a:t>  A)  Madrid</a:t>
            </a:r>
            <a:br>
              <a:rPr lang="en-US" sz="2800" b="1" dirty="0"/>
            </a:br>
            <a:r>
              <a:rPr lang="en-US" sz="2800" b="1" i="0" dirty="0">
                <a:effectLst/>
              </a:rPr>
              <a:t>  B)  Rome</a:t>
            </a:r>
            <a:br>
              <a:rPr lang="en-US" sz="2800" b="1" i="0" dirty="0">
                <a:effectLst/>
              </a:rPr>
            </a:br>
            <a:r>
              <a:rPr lang="en-US" sz="2800" b="1" i="0" dirty="0">
                <a:effectLst/>
              </a:rPr>
              <a:t>  C)  London</a:t>
            </a:r>
          </a:p>
          <a:p>
            <a:r>
              <a:rPr lang="en-US" sz="2800" b="1" dirty="0"/>
              <a:t>  D)  Paris</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735096" y="572974"/>
            <a:ext cx="4198317" cy="6740307"/>
          </a:xfrm>
          <a:prstGeom prst="rect">
            <a:avLst/>
          </a:prstGeom>
          <a:noFill/>
        </p:spPr>
        <p:txBody>
          <a:bodyPr wrap="square" rtlCol="0">
            <a:spAutoFit/>
          </a:bodyPr>
          <a:lstStyle/>
          <a:p>
            <a:r>
              <a:rPr lang="en-US" sz="2800" b="1" dirty="0">
                <a:latin typeface="Sansation"/>
              </a:rPr>
              <a:t> </a:t>
            </a:r>
            <a:r>
              <a:rPr lang="en-US" sz="2800" b="1" dirty="0"/>
              <a:t> B)   Rome</a:t>
            </a:r>
          </a:p>
          <a:p>
            <a:endParaRPr lang="en-US" sz="2800" b="1" dirty="0"/>
          </a:p>
          <a:p>
            <a:r>
              <a:rPr lang="en-AU" sz="2400" dirty="0"/>
              <a:t>Between the Piazza di </a:t>
            </a:r>
            <a:r>
              <a:rPr lang="en-AU" sz="2400" dirty="0" err="1"/>
              <a:t>Spagna</a:t>
            </a:r>
            <a:r>
              <a:rPr lang="en-AU" sz="2400" dirty="0"/>
              <a:t> at the base and Piazza </a:t>
            </a:r>
            <a:r>
              <a:rPr lang="en-AU" sz="2400" dirty="0" err="1"/>
              <a:t>Trinità</a:t>
            </a:r>
            <a:r>
              <a:rPr lang="en-AU" sz="2400" dirty="0"/>
              <a:t> </a:t>
            </a:r>
            <a:r>
              <a:rPr lang="en-AU" sz="2400" dirty="0" err="1"/>
              <a:t>dei</a:t>
            </a:r>
            <a:r>
              <a:rPr lang="en-AU" sz="2400" dirty="0"/>
              <a:t> Monti, dominated by the </a:t>
            </a:r>
            <a:r>
              <a:rPr lang="en-AU" sz="2400" dirty="0" err="1"/>
              <a:t>Trinità</a:t>
            </a:r>
            <a:r>
              <a:rPr lang="en-AU" sz="2400" dirty="0"/>
              <a:t> </a:t>
            </a:r>
            <a:r>
              <a:rPr lang="en-AU" sz="2400" dirty="0" err="1"/>
              <a:t>dei</a:t>
            </a:r>
            <a:r>
              <a:rPr lang="en-AU" sz="2400" dirty="0"/>
              <a:t> Monti church at the top.</a:t>
            </a:r>
          </a:p>
          <a:p>
            <a:r>
              <a:rPr lang="en-US" sz="2400" dirty="0"/>
              <a:t>The name of the steps eventually took the name “The Spanish Steps” but only really in English. In Italian, they simply refer to them as </a:t>
            </a:r>
            <a:r>
              <a:rPr lang="en-US" sz="2400" i="1" dirty="0"/>
              <a:t>la </a:t>
            </a:r>
            <a:r>
              <a:rPr lang="en-US" sz="2400" i="1" dirty="0" err="1"/>
              <a:t>Scalinata</a:t>
            </a:r>
            <a:r>
              <a:rPr lang="en-US" sz="2400" dirty="0"/>
              <a:t> which derives from their proper name, “</a:t>
            </a:r>
            <a:r>
              <a:rPr lang="en-US" sz="2400" i="1" dirty="0"/>
              <a:t>La </a:t>
            </a:r>
            <a:r>
              <a:rPr lang="en-US" sz="2400" i="1" dirty="0" err="1"/>
              <a:t>Scalinata</a:t>
            </a:r>
            <a:r>
              <a:rPr lang="en-US" sz="2400" i="1" dirty="0"/>
              <a:t> di </a:t>
            </a:r>
            <a:r>
              <a:rPr lang="en-US" sz="2400" i="1" dirty="0" err="1"/>
              <a:t>Trinita</a:t>
            </a:r>
            <a:r>
              <a:rPr lang="en-US" sz="2400" i="1" dirty="0"/>
              <a:t> </a:t>
            </a:r>
            <a:r>
              <a:rPr lang="en-US" sz="2400" i="1" dirty="0" err="1"/>
              <a:t>dei</a:t>
            </a:r>
            <a:r>
              <a:rPr lang="en-US" sz="2400" i="1" dirty="0"/>
              <a:t> Monti.</a:t>
            </a:r>
            <a:r>
              <a:rPr lang="en-US" sz="2400" dirty="0"/>
              <a:t>” French and Spanish would follow similarly.</a:t>
            </a:r>
            <a:endParaRPr lang="en-AU" sz="2400" dirty="0"/>
          </a:p>
          <a:p>
            <a:br>
              <a:rPr lang="en-US" sz="2000" dirty="0"/>
            </a:br>
            <a:endParaRPr lang="en-AU" sz="2000" b="1" dirty="0"/>
          </a:p>
        </p:txBody>
      </p:sp>
      <p:pic>
        <p:nvPicPr>
          <p:cNvPr id="4102" name="Picture 6" descr="Spanish Steps (Rome) : r/travel">
            <a:extLst>
              <a:ext uri="{FF2B5EF4-FFF2-40B4-BE49-F238E27FC236}">
                <a16:creationId xmlns:a16="http://schemas.microsoft.com/office/drawing/2014/main" id="{880E6806-59C5-736B-4BF6-F426A1826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590" y="2297270"/>
            <a:ext cx="5373738" cy="40303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DB8CC9-DA2E-FD0C-FF3E-E8E7C58E331F}"/>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339C2178-7BDE-6781-0CCA-26A094575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4157704798"/>
      </p:ext>
    </p:extLst>
  </p:cSld>
  <p:clrMapOvr>
    <a:masterClrMapping/>
  </p:clrMapOvr>
  <mc:AlternateContent xmlns:mc="http://schemas.openxmlformats.org/markup-compatibility/2006" xmlns:p14="http://schemas.microsoft.com/office/powerpoint/2010/main">
    <mc:Choice Requires="p14">
      <p:transition spd="slow" p14:dur="2000" advClick="0" advTm="11000">
        <p:split orient="vert"/>
      </p:transition>
    </mc:Choice>
    <mc:Fallback xmlns="">
      <p:transition spd="slow" advClick="0" advTm="1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4102"/>
                                        </p:tgtEl>
                                        <p:attrNameLst>
                                          <p:attrName>style.visibility</p:attrName>
                                        </p:attrNameLst>
                                      </p:cBhvr>
                                      <p:to>
                                        <p:strVal val="visible"/>
                                      </p:to>
                                    </p:set>
                                    <p:anim calcmode="lin" valueType="num">
                                      <p:cBhvr additive="base">
                                        <p:cTn id="12" dur="500" fill="hold"/>
                                        <p:tgtEl>
                                          <p:spTgt spid="4102"/>
                                        </p:tgtEl>
                                        <p:attrNameLst>
                                          <p:attrName>ppt_x</p:attrName>
                                        </p:attrNameLst>
                                      </p:cBhvr>
                                      <p:tavLst>
                                        <p:tav tm="0">
                                          <p:val>
                                            <p:strVal val="#ppt_x"/>
                                          </p:val>
                                        </p:tav>
                                        <p:tav tm="100000">
                                          <p:val>
                                            <p:strVal val="#ppt_x"/>
                                          </p:val>
                                        </p:tav>
                                      </p:tavLst>
                                    </p:anim>
                                    <p:anim calcmode="lin" valueType="num">
                                      <p:cBhvr additive="base">
                                        <p:cTn id="13" dur="500" fill="hold"/>
                                        <p:tgtEl>
                                          <p:spTgt spid="4102"/>
                                        </p:tgtEl>
                                        <p:attrNameLst>
                                          <p:attrName>ppt_y</p:attrName>
                                        </p:attrNameLst>
                                      </p:cBhvr>
                                      <p:tavLst>
                                        <p:tav tm="0">
                                          <p:val>
                                            <p:strVal val="1+#ppt_h/2"/>
                                          </p:val>
                                        </p:tav>
                                        <p:tav tm="100000">
                                          <p:val>
                                            <p:strVal val="#ppt_y"/>
                                          </p:val>
                                        </p:tav>
                                      </p:tavLst>
                                    </p:anim>
                                  </p:childTnLst>
                                </p:cTn>
                              </p:par>
                              <p:par>
                                <p:cTn id="14" presetID="26" presetClass="entr" presetSubtype="0" fill="hold" grpId="0" nodeType="withEffect">
                                  <p:stCondLst>
                                    <p:cond delay="40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90">
                                          <p:stCondLst>
                                            <p:cond delay="0"/>
                                          </p:stCondLst>
                                        </p:cTn>
                                        <p:tgtEl>
                                          <p:spTgt spid="6"/>
                                        </p:tgtEl>
                                      </p:cBhvr>
                                    </p:animEffect>
                                    <p:anim calcmode="lin" valueType="num">
                                      <p:cBhvr>
                                        <p:cTn id="17"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2" dur="13">
                                          <p:stCondLst>
                                            <p:cond delay="325"/>
                                          </p:stCondLst>
                                        </p:cTn>
                                        <p:tgtEl>
                                          <p:spTgt spid="6"/>
                                        </p:tgtEl>
                                      </p:cBhvr>
                                      <p:to x="100000" y="60000"/>
                                    </p:animScale>
                                    <p:animScale>
                                      <p:cBhvr>
                                        <p:cTn id="23" dur="83" decel="50000">
                                          <p:stCondLst>
                                            <p:cond delay="338"/>
                                          </p:stCondLst>
                                        </p:cTn>
                                        <p:tgtEl>
                                          <p:spTgt spid="6"/>
                                        </p:tgtEl>
                                      </p:cBhvr>
                                      <p:to x="100000" y="100000"/>
                                    </p:animScale>
                                    <p:animScale>
                                      <p:cBhvr>
                                        <p:cTn id="24" dur="13">
                                          <p:stCondLst>
                                            <p:cond delay="656"/>
                                          </p:stCondLst>
                                        </p:cTn>
                                        <p:tgtEl>
                                          <p:spTgt spid="6"/>
                                        </p:tgtEl>
                                      </p:cBhvr>
                                      <p:to x="100000" y="80000"/>
                                    </p:animScale>
                                    <p:animScale>
                                      <p:cBhvr>
                                        <p:cTn id="25" dur="83" decel="50000">
                                          <p:stCondLst>
                                            <p:cond delay="669"/>
                                          </p:stCondLst>
                                        </p:cTn>
                                        <p:tgtEl>
                                          <p:spTgt spid="6"/>
                                        </p:tgtEl>
                                      </p:cBhvr>
                                      <p:to x="100000" y="100000"/>
                                    </p:animScale>
                                    <p:animScale>
                                      <p:cBhvr>
                                        <p:cTn id="26" dur="13">
                                          <p:stCondLst>
                                            <p:cond delay="821"/>
                                          </p:stCondLst>
                                        </p:cTn>
                                        <p:tgtEl>
                                          <p:spTgt spid="6"/>
                                        </p:tgtEl>
                                      </p:cBhvr>
                                      <p:to x="100000" y="90000"/>
                                    </p:animScale>
                                    <p:animScale>
                                      <p:cBhvr>
                                        <p:cTn id="27" dur="83" decel="50000">
                                          <p:stCondLst>
                                            <p:cond delay="834"/>
                                          </p:stCondLst>
                                        </p:cTn>
                                        <p:tgtEl>
                                          <p:spTgt spid="6"/>
                                        </p:tgtEl>
                                      </p:cBhvr>
                                      <p:to x="100000" y="100000"/>
                                    </p:animScale>
                                    <p:animScale>
                                      <p:cBhvr>
                                        <p:cTn id="28" dur="13">
                                          <p:stCondLst>
                                            <p:cond delay="904"/>
                                          </p:stCondLst>
                                        </p:cTn>
                                        <p:tgtEl>
                                          <p:spTgt spid="6"/>
                                        </p:tgtEl>
                                      </p:cBhvr>
                                      <p:to x="100000" y="95000"/>
                                    </p:animScale>
                                    <p:animScale>
                                      <p:cBhvr>
                                        <p:cTn id="29"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756672" y="1535957"/>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7B82F88E-CCBB-5B4B-B558-EE4C6FC6E93C}"/>
              </a:ext>
            </a:extLst>
          </p:cNvPr>
          <p:cNvSpPr txBox="1"/>
          <p:nvPr/>
        </p:nvSpPr>
        <p:spPr>
          <a:xfrm>
            <a:off x="2728981" y="2856905"/>
            <a:ext cx="7842168" cy="1569660"/>
          </a:xfrm>
          <a:prstGeom prst="rect">
            <a:avLst/>
          </a:prstGeom>
          <a:noFill/>
        </p:spPr>
        <p:txBody>
          <a:bodyPr wrap="square" rtlCol="0">
            <a:spAutoFit/>
          </a:bodyPr>
          <a:lstStyle/>
          <a:p>
            <a:r>
              <a:rPr lang="en-US" sz="3200" b="1" i="0" dirty="0">
                <a:effectLst/>
              </a:rPr>
              <a:t>Jet lag feels worse when you travel from west to east, because traveling from west to east makes our day shorter. </a:t>
            </a:r>
            <a:endParaRPr lang="en-AU" sz="2800" b="1" dirty="0"/>
          </a:p>
        </p:txBody>
      </p:sp>
      <p:sp>
        <p:nvSpPr>
          <p:cNvPr id="7" name="TextBox 6">
            <a:extLst>
              <a:ext uri="{FF2B5EF4-FFF2-40B4-BE49-F238E27FC236}">
                <a16:creationId xmlns:a16="http://schemas.microsoft.com/office/drawing/2014/main" id="{10C87468-B3DA-1047-90E9-4750FEAC2E99}"/>
              </a:ext>
            </a:extLst>
          </p:cNvPr>
          <p:cNvSpPr txBox="1"/>
          <p:nvPr/>
        </p:nvSpPr>
        <p:spPr>
          <a:xfrm>
            <a:off x="2086795" y="4408709"/>
            <a:ext cx="9588842" cy="1569660"/>
          </a:xfrm>
          <a:prstGeom prst="rect">
            <a:avLst/>
          </a:prstGeom>
          <a:noFill/>
        </p:spPr>
        <p:txBody>
          <a:bodyPr wrap="square">
            <a:spAutoFit/>
          </a:bodyPr>
          <a:lstStyle/>
          <a:p>
            <a:r>
              <a:rPr lang="en-US" sz="3200" b="1" i="0" dirty="0">
                <a:effectLst/>
              </a:rPr>
              <a:t>Because our sleep/wake cycles are slightly longer than 24 hours, traveling from east to west, which makes our days longer, is easier for our brain to adapt to.</a:t>
            </a:r>
            <a:r>
              <a:rPr lang="en-US" sz="3200" b="0" i="0" dirty="0">
                <a:effectLst/>
                <a:latin typeface="Sansation"/>
              </a:rPr>
              <a:t>​</a:t>
            </a:r>
            <a:endParaRPr lang="en-AU" sz="3200" dirty="0"/>
          </a:p>
        </p:txBody>
      </p:sp>
    </p:spTree>
    <p:extLst>
      <p:ext uri="{BB962C8B-B14F-4D97-AF65-F5344CB8AC3E}">
        <p14:creationId xmlns:p14="http://schemas.microsoft.com/office/powerpoint/2010/main" val="266393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00344" y="1085894"/>
            <a:ext cx="7276175" cy="3970318"/>
          </a:xfrm>
          <a:prstGeom prst="rect">
            <a:avLst/>
          </a:prstGeom>
          <a:noFill/>
        </p:spPr>
        <p:txBody>
          <a:bodyPr wrap="square" rtlCol="0">
            <a:spAutoFit/>
          </a:bodyPr>
          <a:lstStyle/>
          <a:p>
            <a:r>
              <a:rPr lang="en-US" sz="2800" b="1" i="0" dirty="0">
                <a:effectLst/>
              </a:rPr>
              <a:t>A small bronze sculpture depicting a naked little boy urinating into a fountain's basin is a tourist attraction in what city?</a:t>
            </a:r>
            <a:br>
              <a:rPr lang="en-US" sz="2800" b="1" dirty="0"/>
            </a:br>
            <a:br>
              <a:rPr lang="en-US" sz="2800" b="1" dirty="0"/>
            </a:br>
            <a:r>
              <a:rPr lang="en-US" sz="2800" b="1" i="0" dirty="0">
                <a:effectLst/>
              </a:rPr>
              <a:t>   A)   Rome</a:t>
            </a:r>
            <a:br>
              <a:rPr lang="en-US" sz="2800" b="1" i="0" dirty="0">
                <a:effectLst/>
              </a:rPr>
            </a:br>
            <a:r>
              <a:rPr lang="en-US" sz="2800" b="1" i="0" dirty="0">
                <a:effectLst/>
              </a:rPr>
              <a:t>   B)   Brussels</a:t>
            </a:r>
            <a:br>
              <a:rPr lang="en-US" sz="2800" b="1" i="0" dirty="0">
                <a:effectLst/>
              </a:rPr>
            </a:br>
            <a:r>
              <a:rPr lang="en-US" sz="2800" b="1" i="0" dirty="0">
                <a:effectLst/>
              </a:rPr>
              <a:t>   C)   Amsterdam</a:t>
            </a:r>
          </a:p>
          <a:p>
            <a:r>
              <a:rPr lang="en-US" sz="2800" b="1" dirty="0"/>
              <a:t>   D)   Helsinki</a:t>
            </a:r>
            <a:br>
              <a:rPr lang="en-US" sz="2800" dirty="0"/>
            </a:br>
            <a:r>
              <a:rPr lang="en-US" sz="2800" b="0" i="0" dirty="0">
                <a:solidFill>
                  <a:srgbClr val="2508D0"/>
                </a:solidFill>
                <a:effectLst/>
                <a:latin typeface="Sansation"/>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8188412" y="436787"/>
            <a:ext cx="3905770" cy="5693866"/>
          </a:xfrm>
          <a:prstGeom prst="rect">
            <a:avLst/>
          </a:prstGeom>
          <a:noFill/>
        </p:spPr>
        <p:txBody>
          <a:bodyPr wrap="square" rtlCol="0">
            <a:spAutoFit/>
          </a:bodyPr>
          <a:lstStyle/>
          <a:p>
            <a:r>
              <a:rPr lang="en-US" sz="2800" b="1" dirty="0"/>
              <a:t>  B)   Brussels</a:t>
            </a:r>
          </a:p>
          <a:p>
            <a:endParaRPr lang="en-US" sz="2400" dirty="0"/>
          </a:p>
          <a:p>
            <a:r>
              <a:rPr lang="en-US" sz="2400" dirty="0" err="1"/>
              <a:t>Manneken</a:t>
            </a:r>
            <a:r>
              <a:rPr lang="en-US" sz="2400" dirty="0"/>
              <a:t> </a:t>
            </a:r>
            <a:r>
              <a:rPr lang="en-US" sz="2400" dirty="0" err="1"/>
              <a:t>Pis</a:t>
            </a:r>
            <a:r>
              <a:rPr lang="en-US" sz="2400" dirty="0"/>
              <a:t> is a landmark 55.5 cm bronze fountain sculpture in central Brussels, Belgium, depicting a </a:t>
            </a:r>
            <a:r>
              <a:rPr lang="en-US" sz="2400" dirty="0" err="1"/>
              <a:t>puer</a:t>
            </a:r>
            <a:r>
              <a:rPr lang="en-US" sz="2400" dirty="0"/>
              <a:t> </a:t>
            </a:r>
            <a:r>
              <a:rPr lang="en-US" sz="2400" dirty="0" err="1"/>
              <a:t>mingens</a:t>
            </a:r>
            <a:r>
              <a:rPr lang="en-US" sz="2400" dirty="0"/>
              <a:t>; a naked little boy urinating into the fountain's basin. Though its existence is attested as early as the mid-15th century, </a:t>
            </a:r>
            <a:r>
              <a:rPr lang="en-US" sz="2400" dirty="0" err="1"/>
              <a:t>Manneken</a:t>
            </a:r>
            <a:r>
              <a:rPr lang="en-US" sz="2400" dirty="0"/>
              <a:t> </a:t>
            </a:r>
            <a:r>
              <a:rPr lang="en-US" sz="2400" dirty="0" err="1"/>
              <a:t>Pis</a:t>
            </a:r>
            <a:r>
              <a:rPr lang="en-US" sz="2400" dirty="0"/>
              <a:t> was redesigned by the </a:t>
            </a:r>
            <a:r>
              <a:rPr lang="en-US" sz="2400" dirty="0" err="1"/>
              <a:t>Brabantine</a:t>
            </a:r>
            <a:r>
              <a:rPr lang="en-US" sz="2400" dirty="0"/>
              <a:t> sculptor Jérôme Duquesnoy the Elder and put in place in 1618 or 1619</a:t>
            </a:r>
            <a:endParaRPr lang="en-AU" sz="2400" b="1" dirty="0"/>
          </a:p>
        </p:txBody>
      </p:sp>
      <p:pic>
        <p:nvPicPr>
          <p:cNvPr id="5126" name="Picture 6" descr="manneken-pis-bruxelles | Standbeeld, Musea, België">
            <a:extLst>
              <a:ext uri="{FF2B5EF4-FFF2-40B4-BE49-F238E27FC236}">
                <a16:creationId xmlns:a16="http://schemas.microsoft.com/office/drawing/2014/main" id="{CF88FF8E-0D74-5668-4A10-9FC8D7E1F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570" y="2743200"/>
            <a:ext cx="2591109" cy="3883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B5CACB6D-EFE2-E19B-5601-5BBE71AA6232}"/>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F1E6078D-784B-D142-96FD-18047B5B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Tree>
    <p:extLst>
      <p:ext uri="{BB962C8B-B14F-4D97-AF65-F5344CB8AC3E}">
        <p14:creationId xmlns:p14="http://schemas.microsoft.com/office/powerpoint/2010/main" val="1684014928"/>
      </p:ext>
    </p:extLst>
  </p:cSld>
  <p:clrMapOvr>
    <a:masterClrMapping/>
  </p:clrMapOvr>
  <mc:AlternateContent xmlns:mc="http://schemas.openxmlformats.org/markup-compatibility/2006" xmlns:p14="http://schemas.microsoft.com/office/powerpoint/2010/main">
    <mc:Choice Requires="p14">
      <p:transition spd="slow" advClick="0" advTm="18000">
        <p14:flash/>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5126"/>
                                        </p:tgtEl>
                                        <p:attrNameLst>
                                          <p:attrName>style.visibility</p:attrName>
                                        </p:attrNameLst>
                                      </p:cBhvr>
                                      <p:to>
                                        <p:strVal val="visible"/>
                                      </p:to>
                                    </p:set>
                                  </p:childTnLst>
                                </p:cTn>
                              </p:par>
                            </p:childTnLst>
                          </p:cTn>
                        </p:par>
                        <p:par>
                          <p:cTn id="24" fill="hold">
                            <p:stCondLst>
                              <p:cond delay="3000"/>
                            </p:stCondLst>
                            <p:childTnLst>
                              <p:par>
                                <p:cTn id="25" presetID="2" presetClass="entr" presetSubtype="4" fill="hold" grpId="0" nodeType="afterEffect">
                                  <p:stCondLst>
                                    <p:cond delay="77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1233" y="1944892"/>
            <a:ext cx="5642918" cy="2677656"/>
          </a:xfrm>
          <a:prstGeom prst="rect">
            <a:avLst/>
          </a:prstGeom>
          <a:noFill/>
        </p:spPr>
        <p:txBody>
          <a:bodyPr wrap="square" rtlCol="0">
            <a:spAutoFit/>
          </a:bodyPr>
          <a:lstStyle/>
          <a:p>
            <a:r>
              <a:rPr lang="en-US" sz="2800" b="1" i="0" dirty="0">
                <a:effectLst/>
              </a:rPr>
              <a:t>Where in London is it illegal to die?</a:t>
            </a:r>
            <a:br>
              <a:rPr lang="en-US" sz="2800" b="1" dirty="0"/>
            </a:br>
            <a:br>
              <a:rPr lang="en-US" sz="2800" b="1" dirty="0"/>
            </a:br>
            <a:r>
              <a:rPr lang="en-US" sz="2800" b="1" i="0" dirty="0">
                <a:effectLst/>
              </a:rPr>
              <a:t>   A)   Houses of Parliament</a:t>
            </a:r>
            <a:br>
              <a:rPr lang="en-US" sz="2800" b="1" i="0" dirty="0">
                <a:effectLst/>
              </a:rPr>
            </a:br>
            <a:r>
              <a:rPr lang="en-US" sz="2800" b="1" i="0" dirty="0">
                <a:effectLst/>
              </a:rPr>
              <a:t>   B)   Tower of London</a:t>
            </a:r>
            <a:br>
              <a:rPr lang="en-US" sz="2800" b="1" i="0" dirty="0">
                <a:effectLst/>
              </a:rPr>
            </a:br>
            <a:r>
              <a:rPr lang="en-US" sz="2800" b="1" i="0" dirty="0">
                <a:effectLst/>
              </a:rPr>
              <a:t>   C)   London Bridge</a:t>
            </a:r>
          </a:p>
          <a:p>
            <a:r>
              <a:rPr lang="en-US" sz="2800" b="1" dirty="0"/>
              <a:t>   D)   Buckingham Palace</a:t>
            </a:r>
            <a:r>
              <a:rPr lang="en-US" sz="2800" b="1" i="0" dirty="0">
                <a:effectLst/>
              </a:rPr>
              <a:t> </a:t>
            </a:r>
            <a:r>
              <a:rPr lang="en-US" sz="2800" b="0" i="0" dirty="0">
                <a:solidFill>
                  <a:srgbClr val="2508D0"/>
                </a:solidFill>
                <a:effectLst/>
                <a:latin typeface="Sansation"/>
              </a:rPr>
              <a:t>​</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8542639" y="1787915"/>
            <a:ext cx="3352799" cy="2431435"/>
          </a:xfrm>
          <a:prstGeom prst="rect">
            <a:avLst/>
          </a:prstGeom>
          <a:noFill/>
        </p:spPr>
        <p:txBody>
          <a:bodyPr wrap="square" rtlCol="0">
            <a:spAutoFit/>
          </a:bodyPr>
          <a:lstStyle/>
          <a:p>
            <a:r>
              <a:rPr lang="en-US" sz="2800" b="1" dirty="0"/>
              <a:t>  A)   Houses of Parliament</a:t>
            </a:r>
          </a:p>
          <a:p>
            <a:endParaRPr lang="en-US" sz="2400" dirty="0"/>
          </a:p>
          <a:p>
            <a:r>
              <a:rPr lang="en-US" sz="2400" dirty="0"/>
              <a:t>What is the penalty?  </a:t>
            </a:r>
          </a:p>
          <a:p>
            <a:pPr marL="342900" indent="-342900">
              <a:buAutoNum type="alphaLcParenR"/>
            </a:pPr>
            <a:r>
              <a:rPr lang="en-US" sz="2400" dirty="0"/>
              <a:t>Death by hanging or </a:t>
            </a:r>
          </a:p>
          <a:p>
            <a:pPr marL="342900" indent="-342900">
              <a:buAutoNum type="alphaLcParenR"/>
            </a:pPr>
            <a:r>
              <a:rPr lang="en-US" sz="2400" dirty="0"/>
              <a:t>transport to Australia?</a:t>
            </a:r>
            <a:endParaRPr lang="en-AU" sz="2400" b="1" dirty="0"/>
          </a:p>
        </p:txBody>
      </p:sp>
      <p:pic>
        <p:nvPicPr>
          <p:cNvPr id="6148" name="Picture 4" descr="Dead Person Cartoon - Cliparts.co">
            <a:extLst>
              <a:ext uri="{FF2B5EF4-FFF2-40B4-BE49-F238E27FC236}">
                <a16:creationId xmlns:a16="http://schemas.microsoft.com/office/drawing/2014/main" id="{F5A21299-3062-F10F-6A5C-EAF2F9D2D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57" y="3369042"/>
            <a:ext cx="3431764" cy="3027293"/>
          </a:xfrm>
          <a:custGeom>
            <a:avLst/>
            <a:gdLst>
              <a:gd name="connsiteX0" fmla="*/ 0 w 3431764"/>
              <a:gd name="connsiteY0" fmla="*/ 0 h 3027293"/>
              <a:gd name="connsiteX1" fmla="*/ 640596 w 3431764"/>
              <a:gd name="connsiteY1" fmla="*/ 0 h 3027293"/>
              <a:gd name="connsiteX2" fmla="*/ 1178239 w 3431764"/>
              <a:gd name="connsiteY2" fmla="*/ 0 h 3027293"/>
              <a:gd name="connsiteX3" fmla="*/ 1681564 w 3431764"/>
              <a:gd name="connsiteY3" fmla="*/ 0 h 3027293"/>
              <a:gd name="connsiteX4" fmla="*/ 2219207 w 3431764"/>
              <a:gd name="connsiteY4" fmla="*/ 0 h 3027293"/>
              <a:gd name="connsiteX5" fmla="*/ 2791168 w 3431764"/>
              <a:gd name="connsiteY5" fmla="*/ 0 h 3027293"/>
              <a:gd name="connsiteX6" fmla="*/ 3431764 w 3431764"/>
              <a:gd name="connsiteY6" fmla="*/ 0 h 3027293"/>
              <a:gd name="connsiteX7" fmla="*/ 3431764 w 3431764"/>
              <a:gd name="connsiteY7" fmla="*/ 504549 h 3027293"/>
              <a:gd name="connsiteX8" fmla="*/ 3431764 w 3431764"/>
              <a:gd name="connsiteY8" fmla="*/ 918279 h 3027293"/>
              <a:gd name="connsiteX9" fmla="*/ 3431764 w 3431764"/>
              <a:gd name="connsiteY9" fmla="*/ 1362282 h 3027293"/>
              <a:gd name="connsiteX10" fmla="*/ 3431764 w 3431764"/>
              <a:gd name="connsiteY10" fmla="*/ 1776012 h 3027293"/>
              <a:gd name="connsiteX11" fmla="*/ 3431764 w 3431764"/>
              <a:gd name="connsiteY11" fmla="*/ 2310834 h 3027293"/>
              <a:gd name="connsiteX12" fmla="*/ 3431764 w 3431764"/>
              <a:gd name="connsiteY12" fmla="*/ 3027293 h 3027293"/>
              <a:gd name="connsiteX13" fmla="*/ 2894121 w 3431764"/>
              <a:gd name="connsiteY13" fmla="*/ 3027293 h 3027293"/>
              <a:gd name="connsiteX14" fmla="*/ 2287843 w 3431764"/>
              <a:gd name="connsiteY14" fmla="*/ 3027293 h 3027293"/>
              <a:gd name="connsiteX15" fmla="*/ 1681564 w 3431764"/>
              <a:gd name="connsiteY15" fmla="*/ 3027293 h 3027293"/>
              <a:gd name="connsiteX16" fmla="*/ 1075286 w 3431764"/>
              <a:gd name="connsiteY16" fmla="*/ 3027293 h 3027293"/>
              <a:gd name="connsiteX17" fmla="*/ 571961 w 3431764"/>
              <a:gd name="connsiteY17" fmla="*/ 3027293 h 3027293"/>
              <a:gd name="connsiteX18" fmla="*/ 0 w 3431764"/>
              <a:gd name="connsiteY18" fmla="*/ 3027293 h 3027293"/>
              <a:gd name="connsiteX19" fmla="*/ 0 w 3431764"/>
              <a:gd name="connsiteY19" fmla="*/ 2462198 h 3027293"/>
              <a:gd name="connsiteX20" fmla="*/ 0 w 3431764"/>
              <a:gd name="connsiteY20" fmla="*/ 1987922 h 3027293"/>
              <a:gd name="connsiteX21" fmla="*/ 0 w 3431764"/>
              <a:gd name="connsiteY21" fmla="*/ 1543919 h 3027293"/>
              <a:gd name="connsiteX22" fmla="*/ 0 w 3431764"/>
              <a:gd name="connsiteY22" fmla="*/ 1009098 h 3027293"/>
              <a:gd name="connsiteX23" fmla="*/ 0 w 3431764"/>
              <a:gd name="connsiteY23" fmla="*/ 565095 h 3027293"/>
              <a:gd name="connsiteX24" fmla="*/ 0 w 3431764"/>
              <a:gd name="connsiteY24" fmla="*/ 0 h 302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1764" h="3027293" fill="none" extrusionOk="0">
                <a:moveTo>
                  <a:pt x="0" y="0"/>
                </a:moveTo>
                <a:cubicBezTo>
                  <a:pt x="162918" y="-24691"/>
                  <a:pt x="486490" y="75749"/>
                  <a:pt x="640596" y="0"/>
                </a:cubicBezTo>
                <a:cubicBezTo>
                  <a:pt x="794702" y="-75749"/>
                  <a:pt x="931105" y="63538"/>
                  <a:pt x="1178239" y="0"/>
                </a:cubicBezTo>
                <a:cubicBezTo>
                  <a:pt x="1425373" y="-63538"/>
                  <a:pt x="1431239" y="29465"/>
                  <a:pt x="1681564" y="0"/>
                </a:cubicBezTo>
                <a:cubicBezTo>
                  <a:pt x="1931890" y="-29465"/>
                  <a:pt x="2003298" y="27857"/>
                  <a:pt x="2219207" y="0"/>
                </a:cubicBezTo>
                <a:cubicBezTo>
                  <a:pt x="2435116" y="-27857"/>
                  <a:pt x="2645988" y="61633"/>
                  <a:pt x="2791168" y="0"/>
                </a:cubicBezTo>
                <a:cubicBezTo>
                  <a:pt x="2936348" y="-61633"/>
                  <a:pt x="3124329" y="62475"/>
                  <a:pt x="3431764" y="0"/>
                </a:cubicBezTo>
                <a:cubicBezTo>
                  <a:pt x="3432340" y="251928"/>
                  <a:pt x="3384695" y="381749"/>
                  <a:pt x="3431764" y="504549"/>
                </a:cubicBezTo>
                <a:cubicBezTo>
                  <a:pt x="3478833" y="627349"/>
                  <a:pt x="3422641" y="834648"/>
                  <a:pt x="3431764" y="918279"/>
                </a:cubicBezTo>
                <a:cubicBezTo>
                  <a:pt x="3440887" y="1001910"/>
                  <a:pt x="3430991" y="1176206"/>
                  <a:pt x="3431764" y="1362282"/>
                </a:cubicBezTo>
                <a:cubicBezTo>
                  <a:pt x="3432537" y="1548358"/>
                  <a:pt x="3387053" y="1654445"/>
                  <a:pt x="3431764" y="1776012"/>
                </a:cubicBezTo>
                <a:cubicBezTo>
                  <a:pt x="3476475" y="1897579"/>
                  <a:pt x="3430273" y="2084265"/>
                  <a:pt x="3431764" y="2310834"/>
                </a:cubicBezTo>
                <a:cubicBezTo>
                  <a:pt x="3433255" y="2537403"/>
                  <a:pt x="3363734" y="2881576"/>
                  <a:pt x="3431764" y="3027293"/>
                </a:cubicBezTo>
                <a:cubicBezTo>
                  <a:pt x="3207280" y="3077545"/>
                  <a:pt x="3144917" y="2993671"/>
                  <a:pt x="2894121" y="3027293"/>
                </a:cubicBezTo>
                <a:cubicBezTo>
                  <a:pt x="2643325" y="3060915"/>
                  <a:pt x="2580428" y="2980183"/>
                  <a:pt x="2287843" y="3027293"/>
                </a:cubicBezTo>
                <a:cubicBezTo>
                  <a:pt x="1995258" y="3074403"/>
                  <a:pt x="1839714" y="3015878"/>
                  <a:pt x="1681564" y="3027293"/>
                </a:cubicBezTo>
                <a:cubicBezTo>
                  <a:pt x="1523414" y="3038708"/>
                  <a:pt x="1301383" y="2977163"/>
                  <a:pt x="1075286" y="3027293"/>
                </a:cubicBezTo>
                <a:cubicBezTo>
                  <a:pt x="849189" y="3077423"/>
                  <a:pt x="741078" y="2975529"/>
                  <a:pt x="571961" y="3027293"/>
                </a:cubicBezTo>
                <a:cubicBezTo>
                  <a:pt x="402845" y="3079057"/>
                  <a:pt x="171158" y="3013288"/>
                  <a:pt x="0" y="3027293"/>
                </a:cubicBezTo>
                <a:cubicBezTo>
                  <a:pt x="-15910" y="2881006"/>
                  <a:pt x="1329" y="2700542"/>
                  <a:pt x="0" y="2462198"/>
                </a:cubicBezTo>
                <a:cubicBezTo>
                  <a:pt x="-1329" y="2223855"/>
                  <a:pt x="14495" y="2114797"/>
                  <a:pt x="0" y="1987922"/>
                </a:cubicBezTo>
                <a:cubicBezTo>
                  <a:pt x="-14495" y="1861047"/>
                  <a:pt x="8197" y="1675804"/>
                  <a:pt x="0" y="1543919"/>
                </a:cubicBezTo>
                <a:cubicBezTo>
                  <a:pt x="-8197" y="1412034"/>
                  <a:pt x="18376" y="1193084"/>
                  <a:pt x="0" y="1009098"/>
                </a:cubicBezTo>
                <a:cubicBezTo>
                  <a:pt x="-18376" y="825112"/>
                  <a:pt x="42914" y="744301"/>
                  <a:pt x="0" y="565095"/>
                </a:cubicBezTo>
                <a:cubicBezTo>
                  <a:pt x="-42914" y="385889"/>
                  <a:pt x="40960" y="148523"/>
                  <a:pt x="0" y="0"/>
                </a:cubicBezTo>
                <a:close/>
              </a:path>
              <a:path w="3431764" h="3027293" stroke="0" extrusionOk="0">
                <a:moveTo>
                  <a:pt x="0" y="0"/>
                </a:moveTo>
                <a:cubicBezTo>
                  <a:pt x="156451" y="-22059"/>
                  <a:pt x="386274" y="17875"/>
                  <a:pt x="606278" y="0"/>
                </a:cubicBezTo>
                <a:cubicBezTo>
                  <a:pt x="826282" y="-17875"/>
                  <a:pt x="980657" y="29522"/>
                  <a:pt x="1143921" y="0"/>
                </a:cubicBezTo>
                <a:cubicBezTo>
                  <a:pt x="1307185" y="-29522"/>
                  <a:pt x="1545506" y="60617"/>
                  <a:pt x="1715882" y="0"/>
                </a:cubicBezTo>
                <a:cubicBezTo>
                  <a:pt x="1886258" y="-60617"/>
                  <a:pt x="1970564" y="5717"/>
                  <a:pt x="2219207" y="0"/>
                </a:cubicBezTo>
                <a:cubicBezTo>
                  <a:pt x="2467851" y="-5717"/>
                  <a:pt x="2669474" y="15321"/>
                  <a:pt x="2791168" y="0"/>
                </a:cubicBezTo>
                <a:cubicBezTo>
                  <a:pt x="2912862" y="-15321"/>
                  <a:pt x="3139087" y="7079"/>
                  <a:pt x="3431764" y="0"/>
                </a:cubicBezTo>
                <a:cubicBezTo>
                  <a:pt x="3441529" y="164750"/>
                  <a:pt x="3386965" y="341595"/>
                  <a:pt x="3431764" y="504549"/>
                </a:cubicBezTo>
                <a:cubicBezTo>
                  <a:pt x="3476563" y="667503"/>
                  <a:pt x="3426568" y="852015"/>
                  <a:pt x="3431764" y="948552"/>
                </a:cubicBezTo>
                <a:cubicBezTo>
                  <a:pt x="3436960" y="1045089"/>
                  <a:pt x="3382055" y="1211120"/>
                  <a:pt x="3431764" y="1422828"/>
                </a:cubicBezTo>
                <a:cubicBezTo>
                  <a:pt x="3481473" y="1634536"/>
                  <a:pt x="3419826" y="1784914"/>
                  <a:pt x="3431764" y="1897104"/>
                </a:cubicBezTo>
                <a:cubicBezTo>
                  <a:pt x="3443702" y="2009294"/>
                  <a:pt x="3386531" y="2171237"/>
                  <a:pt x="3431764" y="2431925"/>
                </a:cubicBezTo>
                <a:cubicBezTo>
                  <a:pt x="3476997" y="2692613"/>
                  <a:pt x="3391264" y="2741925"/>
                  <a:pt x="3431764" y="3027293"/>
                </a:cubicBezTo>
                <a:cubicBezTo>
                  <a:pt x="3317125" y="3092643"/>
                  <a:pt x="3016785" y="3006801"/>
                  <a:pt x="2859803" y="3027293"/>
                </a:cubicBezTo>
                <a:cubicBezTo>
                  <a:pt x="2702821" y="3047785"/>
                  <a:pt x="2476638" y="2979917"/>
                  <a:pt x="2287843" y="3027293"/>
                </a:cubicBezTo>
                <a:cubicBezTo>
                  <a:pt x="2099048" y="3074669"/>
                  <a:pt x="1920051" y="2970012"/>
                  <a:pt x="1750200" y="3027293"/>
                </a:cubicBezTo>
                <a:cubicBezTo>
                  <a:pt x="1580349" y="3084574"/>
                  <a:pt x="1382597" y="3017718"/>
                  <a:pt x="1143921" y="3027293"/>
                </a:cubicBezTo>
                <a:cubicBezTo>
                  <a:pt x="905245" y="3036868"/>
                  <a:pt x="734417" y="2955404"/>
                  <a:pt x="503325" y="3027293"/>
                </a:cubicBezTo>
                <a:cubicBezTo>
                  <a:pt x="272233" y="3099182"/>
                  <a:pt x="165863" y="3001141"/>
                  <a:pt x="0" y="3027293"/>
                </a:cubicBezTo>
                <a:cubicBezTo>
                  <a:pt x="-27167" y="2908727"/>
                  <a:pt x="27643" y="2765808"/>
                  <a:pt x="0" y="2613563"/>
                </a:cubicBezTo>
                <a:cubicBezTo>
                  <a:pt x="-27643" y="2461318"/>
                  <a:pt x="50352" y="2231053"/>
                  <a:pt x="0" y="2048468"/>
                </a:cubicBezTo>
                <a:cubicBezTo>
                  <a:pt x="-50352" y="1865884"/>
                  <a:pt x="63173" y="1698025"/>
                  <a:pt x="0" y="1483374"/>
                </a:cubicBezTo>
                <a:cubicBezTo>
                  <a:pt x="-63173" y="1268723"/>
                  <a:pt x="29595" y="1070696"/>
                  <a:pt x="0" y="948552"/>
                </a:cubicBezTo>
                <a:cubicBezTo>
                  <a:pt x="-29595" y="826408"/>
                  <a:pt x="40398" y="198906"/>
                  <a:pt x="0" y="0"/>
                </a:cubicBezTo>
                <a:close/>
              </a:path>
            </a:pathLst>
          </a:custGeom>
          <a:solidFill>
            <a:srgbClr val="000000">
              <a:shade val="95000"/>
            </a:srgbClr>
          </a:solidFill>
          <a:ln w="76200" cap="sq">
            <a:solidFill>
              <a:srgbClr val="000000"/>
            </a:solidFill>
            <a:miter lim="800000"/>
            <a:extLst>
              <a:ext uri="{C807C97D-BFC1-408E-A445-0C87EB9F89A2}">
                <ask:lineSketchStyleProps xmlns:ask="http://schemas.microsoft.com/office/drawing/2018/sketchyshapes" sd="2512980468">
                  <a:prstGeom prst="rect">
                    <a:avLst/>
                  </a:prstGeom>
                  <ask:type>
                    <ask:lineSketchScribble/>
                  </ask:type>
                </ask:lineSketchStyleProps>
              </a:ext>
            </a:extLst>
          </a:ln>
          <a:effectLst>
            <a:outerShdw blurRad="254000" dist="190500" dir="2700000" sy="90000" algn="bl" rotWithShape="0">
              <a:srgbClr val="000000">
                <a:alpha val="40000"/>
              </a:srgbClr>
            </a:outerShdw>
          </a:effectLst>
        </p:spPr>
      </p:pic>
      <p:pic>
        <p:nvPicPr>
          <p:cNvPr id="2" name="Picture 4" descr="Picture">
            <a:extLst>
              <a:ext uri="{FF2B5EF4-FFF2-40B4-BE49-F238E27FC236}">
                <a16:creationId xmlns:a16="http://schemas.microsoft.com/office/drawing/2014/main" id="{B346A101-8FAC-99AA-D273-8E1DCB802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78A105F-06B0-620F-A5CB-2F72CEE4D6BA}"/>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7" name="Picture 6" descr="A plane flying around the earth&#10;&#10;Description automatically generated">
            <a:extLst>
              <a:ext uri="{FF2B5EF4-FFF2-40B4-BE49-F238E27FC236}">
                <a16:creationId xmlns:a16="http://schemas.microsoft.com/office/drawing/2014/main" id="{78737B72-1741-8CFE-9066-830CF1574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Cartoon ball and chain man Royalty Free Vector Image">
            <a:extLst>
              <a:ext uri="{FF2B5EF4-FFF2-40B4-BE49-F238E27FC236}">
                <a16:creationId xmlns:a16="http://schemas.microsoft.com/office/drawing/2014/main" id="{4720C5EA-AC66-BD98-FDF0-4A4E5ECAE6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904"/>
          <a:stretch/>
        </p:blipFill>
        <p:spPr bwMode="auto">
          <a:xfrm flipH="1">
            <a:off x="9285402" y="4622548"/>
            <a:ext cx="1668544" cy="207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319159"/>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down)">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500"/>
                            </p:stCondLst>
                            <p:childTnLst>
                              <p:par>
                                <p:cTn id="19" presetID="6" presetClass="entr" presetSubtype="16" fill="hold" nodeType="afterEffect">
                                  <p:stCondLst>
                                    <p:cond delay="100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480339" y="1455196"/>
            <a:ext cx="5914767" cy="2677656"/>
          </a:xfrm>
          <a:prstGeom prst="rect">
            <a:avLst/>
          </a:prstGeom>
          <a:noFill/>
        </p:spPr>
        <p:txBody>
          <a:bodyPr wrap="square" rtlCol="0">
            <a:spAutoFit/>
          </a:bodyPr>
          <a:lstStyle/>
          <a:p>
            <a:r>
              <a:rPr lang="en-US" sz="2800" b="1" i="0" dirty="0">
                <a:effectLst/>
              </a:rPr>
              <a:t>Speaker's Corner in London is on the corner of which park? </a:t>
            </a:r>
            <a:br>
              <a:rPr lang="en-US" sz="2800" b="1" dirty="0"/>
            </a:br>
            <a:br>
              <a:rPr lang="en-US" sz="2800" b="1" dirty="0"/>
            </a:br>
            <a:r>
              <a:rPr lang="en-US" sz="2800" b="1" i="0" dirty="0">
                <a:effectLst/>
              </a:rPr>
              <a:t> A)   St James Park</a:t>
            </a:r>
            <a:br>
              <a:rPr lang="en-US" sz="2800" b="1" i="0" dirty="0">
                <a:effectLst/>
              </a:rPr>
            </a:br>
            <a:r>
              <a:rPr lang="en-US" sz="2800" b="1" i="0" dirty="0">
                <a:effectLst/>
              </a:rPr>
              <a:t> B)   Hyde Park</a:t>
            </a:r>
            <a:br>
              <a:rPr lang="en-US" sz="2800" b="1" i="0" dirty="0">
                <a:effectLst/>
              </a:rPr>
            </a:br>
            <a:r>
              <a:rPr lang="en-US" sz="2800" b="1" i="0" dirty="0">
                <a:effectLst/>
              </a:rPr>
              <a:t> C)   The Regent’s Park ​</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8493212" y="1787915"/>
            <a:ext cx="3517555" cy="3847207"/>
          </a:xfrm>
          <a:prstGeom prst="rect">
            <a:avLst/>
          </a:prstGeom>
          <a:noFill/>
        </p:spPr>
        <p:txBody>
          <a:bodyPr wrap="square" rtlCol="0">
            <a:spAutoFit/>
          </a:bodyPr>
          <a:lstStyle/>
          <a:p>
            <a:r>
              <a:rPr lang="en-US" sz="2800" b="1" dirty="0"/>
              <a:t> B)   Hyde Park</a:t>
            </a:r>
          </a:p>
          <a:p>
            <a:endParaRPr lang="en-US" sz="2400" dirty="0"/>
          </a:p>
          <a:p>
            <a:r>
              <a:rPr lang="en-US" sz="2400" dirty="0"/>
              <a:t>Located on the north-east, nearest Marble Arch and Oxford Street.  Historic figures such as Karl Marx, Vladimir Lenin and George Orwell were known to often use the area to demonstrate free speech</a:t>
            </a:r>
            <a:endParaRPr lang="en-AU"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5CF240-792F-D270-78CD-49C7A9185239}"/>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B9BDE7FB-9F47-9D80-D03D-EAC8F522C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7" name="Picture 6" descr="A cartoon of a person in a suit&#10;&#10;Description automatically generated">
            <a:extLst>
              <a:ext uri="{FF2B5EF4-FFF2-40B4-BE49-F238E27FC236}">
                <a16:creationId xmlns:a16="http://schemas.microsoft.com/office/drawing/2014/main" id="{0E885125-1185-FAD5-F43A-B0C547115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327" y="3672388"/>
            <a:ext cx="723900" cy="1581150"/>
          </a:xfrm>
          <a:prstGeom prst="rect">
            <a:avLst/>
          </a:prstGeom>
        </p:spPr>
      </p:pic>
      <p:pic>
        <p:nvPicPr>
          <p:cNvPr id="7170" name="Picture 2" descr="Hyde Park: Speaker's Corner Hyde Park, Kensington, Princess Diana ...">
            <a:extLst>
              <a:ext uri="{FF2B5EF4-FFF2-40B4-BE49-F238E27FC236}">
                <a16:creationId xmlns:a16="http://schemas.microsoft.com/office/drawing/2014/main" id="{29D91CC2-0710-6512-46A9-BD0A5E45B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6463" y="2619633"/>
            <a:ext cx="4577529" cy="35505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9098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10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2500"/>
                            </p:stCondLst>
                            <p:childTnLst>
                              <p:par>
                                <p:cTn id="19" presetID="1" presetClass="entr" presetSubtype="0" fill="hold" nodeType="after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2045</Words>
  <Application>Microsoft Office PowerPoint</Application>
  <PresentationFormat>Widescreen</PresentationFormat>
  <Paragraphs>149</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Blackadder ITC</vt:lpstr>
      <vt:lpstr>Calibri</vt:lpstr>
      <vt:lpstr>Calibri Light</vt:lpstr>
      <vt:lpstr>Open Sans</vt:lpstr>
      <vt:lpstr>Sansation</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Nathan</dc:creator>
  <cp:lastModifiedBy>Alan Nathan</cp:lastModifiedBy>
  <cp:revision>61</cp:revision>
  <dcterms:created xsi:type="dcterms:W3CDTF">2023-11-21T10:34:50Z</dcterms:created>
  <dcterms:modified xsi:type="dcterms:W3CDTF">2024-01-11T06:49:43Z</dcterms:modified>
</cp:coreProperties>
</file>