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35" r:id="rId3"/>
    <p:sldId id="336" r:id="rId4"/>
    <p:sldId id="337" r:id="rId5"/>
    <p:sldId id="339" r:id="rId6"/>
    <p:sldId id="442" r:id="rId7"/>
    <p:sldId id="340" r:id="rId8"/>
    <p:sldId id="341" r:id="rId9"/>
    <p:sldId id="342" r:id="rId10"/>
    <p:sldId id="343" r:id="rId11"/>
    <p:sldId id="344" r:id="rId12"/>
    <p:sldId id="351" r:id="rId13"/>
    <p:sldId id="443" r:id="rId14"/>
    <p:sldId id="345" r:id="rId15"/>
    <p:sldId id="348" r:id="rId16"/>
    <p:sldId id="349" r:id="rId17"/>
    <p:sldId id="350" r:id="rId18"/>
    <p:sldId id="444" r:id="rId19"/>
    <p:sldId id="352" r:id="rId20"/>
    <p:sldId id="353" r:id="rId21"/>
    <p:sldId id="354" r:id="rId22"/>
    <p:sldId id="355" r:id="rId23"/>
    <p:sldId id="3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6" d="100"/>
          <a:sy n="116" d="100"/>
        </p:scale>
        <p:origin x="11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FCB7-0FA1-417E-14CF-144E60C43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8FC854-918E-3ABF-B087-A9DA7AEDE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54A208-0DF1-9EDD-249A-B017D86653F4}"/>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5" name="Footer Placeholder 4">
            <a:extLst>
              <a:ext uri="{FF2B5EF4-FFF2-40B4-BE49-F238E27FC236}">
                <a16:creationId xmlns:a16="http://schemas.microsoft.com/office/drawing/2014/main" id="{A9E83A3E-055B-0E32-BA17-5AA6ED6E6C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4A73E7-1923-B078-9D38-15FC3B232734}"/>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28694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2A64-ED3E-9845-9923-E8A3105642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0608A0-413F-175F-555C-1AA46C020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BEFF05-6A99-EAB7-79B8-9AD0D6B5DB89}"/>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5" name="Footer Placeholder 4">
            <a:extLst>
              <a:ext uri="{FF2B5EF4-FFF2-40B4-BE49-F238E27FC236}">
                <a16:creationId xmlns:a16="http://schemas.microsoft.com/office/drawing/2014/main" id="{B13CAEAA-AD5C-DC8F-ECD7-836B050E7C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6B78CC-B04B-0E5E-DA43-46460BC4C1EF}"/>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69270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C7BAA-85B4-ED57-D34D-D3FF00839E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7BA884-2C59-B4E0-1A08-2CC774AF9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6D232D-D1FC-55C3-78A0-3427013F9E9E}"/>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5" name="Footer Placeholder 4">
            <a:extLst>
              <a:ext uri="{FF2B5EF4-FFF2-40B4-BE49-F238E27FC236}">
                <a16:creationId xmlns:a16="http://schemas.microsoft.com/office/drawing/2014/main" id="{A103CE34-F8C9-24F5-1E44-B6B810F048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1EB7A7-0F19-032A-6C28-9B43A370958D}"/>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80338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49B4-DC2A-1773-06C4-3FF7053CF38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B365E4-A5D0-0A13-DFD4-34F857CFC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ADC0F9-64FF-6F6B-8E1C-47C81944A621}"/>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5" name="Footer Placeholder 4">
            <a:extLst>
              <a:ext uri="{FF2B5EF4-FFF2-40B4-BE49-F238E27FC236}">
                <a16:creationId xmlns:a16="http://schemas.microsoft.com/office/drawing/2014/main" id="{2B3B4647-3315-9AA8-110B-21B9141121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0B05ED-BB58-0C7D-5135-7E773671136C}"/>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2174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672-BA96-5856-961A-76AD782B6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9B37F8D-43D3-68A0-BC71-609306E7D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42C27-6E2B-36C8-124F-15632E77DD0A}"/>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5" name="Footer Placeholder 4">
            <a:extLst>
              <a:ext uri="{FF2B5EF4-FFF2-40B4-BE49-F238E27FC236}">
                <a16:creationId xmlns:a16="http://schemas.microsoft.com/office/drawing/2014/main" id="{0A7F3875-2BAE-970C-7A9A-8AC71835B0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FB5D6B-B9FC-D52E-D27E-7668EF85F78A}"/>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209834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BAA9-6D5A-D759-C28C-6726DAC30CB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8CAD18A-84F6-D668-78D5-661437ACD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99B7B5-2848-0C71-21B1-7013273E4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9194918-EBCA-9CD8-5E7F-B80961A88245}"/>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6" name="Footer Placeholder 5">
            <a:extLst>
              <a:ext uri="{FF2B5EF4-FFF2-40B4-BE49-F238E27FC236}">
                <a16:creationId xmlns:a16="http://schemas.microsoft.com/office/drawing/2014/main" id="{2864667D-BF92-576F-D6A1-6D93281261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510EAC-402F-CFF6-1BA9-9E737D33C3B6}"/>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10871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069A-EEB8-B0AF-8579-6FB59EA9AF5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F21867-FFA2-F7EF-C67C-39794E22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82A1B-71CB-B583-01B0-C4D7D0A7AD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C10494-53D4-E850-D514-E6D131EB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80A45-DB39-4DDB-C2A8-AF4F012D5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0EE0796-697C-18EA-42B1-B45DB6FC0D67}"/>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8" name="Footer Placeholder 7">
            <a:extLst>
              <a:ext uri="{FF2B5EF4-FFF2-40B4-BE49-F238E27FC236}">
                <a16:creationId xmlns:a16="http://schemas.microsoft.com/office/drawing/2014/main" id="{5A6B418E-3708-C1DD-E7EB-569C2C6602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025E543-67D8-93FF-AB4E-82CE5C9912C0}"/>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32660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9143-2F2D-E1BC-874A-C07CDAFF1B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BD2B76A-7BB2-9FD6-C3C4-F6E800C81476}"/>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4" name="Footer Placeholder 3">
            <a:extLst>
              <a:ext uri="{FF2B5EF4-FFF2-40B4-BE49-F238E27FC236}">
                <a16:creationId xmlns:a16="http://schemas.microsoft.com/office/drawing/2014/main" id="{F4A56C69-1B07-4285-4991-386C3370D33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EE3AB6D-7F8E-870B-FD92-7501BC81C5C6}"/>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11238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908C1-4AD5-08B3-F7FA-E8420FAD63A5}"/>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3" name="Footer Placeholder 2">
            <a:extLst>
              <a:ext uri="{FF2B5EF4-FFF2-40B4-BE49-F238E27FC236}">
                <a16:creationId xmlns:a16="http://schemas.microsoft.com/office/drawing/2014/main" id="{BF1562A4-EE8D-7376-4DB6-8B77C97536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3A2096E-4D04-10B3-1A53-49A4846ABB24}"/>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04191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787C-D8EB-44C7-52E7-1CBFD013D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8323019-CEE7-5672-1FC2-539B8CA58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C8DC255-8388-268C-3E13-FE1B4274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7EE1-EE67-F559-018D-84A11AEAD15A}"/>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6" name="Footer Placeholder 5">
            <a:extLst>
              <a:ext uri="{FF2B5EF4-FFF2-40B4-BE49-F238E27FC236}">
                <a16:creationId xmlns:a16="http://schemas.microsoft.com/office/drawing/2014/main" id="{E2D334C8-7875-0430-F96F-8F6F027C88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FDCD0C2-8814-883B-28A6-6D7591C1337A}"/>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24836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35F5-52BD-F9BD-6D3F-2DD3A6C6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A0C87B9-F1E8-4042-89CE-242550EDE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0E76AFD-D1E4-C40E-C79C-0FA77F107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EE06A-E51E-F518-3637-EF309EBAAEED}"/>
              </a:ext>
            </a:extLst>
          </p:cNvPr>
          <p:cNvSpPr>
            <a:spLocks noGrp="1"/>
          </p:cNvSpPr>
          <p:nvPr>
            <p:ph type="dt" sz="half" idx="10"/>
          </p:nvPr>
        </p:nvSpPr>
        <p:spPr/>
        <p:txBody>
          <a:bodyPr/>
          <a:lstStyle/>
          <a:p>
            <a:fld id="{C66EAAB6-7B8B-4F47-80A5-1D3FF0A4FBBF}" type="datetimeFigureOut">
              <a:rPr lang="en-AU" smtClean="0"/>
              <a:t>11/01/2024</a:t>
            </a:fld>
            <a:endParaRPr lang="en-AU"/>
          </a:p>
        </p:txBody>
      </p:sp>
      <p:sp>
        <p:nvSpPr>
          <p:cNvPr id="6" name="Footer Placeholder 5">
            <a:extLst>
              <a:ext uri="{FF2B5EF4-FFF2-40B4-BE49-F238E27FC236}">
                <a16:creationId xmlns:a16="http://schemas.microsoft.com/office/drawing/2014/main" id="{CCD62F0A-ADFE-18ED-76A2-0D4DC18C35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C6E5F50-B5C5-0726-44AB-F16C2B0079D9}"/>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76783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Dmnd">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26BB5-4553-E0E2-9676-DC7D7EAB1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C3CF4CC-39AC-B130-22A9-9CBC8720C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7760B8-4545-D10E-F3DC-4E133D0F5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EAAB6-7B8B-4F47-80A5-1D3FF0A4FBBF}" type="datetimeFigureOut">
              <a:rPr lang="en-AU" smtClean="0"/>
              <a:t>11/01/2024</a:t>
            </a:fld>
            <a:endParaRPr lang="en-AU"/>
          </a:p>
        </p:txBody>
      </p:sp>
      <p:sp>
        <p:nvSpPr>
          <p:cNvPr id="5" name="Footer Placeholder 4">
            <a:extLst>
              <a:ext uri="{FF2B5EF4-FFF2-40B4-BE49-F238E27FC236}">
                <a16:creationId xmlns:a16="http://schemas.microsoft.com/office/drawing/2014/main" id="{B856C96E-1F62-F713-A9D4-6909CC39B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6103215-EFDF-A3CC-4A17-0E7C79ADF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88146-81F6-4CF8-B58E-FE9F6D0B8F02}" type="slidenum">
              <a:rPr lang="en-AU" smtClean="0"/>
              <a:t>‹#›</a:t>
            </a:fld>
            <a:endParaRPr lang="en-AU"/>
          </a:p>
        </p:txBody>
      </p:sp>
    </p:spTree>
    <p:extLst>
      <p:ext uri="{BB962C8B-B14F-4D97-AF65-F5344CB8AC3E}">
        <p14:creationId xmlns:p14="http://schemas.microsoft.com/office/powerpoint/2010/main" val="312986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gif"/></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89469" y="1455196"/>
            <a:ext cx="7842168" cy="1384995"/>
          </a:xfrm>
          <a:prstGeom prst="rect">
            <a:avLst/>
          </a:prstGeom>
          <a:noFill/>
        </p:spPr>
        <p:txBody>
          <a:bodyPr wrap="square" rtlCol="0">
            <a:spAutoFit/>
          </a:bodyPr>
          <a:lstStyle/>
          <a:p>
            <a:r>
              <a:rPr lang="en-US" sz="2800" b="1" i="0" dirty="0">
                <a:effectLst/>
                <a:latin typeface="Sansation"/>
              </a:rPr>
              <a:t>If someone says </a:t>
            </a:r>
            <a:r>
              <a:rPr lang="en-US" sz="2800" b="1" i="0" dirty="0" err="1">
                <a:effectLst/>
                <a:latin typeface="Sansation"/>
              </a:rPr>
              <a:t>Konnichiwa</a:t>
            </a:r>
            <a:r>
              <a:rPr lang="en-US" sz="2800" b="1" i="0" dirty="0">
                <a:effectLst/>
                <a:latin typeface="Sansation"/>
              </a:rPr>
              <a:t> to you, what are they saying and where are you? </a:t>
            </a:r>
            <a:br>
              <a:rPr lang="en-US" sz="2800" b="1" dirty="0"/>
            </a:br>
            <a:r>
              <a:rPr lang="en-US" sz="2800" b="0" i="0" dirty="0">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226091" y="2032939"/>
            <a:ext cx="3611683" cy="3785652"/>
          </a:xfrm>
          <a:prstGeom prst="rect">
            <a:avLst/>
          </a:prstGeom>
          <a:noFill/>
        </p:spPr>
        <p:txBody>
          <a:bodyPr wrap="square" rtlCol="0">
            <a:spAutoFit/>
          </a:bodyPr>
          <a:lstStyle/>
          <a:p>
            <a:pPr marL="457200" indent="-457200">
              <a:buAutoNum type="alphaLcParenR" startAt="4"/>
            </a:pPr>
            <a:r>
              <a:rPr lang="en-US" sz="2400" b="1" i="1" dirty="0"/>
              <a:t>Hello in Japan</a:t>
            </a:r>
            <a:r>
              <a:rPr lang="en-US" sz="2400" i="1" dirty="0"/>
              <a:t> </a:t>
            </a:r>
            <a:br>
              <a:rPr lang="en-US" sz="2400" i="1" dirty="0"/>
            </a:br>
            <a:endParaRPr lang="en-US" sz="2400" i="1" dirty="0"/>
          </a:p>
          <a:p>
            <a:r>
              <a:rPr lang="en-US" sz="2400" i="1" dirty="0" err="1"/>
              <a:t>Konnichiwa</a:t>
            </a:r>
            <a:r>
              <a:rPr lang="en-US" sz="2400" i="1" dirty="0"/>
              <a:t> is the general, widely-used term to say “hello” in Japanese. You can use it at any time during the day or night, and it would be appropriate for both formal and informal settings.</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sp>
        <p:nvSpPr>
          <p:cNvPr id="2" name="TextBox 1">
            <a:extLst>
              <a:ext uri="{FF2B5EF4-FFF2-40B4-BE49-F238E27FC236}">
                <a16:creationId xmlns:a16="http://schemas.microsoft.com/office/drawing/2014/main" id="{ECA5E091-7987-3DC2-556A-22DA16685933}"/>
              </a:ext>
            </a:extLst>
          </p:cNvPr>
          <p:cNvSpPr txBox="1"/>
          <p:nvPr/>
        </p:nvSpPr>
        <p:spPr>
          <a:xfrm>
            <a:off x="897924" y="2956341"/>
            <a:ext cx="4057777" cy="1815882"/>
          </a:xfrm>
          <a:prstGeom prst="rect">
            <a:avLst/>
          </a:prstGeom>
          <a:noFill/>
        </p:spPr>
        <p:txBody>
          <a:bodyPr wrap="none" rtlCol="0">
            <a:spAutoFit/>
          </a:bodyPr>
          <a:lstStyle/>
          <a:p>
            <a:pPr marL="342900" indent="-342900">
              <a:buAutoNum type="alphaLcParenR"/>
            </a:pPr>
            <a:r>
              <a:rPr lang="en-US" sz="2800" b="1" dirty="0"/>
              <a:t>‘Hello’ in Vietnam</a:t>
            </a:r>
          </a:p>
          <a:p>
            <a:pPr marL="342900" indent="-342900">
              <a:buAutoNum type="alphaLcParenR"/>
            </a:pPr>
            <a:r>
              <a:rPr lang="en-US" sz="2800" b="1" dirty="0"/>
              <a:t>‘Goodbye’ in Zimbabwe</a:t>
            </a:r>
          </a:p>
          <a:p>
            <a:pPr marL="342900" indent="-342900">
              <a:buAutoNum type="alphaLcParenR"/>
            </a:pPr>
            <a:r>
              <a:rPr lang="en-US" sz="2800" b="1" dirty="0"/>
              <a:t>‘Cheers’ in </a:t>
            </a:r>
            <a:r>
              <a:rPr lang="en-US" sz="2800" b="1" dirty="0" err="1"/>
              <a:t>Sweeden</a:t>
            </a:r>
            <a:endParaRPr lang="en-US" sz="2800" b="1" dirty="0"/>
          </a:p>
          <a:p>
            <a:pPr marL="342900" indent="-342900">
              <a:buAutoNum type="alphaLcParenR"/>
            </a:pPr>
            <a:r>
              <a:rPr lang="en-US" sz="2800" b="1"/>
              <a:t>‘Hello’ in Japan</a:t>
            </a:r>
            <a:endParaRPr lang="en-AU" sz="2800" b="1" dirty="0"/>
          </a:p>
        </p:txBody>
      </p:sp>
      <p:pic>
        <p:nvPicPr>
          <p:cNvPr id="3074" name="Picture 2" descr="Media Konsultasi Skripsi FKIP Bahasa Inggris: Using Dictionary in ...">
            <a:extLst>
              <a:ext uri="{FF2B5EF4-FFF2-40B4-BE49-F238E27FC236}">
                <a16:creationId xmlns:a16="http://schemas.microsoft.com/office/drawing/2014/main" id="{CC85E0C2-C125-FCA6-3F6A-DCAABC0932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3495" y="3902758"/>
            <a:ext cx="4315763" cy="2693037"/>
          </a:xfrm>
          <a:prstGeom prst="rect">
            <a:avLst/>
          </a:prstGeom>
          <a:noFill/>
          <a:extLst>
            <a:ext uri="{909E8E84-426E-40DD-AFC4-6F175D3DCCD1}">
              <a14:hiddenFill xmlns:a14="http://schemas.microsoft.com/office/drawing/2010/main">
                <a:solidFill>
                  <a:srgbClr val="FFFFFF"/>
                </a:solidFill>
              </a14:hiddenFill>
            </a:ext>
          </a:extLst>
        </p:spPr>
      </p:pic>
      <p:pic>
        <p:nvPicPr>
          <p:cNvPr id="7" name="13 - Vanity Fair - Early In The Morning">
            <a:hlinkClick r:id="" action="ppaction://media"/>
            <a:extLst>
              <a:ext uri="{FF2B5EF4-FFF2-40B4-BE49-F238E27FC236}">
                <a16:creationId xmlns:a16="http://schemas.microsoft.com/office/drawing/2014/main" id="{E112BA68-61C0-E001-68D1-37C95C51D9B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47438" y="160697"/>
            <a:ext cx="609600" cy="609600"/>
          </a:xfrm>
          <a:prstGeom prst="rect">
            <a:avLst/>
          </a:prstGeom>
        </p:spPr>
      </p:pic>
    </p:spTree>
    <p:extLst>
      <p:ext uri="{BB962C8B-B14F-4D97-AF65-F5344CB8AC3E}">
        <p14:creationId xmlns:p14="http://schemas.microsoft.com/office/powerpoint/2010/main" val="248068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0">
        <p15:prstTrans prst="curtains"/>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 presetClass="entr" presetSubtype="4" fill="hold" grpId="0" nodeType="afterEffect">
                                  <p:stCondLst>
                                    <p:cond delay="100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sz="2800" b="1" i="0" dirty="0">
                <a:effectLst/>
                <a:latin typeface="Sansation"/>
              </a:rPr>
              <a:t>Who, What or Where is </a:t>
            </a:r>
            <a:r>
              <a:rPr lang="en-US" sz="2800" b="1" i="0" dirty="0" err="1">
                <a:effectLst/>
                <a:latin typeface="Sansation"/>
              </a:rPr>
              <a:t>Seminyak</a:t>
            </a:r>
            <a:r>
              <a:rPr lang="en-US" sz="2800" b="1" i="0" dirty="0">
                <a:effectLst/>
                <a:latin typeface="Sansation"/>
              </a:rPr>
              <a:t>  </a:t>
            </a:r>
            <a:br>
              <a:rPr lang="en-US" sz="2800" b="1" dirty="0"/>
            </a:br>
            <a:br>
              <a:rPr lang="en-US" sz="2800" b="1" dirty="0"/>
            </a:br>
            <a:r>
              <a:rPr lang="en-US" sz="2800" b="1" i="0" dirty="0">
                <a:effectLst/>
                <a:latin typeface="Sansation"/>
              </a:rPr>
              <a:t>A)  A meat dish made from Yak meat, boiled in a spicy mixture</a:t>
            </a:r>
            <a:br>
              <a:rPr lang="en-US" sz="2800" b="1" i="0" dirty="0">
                <a:effectLst/>
                <a:latin typeface="Sansation"/>
              </a:rPr>
            </a:br>
            <a:r>
              <a:rPr lang="en-US" sz="2800" b="1" i="0" dirty="0">
                <a:effectLst/>
                <a:latin typeface="Sansation"/>
              </a:rPr>
              <a:t>B)  A beach in Bali</a:t>
            </a:r>
            <a:br>
              <a:rPr lang="en-US" sz="2800" b="1" i="0" dirty="0">
                <a:effectLst/>
                <a:latin typeface="Sansation"/>
              </a:rPr>
            </a:br>
            <a:r>
              <a:rPr lang="en-US" sz="2800" b="1" i="0" dirty="0">
                <a:effectLst/>
                <a:latin typeface="Sansation"/>
              </a:rPr>
              <a:t>​c)  A cocktail made from rice wine</a:t>
            </a:r>
            <a:r>
              <a:rPr lang="en-US" sz="2800" b="0" i="0" dirty="0">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114015" y="1986773"/>
            <a:ext cx="4242741" cy="1938992"/>
          </a:xfrm>
          <a:prstGeom prst="rect">
            <a:avLst/>
          </a:prstGeom>
          <a:noFill/>
        </p:spPr>
        <p:txBody>
          <a:bodyPr wrap="square" rtlCol="0">
            <a:spAutoFit/>
          </a:bodyPr>
          <a:lstStyle/>
          <a:p>
            <a:r>
              <a:rPr lang="en-US" sz="2400" b="1" dirty="0"/>
              <a:t>Option B:- A beach in Bali</a:t>
            </a:r>
            <a:br>
              <a:rPr lang="en-US" sz="2400" b="1" dirty="0"/>
            </a:br>
            <a:r>
              <a:rPr lang="en-US" sz="2400" b="1" dirty="0"/>
              <a:t>​</a:t>
            </a:r>
            <a:br>
              <a:rPr lang="en-US" sz="2400" b="1" dirty="0"/>
            </a:br>
            <a:r>
              <a:rPr lang="en-US" sz="2400" b="1" dirty="0"/>
              <a:t> An extension to the north of the surf, sand and sunsets of Kuta and Legian.</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Royalty Free Roast Beef Clip Art, Vector Images &amp; Illustrations - iStock">
            <a:extLst>
              <a:ext uri="{FF2B5EF4-FFF2-40B4-BE49-F238E27FC236}">
                <a16:creationId xmlns:a16="http://schemas.microsoft.com/office/drawing/2014/main" id="{857355AA-E814-C1A3-0003-7B2720B79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009" y="4210181"/>
            <a:ext cx="5122391" cy="25360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60FEF2D-13C8-6A23-5AFF-FF653815E81B}"/>
              </a:ext>
            </a:extLst>
          </p:cNvPr>
          <p:cNvCxnSpPr/>
          <p:nvPr/>
        </p:nvCxnSpPr>
        <p:spPr>
          <a:xfrm>
            <a:off x="3245708" y="4258962"/>
            <a:ext cx="5651157" cy="213737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055634"/>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246769"/>
          </a:xfrm>
          <a:prstGeom prst="rect">
            <a:avLst/>
          </a:prstGeom>
          <a:noFill/>
        </p:spPr>
        <p:txBody>
          <a:bodyPr wrap="square" rtlCol="0">
            <a:spAutoFit/>
          </a:bodyPr>
          <a:lstStyle/>
          <a:p>
            <a:r>
              <a:rPr lang="en-US" sz="2800" b="1" i="0" dirty="0">
                <a:effectLst/>
              </a:rPr>
              <a:t>What does the Japanese word 'Karaoke' mean?</a:t>
            </a:r>
            <a:br>
              <a:rPr lang="en-US" sz="2800" b="1" dirty="0"/>
            </a:br>
            <a:br>
              <a:rPr lang="en-US" sz="2800" b="1" dirty="0"/>
            </a:br>
            <a:r>
              <a:rPr lang="en-US" sz="2800" b="1" i="0" dirty="0">
                <a:effectLst/>
              </a:rPr>
              <a:t>​ A:-  Empty orchestra</a:t>
            </a:r>
            <a:br>
              <a:rPr lang="en-US" sz="2800" b="1" dirty="0"/>
            </a:br>
            <a:r>
              <a:rPr lang="en-US" sz="2800" b="1" i="0" dirty="0">
                <a:effectLst/>
              </a:rPr>
              <a:t> B:- .Singing Solo</a:t>
            </a:r>
            <a:br>
              <a:rPr lang="en-US" sz="2800" b="1" dirty="0"/>
            </a:br>
            <a:r>
              <a:rPr lang="en-US" sz="2800" b="1" i="0" dirty="0">
                <a:effectLst/>
              </a:rPr>
              <a:t>​ C:-  Beautiful voice</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721274" y="2032939"/>
            <a:ext cx="4242741" cy="3785652"/>
          </a:xfrm>
          <a:prstGeom prst="rect">
            <a:avLst/>
          </a:prstGeom>
          <a:noFill/>
        </p:spPr>
        <p:txBody>
          <a:bodyPr wrap="square" rtlCol="0">
            <a:spAutoFit/>
          </a:bodyPr>
          <a:lstStyle/>
          <a:p>
            <a:r>
              <a:rPr lang="en-US" sz="2400" b="1" dirty="0"/>
              <a:t>Option A: Empty Orchestra</a:t>
            </a:r>
            <a:br>
              <a:rPr lang="en-US" sz="2400" b="1" dirty="0"/>
            </a:br>
            <a:r>
              <a:rPr lang="en-US" sz="2400" b="1" dirty="0"/>
              <a:t>Kara means 'empty or void' and </a:t>
            </a:r>
            <a:r>
              <a:rPr lang="en-US" sz="2400" b="1" dirty="0" err="1"/>
              <a:t>okesutora</a:t>
            </a:r>
            <a:r>
              <a:rPr lang="en-US" sz="2400" b="1" dirty="0"/>
              <a:t> - short </a:t>
            </a:r>
            <a:r>
              <a:rPr lang="en-US" sz="2400" b="1" dirty="0" err="1"/>
              <a:t>oke</a:t>
            </a:r>
            <a:r>
              <a:rPr lang="en-US" sz="2400" b="1" dirty="0"/>
              <a:t> - means orchestra and is an  English loan word in the Japanese language. </a:t>
            </a:r>
          </a:p>
          <a:p>
            <a:r>
              <a:rPr lang="en-US" sz="2400" b="1" dirty="0"/>
              <a:t>So karaoke is a kind of double and reversed borrowed English-Japanese loan word, actually meaning  'empty orchestra'!</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Photos Of People Singing - Cliparts.co">
            <a:extLst>
              <a:ext uri="{FF2B5EF4-FFF2-40B4-BE49-F238E27FC236}">
                <a16:creationId xmlns:a16="http://schemas.microsoft.com/office/drawing/2014/main" id="{80090BF7-068D-8ED6-E107-2D8E1E470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809" y="3205114"/>
            <a:ext cx="4439782" cy="35351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45907"/>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246769"/>
          </a:xfrm>
          <a:prstGeom prst="rect">
            <a:avLst/>
          </a:prstGeom>
          <a:noFill/>
        </p:spPr>
        <p:txBody>
          <a:bodyPr wrap="square" rtlCol="0">
            <a:spAutoFit/>
          </a:bodyPr>
          <a:lstStyle/>
          <a:p>
            <a:r>
              <a:rPr lang="en-US" sz="2800" b="1" i="0" dirty="0">
                <a:effectLst/>
              </a:rPr>
              <a:t>What or where is a Gaddi </a:t>
            </a:r>
            <a:r>
              <a:rPr lang="en-US" sz="2800" b="1" i="0" dirty="0" err="1">
                <a:effectLst/>
              </a:rPr>
              <a:t>Kutta</a:t>
            </a:r>
            <a:br>
              <a:rPr lang="en-US" sz="2800" b="1" i="0" dirty="0">
                <a:effectLst/>
              </a:rPr>
            </a:br>
            <a:r>
              <a:rPr lang="en-US" sz="2800" b="1" i="0" dirty="0">
                <a:effectLst/>
              </a:rPr>
              <a:t>​</a:t>
            </a:r>
            <a:br>
              <a:rPr lang="en-US" sz="2800" b="1" dirty="0"/>
            </a:br>
            <a:r>
              <a:rPr lang="en-US" sz="2800" b="1" i="0" dirty="0">
                <a:effectLst/>
              </a:rPr>
              <a:t>  a)  Dog breed; </a:t>
            </a:r>
            <a:br>
              <a:rPr lang="en-US" sz="2800" b="1" dirty="0"/>
            </a:br>
            <a:r>
              <a:rPr lang="en-US" sz="2800" b="1" i="0" dirty="0">
                <a:effectLst/>
              </a:rPr>
              <a:t>  b) Cheese from Southern India </a:t>
            </a:r>
            <a:br>
              <a:rPr lang="en-US" sz="2800" b="1" dirty="0"/>
            </a:br>
            <a:r>
              <a:rPr lang="en-US" sz="2800" b="1" i="0" dirty="0">
                <a:effectLst/>
              </a:rPr>
              <a:t>  c) Mountain peak in the Himalayas. </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389341" y="1455196"/>
            <a:ext cx="4802659" cy="5539978"/>
          </a:xfrm>
          <a:prstGeom prst="rect">
            <a:avLst/>
          </a:prstGeom>
          <a:noFill/>
        </p:spPr>
        <p:txBody>
          <a:bodyPr wrap="square" rtlCol="0">
            <a:spAutoFit/>
          </a:bodyPr>
          <a:lstStyle/>
          <a:p>
            <a:r>
              <a:rPr lang="en-US" sz="2800" b="1" dirty="0"/>
              <a:t>Option A:-    </a:t>
            </a:r>
            <a:r>
              <a:rPr lang="en-US" sz="2800" dirty="0"/>
              <a:t> </a:t>
            </a:r>
            <a:r>
              <a:rPr lang="en-US" sz="2800" b="1" dirty="0"/>
              <a:t>Dog breed. </a:t>
            </a:r>
            <a:br>
              <a:rPr lang="en-US" sz="2800" dirty="0"/>
            </a:br>
            <a:r>
              <a:rPr lang="en-US" sz="2800" dirty="0"/>
              <a:t>It  is a mastiff-type mountain dog found in northern India, especially states in the western Himalayas region and in Himachal Pradesh. They are also called the Himalayan Sheepdog, Indian Panther Hound, as well as </a:t>
            </a:r>
            <a:r>
              <a:rPr lang="en-US" sz="2800" dirty="0" err="1"/>
              <a:t>Mahidant</a:t>
            </a:r>
            <a:r>
              <a:rPr lang="en-US" sz="2800" dirty="0"/>
              <a:t> Mastiff and Bhutia, the former pointing to the breed’s skills and the latter to its origins.</a:t>
            </a:r>
            <a:br>
              <a:rPr lang="en-US" sz="2400" dirty="0"/>
            </a:br>
            <a:r>
              <a:rPr lang="en-US" dirty="0"/>
              <a:t>   </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Gaddi Dog Breed Facts - DogDekho">
            <a:extLst>
              <a:ext uri="{FF2B5EF4-FFF2-40B4-BE49-F238E27FC236}">
                <a16:creationId xmlns:a16="http://schemas.microsoft.com/office/drawing/2014/main" id="{9A9A3ED8-5E55-5D28-A21D-5F44FC346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936" y="3729113"/>
            <a:ext cx="4227145" cy="2774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204809"/>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500"/>
                            </p:stCondLst>
                            <p:childTnLst>
                              <p:par>
                                <p:cTn id="10" presetID="2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2" name="Picture 1">
            <a:extLst>
              <a:ext uri="{FF2B5EF4-FFF2-40B4-BE49-F238E27FC236}">
                <a16:creationId xmlns:a16="http://schemas.microsoft.com/office/drawing/2014/main" id="{80145672-E43F-E622-A211-61DE033D9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002" b="8707"/>
          <a:stretch/>
        </p:blipFill>
        <p:spPr bwMode="auto">
          <a:xfrm flipH="1">
            <a:off x="466814" y="-438156"/>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40B053-EF6F-19D1-654D-683EDCFB1D49}"/>
              </a:ext>
            </a:extLst>
          </p:cNvPr>
          <p:cNvSpPr txBox="1"/>
          <p:nvPr/>
        </p:nvSpPr>
        <p:spPr>
          <a:xfrm rot="20482402">
            <a:off x="2897147" y="654508"/>
            <a:ext cx="3259226" cy="707886"/>
          </a:xfrm>
          <a:prstGeom prst="rect">
            <a:avLst/>
          </a:prstGeom>
          <a:noFill/>
        </p:spPr>
        <p:txBody>
          <a:bodyPr wrap="none" rtlCol="0">
            <a:spAutoFit/>
          </a:bodyPr>
          <a:lstStyle/>
          <a:p>
            <a:r>
              <a:rPr lang="en-US" sz="4000" dirty="0"/>
              <a:t>Did you know?</a:t>
            </a:r>
            <a:endParaRPr lang="en-AU" sz="4000" dirty="0"/>
          </a:p>
        </p:txBody>
      </p:sp>
      <p:sp>
        <p:nvSpPr>
          <p:cNvPr id="9" name="TextBox 8">
            <a:extLst>
              <a:ext uri="{FF2B5EF4-FFF2-40B4-BE49-F238E27FC236}">
                <a16:creationId xmlns:a16="http://schemas.microsoft.com/office/drawing/2014/main" id="{65289C73-3AE4-81C5-4C9D-64542793C997}"/>
              </a:ext>
            </a:extLst>
          </p:cNvPr>
          <p:cNvSpPr txBox="1"/>
          <p:nvPr/>
        </p:nvSpPr>
        <p:spPr>
          <a:xfrm>
            <a:off x="1919419" y="2213425"/>
            <a:ext cx="6730311" cy="3416320"/>
          </a:xfrm>
          <a:prstGeom prst="rect">
            <a:avLst/>
          </a:prstGeom>
          <a:noFill/>
        </p:spPr>
        <p:txBody>
          <a:bodyPr wrap="square" rtlCol="0">
            <a:spAutoFit/>
          </a:bodyPr>
          <a:lstStyle/>
          <a:p>
            <a:r>
              <a:rPr lang="en-US" sz="3600" b="1" dirty="0"/>
              <a:t>In Amsterdam there are 880,000 bicycles in comparison to a population of 800,000 city inhabitants, which means Amsterdam has more bicycles than people.</a:t>
            </a:r>
            <a:endParaRPr lang="en-AU" sz="3600" b="1" dirty="0"/>
          </a:p>
        </p:txBody>
      </p:sp>
      <p:pic>
        <p:nvPicPr>
          <p:cNvPr id="10" name="Picture 2" descr="Cartoon Bicycle Image - ClipArt Best">
            <a:extLst>
              <a:ext uri="{FF2B5EF4-FFF2-40B4-BE49-F238E27FC236}">
                <a16:creationId xmlns:a16="http://schemas.microsoft.com/office/drawing/2014/main" id="{89122F24-1EB9-9876-4CE6-CBA383481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355" y="2504303"/>
            <a:ext cx="2450831" cy="2615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00725"/>
      </p:ext>
    </p:extLst>
  </p:cSld>
  <p:clrMapOvr>
    <a:masterClrMapping/>
  </p:clrMapOvr>
  <p:transition spd="slow" advClick="0" advTm="1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21658" y="1455196"/>
            <a:ext cx="7842168" cy="2677656"/>
          </a:xfrm>
          <a:prstGeom prst="rect">
            <a:avLst/>
          </a:prstGeom>
          <a:noFill/>
        </p:spPr>
        <p:txBody>
          <a:bodyPr wrap="square" rtlCol="0">
            <a:spAutoFit/>
          </a:bodyPr>
          <a:lstStyle/>
          <a:p>
            <a:r>
              <a:rPr lang="en-US" sz="2800" b="1" i="0" dirty="0">
                <a:effectLst/>
              </a:rPr>
              <a:t>What is a </a:t>
            </a:r>
            <a:r>
              <a:rPr lang="en-US" sz="2800" b="1" i="0" dirty="0" err="1">
                <a:effectLst/>
              </a:rPr>
              <a:t>Gho</a:t>
            </a:r>
            <a:br>
              <a:rPr lang="en-US" sz="2800" b="1" dirty="0"/>
            </a:br>
            <a:r>
              <a:rPr lang="en-US" sz="2800" b="1" i="0" dirty="0">
                <a:effectLst/>
              </a:rPr>
              <a:t> </a:t>
            </a:r>
            <a:br>
              <a:rPr lang="en-US" sz="2800" b="1" dirty="0"/>
            </a:br>
            <a:r>
              <a:rPr lang="en-US" sz="2800" b="1" i="0" dirty="0">
                <a:effectLst/>
              </a:rPr>
              <a:t>  a)  Meal made from roast chicken. </a:t>
            </a:r>
            <a:br>
              <a:rPr lang="en-US" sz="2800" b="1" dirty="0"/>
            </a:br>
            <a:r>
              <a:rPr lang="en-US" sz="2800" b="1" i="0" dirty="0">
                <a:effectLst/>
              </a:rPr>
              <a:t>  b)  Article of clothing </a:t>
            </a:r>
            <a:br>
              <a:rPr lang="en-US" sz="2800" b="1" dirty="0"/>
            </a:br>
            <a:r>
              <a:rPr lang="en-US" sz="2800" b="1" i="0" dirty="0">
                <a:effectLst/>
              </a:rPr>
              <a:t>  c)  Beverage made from fermented rice</a:t>
            </a:r>
            <a:r>
              <a:rPr lang="en-US" sz="2800" b="0" i="0" dirty="0">
                <a:solidFill>
                  <a:srgbClr val="2508D0"/>
                </a:solidFill>
                <a:effectLst/>
                <a:latin typeface="Sansation"/>
              </a:rPr>
              <a:t>.</a:t>
            </a:r>
          </a:p>
          <a:p>
            <a:r>
              <a:rPr lang="en-US" sz="2800" dirty="0">
                <a:solidFill>
                  <a:srgbClr val="2508D0"/>
                </a:solidFill>
                <a:latin typeface="Sansation"/>
              </a:rPr>
              <a:t>  </a:t>
            </a:r>
            <a:r>
              <a:rPr lang="en-US" sz="2800" b="1" dirty="0">
                <a:latin typeface="Sansation"/>
              </a:rPr>
              <a:t>d) a form of transport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949259" y="1950992"/>
            <a:ext cx="4242741" cy="3785652"/>
          </a:xfrm>
          <a:prstGeom prst="rect">
            <a:avLst/>
          </a:prstGeom>
          <a:noFill/>
        </p:spPr>
        <p:txBody>
          <a:bodyPr wrap="square" rtlCol="0">
            <a:spAutoFit/>
          </a:bodyPr>
          <a:lstStyle/>
          <a:p>
            <a:r>
              <a:rPr lang="en-US" sz="2400" b="1" dirty="0"/>
              <a:t>Article of clothing</a:t>
            </a:r>
            <a:br>
              <a:rPr lang="en-US" sz="2400" dirty="0"/>
            </a:br>
            <a:br>
              <a:rPr lang="en-US" sz="2400" dirty="0"/>
            </a:br>
            <a:r>
              <a:rPr lang="en-US" sz="2400" dirty="0"/>
              <a:t>​It is a knee-length robe tied at the waist by a cloth belt known as the </a:t>
            </a:r>
            <a:r>
              <a:rPr lang="en-US" sz="2400" dirty="0" err="1"/>
              <a:t>kera</a:t>
            </a:r>
            <a:r>
              <a:rPr lang="en-US" sz="2400" dirty="0"/>
              <a:t> and is the traditional and national dress for men in Bhutan. Introduced in the 17th century by  to give the </a:t>
            </a:r>
            <a:r>
              <a:rPr lang="en-US" sz="2400" dirty="0" err="1"/>
              <a:t>Ngalop</a:t>
            </a:r>
            <a:r>
              <a:rPr lang="en-US" sz="2400" dirty="0"/>
              <a:t> people a more distinctive identity.</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7" name="Picture 2" descr="Media Konsultasi Skripsi FKIP Bahasa Inggris: Using Dictionary in ...">
            <a:extLst>
              <a:ext uri="{FF2B5EF4-FFF2-40B4-BE49-F238E27FC236}">
                <a16:creationId xmlns:a16="http://schemas.microsoft.com/office/drawing/2014/main" id="{3E4F74E2-F07B-E60C-0810-EBB2B70DB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517" y="3934130"/>
            <a:ext cx="4315763" cy="269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56104"/>
      </p:ext>
    </p:extLst>
  </p:cSld>
  <p:clrMapOvr>
    <a:masterClrMapping/>
  </p:clrMapOvr>
  <p:transition spd="slow" advClick="0" advTm="1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078977"/>
            <a:ext cx="7842168" cy="3108543"/>
          </a:xfrm>
          <a:prstGeom prst="rect">
            <a:avLst/>
          </a:prstGeom>
          <a:noFill/>
        </p:spPr>
        <p:txBody>
          <a:bodyPr wrap="square" rtlCol="0">
            <a:spAutoFit/>
          </a:bodyPr>
          <a:lstStyle/>
          <a:p>
            <a:r>
              <a:rPr lang="en-US" sz="2800" b="1" i="0" dirty="0">
                <a:solidFill>
                  <a:srgbClr val="01010F"/>
                </a:solidFill>
                <a:effectLst/>
                <a:latin typeface="Sansation"/>
              </a:rPr>
              <a:t>If you are going to Pee </a:t>
            </a:r>
            <a:r>
              <a:rPr lang="en-US" sz="2800" b="1" i="0" dirty="0" err="1">
                <a:solidFill>
                  <a:srgbClr val="01010F"/>
                </a:solidFill>
                <a:effectLst/>
                <a:latin typeface="Sansation"/>
              </a:rPr>
              <a:t>Pee</a:t>
            </a:r>
            <a:r>
              <a:rPr lang="en-US" sz="2800" b="1" i="0" dirty="0">
                <a:solidFill>
                  <a:srgbClr val="01010F"/>
                </a:solidFill>
                <a:effectLst/>
                <a:latin typeface="Sansation"/>
              </a:rPr>
              <a:t>, where are you likely to be?</a:t>
            </a:r>
            <a:r>
              <a:rPr lang="en-US" sz="2800" b="0" i="0" dirty="0">
                <a:solidFill>
                  <a:srgbClr val="01010F"/>
                </a:solidFill>
                <a:effectLst/>
                <a:latin typeface="Sansation"/>
              </a:rPr>
              <a:t>  (and it is not in the loo)</a:t>
            </a:r>
            <a:br>
              <a:rPr lang="en-US" sz="2800" dirty="0"/>
            </a:br>
            <a:br>
              <a:rPr lang="en-US" sz="2800" dirty="0"/>
            </a:br>
            <a:r>
              <a:rPr lang="en-US" sz="2800" b="1" i="0" dirty="0">
                <a:solidFill>
                  <a:srgbClr val="01010F"/>
                </a:solidFill>
                <a:effectLst/>
                <a:latin typeface="Sansation"/>
              </a:rPr>
              <a:t>  a)  Australia,   </a:t>
            </a:r>
            <a:br>
              <a:rPr lang="en-US" sz="2800" b="1" dirty="0"/>
            </a:br>
            <a:r>
              <a:rPr lang="en-US" sz="2800" b="1" i="0" dirty="0">
                <a:solidFill>
                  <a:srgbClr val="01010F"/>
                </a:solidFill>
                <a:effectLst/>
                <a:latin typeface="Sansation"/>
              </a:rPr>
              <a:t>  b)  New Zealand     </a:t>
            </a:r>
            <a:br>
              <a:rPr lang="en-US" sz="2800" b="1" dirty="0"/>
            </a:br>
            <a:r>
              <a:rPr lang="en-US" sz="2800" b="1" i="0" dirty="0">
                <a:solidFill>
                  <a:srgbClr val="01010F"/>
                </a:solidFill>
                <a:effectLst/>
                <a:latin typeface="Sansation"/>
              </a:rPr>
              <a:t>  c)   USA</a:t>
            </a:r>
          </a:p>
          <a:p>
            <a:r>
              <a:rPr lang="en-US" sz="2800" b="1" dirty="0">
                <a:solidFill>
                  <a:srgbClr val="01010F"/>
                </a:solidFill>
                <a:latin typeface="Sansation"/>
              </a:rPr>
              <a:t>  d)  Vietnam</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051590" y="1970298"/>
            <a:ext cx="5173361" cy="5262979"/>
          </a:xfrm>
          <a:prstGeom prst="rect">
            <a:avLst/>
          </a:prstGeom>
          <a:noFill/>
        </p:spPr>
        <p:txBody>
          <a:bodyPr wrap="square" rtlCol="0">
            <a:spAutoFit/>
          </a:bodyPr>
          <a:lstStyle/>
          <a:p>
            <a:r>
              <a:rPr lang="en-US" sz="2800" b="1" dirty="0"/>
              <a:t>Option C:-  USA</a:t>
            </a:r>
            <a:br>
              <a:rPr lang="en-US" sz="2800" dirty="0"/>
            </a:br>
            <a:r>
              <a:rPr lang="en-US" sz="2800" dirty="0"/>
              <a:t>​</a:t>
            </a:r>
            <a:br>
              <a:rPr lang="en-US" sz="2800" dirty="0"/>
            </a:br>
            <a:r>
              <a:rPr lang="en-US" sz="2800" dirty="0"/>
              <a:t>​Pee </a:t>
            </a:r>
            <a:r>
              <a:rPr lang="en-US" sz="2800" dirty="0" err="1"/>
              <a:t>Pee</a:t>
            </a:r>
            <a:r>
              <a:rPr lang="en-US" sz="2800" dirty="0"/>
              <a:t> Township is one of the fourteen  townships of Pike County, Ohio, United States.</a:t>
            </a:r>
            <a:br>
              <a:rPr lang="en-US" sz="2800" dirty="0"/>
            </a:br>
            <a:br>
              <a:rPr lang="en-US" sz="2800" dirty="0"/>
            </a:br>
            <a:r>
              <a:rPr lang="en-US" sz="2800" dirty="0"/>
              <a:t>Pee </a:t>
            </a:r>
            <a:r>
              <a:rPr lang="en-US" sz="2800" dirty="0" err="1"/>
              <a:t>Pee</a:t>
            </a:r>
            <a:r>
              <a:rPr lang="en-US" sz="2800" dirty="0"/>
              <a:t> Township took its name from Pee </a:t>
            </a:r>
            <a:r>
              <a:rPr lang="en-US" sz="2800" dirty="0" err="1"/>
              <a:t>Pee</a:t>
            </a:r>
            <a:r>
              <a:rPr lang="en-US" sz="2800" dirty="0"/>
              <a:t> Creek; which was so named when an early settler inscribed his initials P. P. on a tree along its banks.</a:t>
            </a:r>
            <a:br>
              <a:rPr lang="en-US" sz="2800" dirty="0"/>
            </a:br>
            <a:r>
              <a:rPr lang="en-US" sz="2800" dirty="0"/>
              <a:t>​​</a:t>
            </a:r>
            <a:endParaRPr lang="en-US" sz="28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81 best Travel clip art images on Pinterest | Clip art, Illustrations ...">
            <a:extLst>
              <a:ext uri="{FF2B5EF4-FFF2-40B4-BE49-F238E27FC236}">
                <a16:creationId xmlns:a16="http://schemas.microsoft.com/office/drawing/2014/main" id="{368521B0-2286-5413-00BE-5B5FE4A0F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287" y="3060632"/>
            <a:ext cx="2634946" cy="308230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66920"/>
      </p:ext>
    </p:extLst>
  </p:cSld>
  <p:clrMapOvr>
    <a:masterClrMapping/>
  </p:clrMapOvr>
  <p:transition spd="slow" advClick="0" advTm="1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8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Spotted Dick Pudding - Cookidoo® - het officiële Thermomix ...">
            <a:extLst>
              <a:ext uri="{FF2B5EF4-FFF2-40B4-BE49-F238E27FC236}">
                <a16:creationId xmlns:a16="http://schemas.microsoft.com/office/drawing/2014/main" id="{49D59D44-0E40-19C6-4CFC-9B28FCDE0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520" y="3127393"/>
            <a:ext cx="3875010" cy="32283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sz="2800" b="1" i="0" dirty="0">
                <a:effectLst/>
              </a:rPr>
              <a:t>What or Where is a Spotted dick</a:t>
            </a:r>
            <a:br>
              <a:rPr lang="en-US" sz="2800" b="1" dirty="0"/>
            </a:br>
            <a:r>
              <a:rPr lang="en-US" sz="2800" b="1" i="0" dirty="0">
                <a:effectLst/>
              </a:rPr>
              <a:t> </a:t>
            </a:r>
            <a:br>
              <a:rPr lang="en-US" sz="2800" b="1" dirty="0"/>
            </a:br>
            <a:r>
              <a:rPr lang="en-US" sz="2800" b="1" i="0" dirty="0">
                <a:effectLst/>
              </a:rPr>
              <a:t>  a)  A lake in Canada,  </a:t>
            </a:r>
            <a:br>
              <a:rPr lang="en-US" sz="2800" b="1" dirty="0"/>
            </a:br>
            <a:r>
              <a:rPr lang="en-US" sz="2800" b="1" i="0" dirty="0">
                <a:effectLst/>
              </a:rPr>
              <a:t>  b)  A dog breed, </a:t>
            </a:r>
            <a:br>
              <a:rPr lang="en-US" sz="2800" b="1" dirty="0"/>
            </a:br>
            <a:r>
              <a:rPr lang="en-US" sz="2800" b="1" i="0" dirty="0">
                <a:effectLst/>
              </a:rPr>
              <a:t>  c)  A dessert</a:t>
            </a:r>
          </a:p>
          <a:p>
            <a:r>
              <a:rPr lang="en-US" sz="2800" b="1" dirty="0"/>
              <a:t>  d)  An Irish delicacy</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202079" y="1986773"/>
            <a:ext cx="5154678" cy="4216539"/>
          </a:xfrm>
          <a:prstGeom prst="rect">
            <a:avLst/>
          </a:prstGeom>
          <a:noFill/>
        </p:spPr>
        <p:txBody>
          <a:bodyPr wrap="square" rtlCol="0">
            <a:spAutoFit/>
          </a:bodyPr>
          <a:lstStyle/>
          <a:p>
            <a:r>
              <a:rPr lang="en-US" sz="2800" b="1" dirty="0"/>
              <a:t>Option C:-  Dessert</a:t>
            </a:r>
            <a:br>
              <a:rPr lang="en-US" sz="2400" dirty="0"/>
            </a:br>
            <a:br>
              <a:rPr lang="en-US" sz="2400" dirty="0"/>
            </a:br>
            <a:r>
              <a:rPr lang="en-US" sz="2400" dirty="0"/>
              <a:t>​Spotted Dick is also known as "spotted dog" or "railway cake" and is a British pudding, traditionally made with suet and dried fruit, usually currants and raisins, and often served with custard. However it is now most commonly made without suet, rather other fats (such as butter) and egg, more similar to a sponge cake.</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sp>
        <p:nvSpPr>
          <p:cNvPr id="7" name="AutoShape 2" descr="Spotted Dick">
            <a:extLst>
              <a:ext uri="{FF2B5EF4-FFF2-40B4-BE49-F238E27FC236}">
                <a16:creationId xmlns:a16="http://schemas.microsoft.com/office/drawing/2014/main" id="{8073BFD2-D971-7D78-5C01-8CEAC04CBF7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17477633"/>
      </p:ext>
    </p:extLst>
  </p:cSld>
  <p:clrMapOvr>
    <a:masterClrMapping/>
  </p:clrMapOvr>
  <p:transition spd="slow" advClick="0" advTm="1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8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8500"/>
                            </p:stCondLst>
                            <p:childTnLst>
                              <p:par>
                                <p:cTn id="10" presetID="16" presetClass="entr" presetSubtype="21" fill="hold" nodeType="after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arn(inVertical)">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sz="2800" b="1" i="0" dirty="0">
                <a:effectLst/>
                <a:latin typeface="Sansation"/>
              </a:rPr>
              <a:t>On a theme of spots, Where is spotted lake?</a:t>
            </a:r>
            <a:br>
              <a:rPr lang="en-US" sz="2800" b="1" dirty="0"/>
            </a:br>
            <a:br>
              <a:rPr lang="en-US" sz="2800" b="1" dirty="0"/>
            </a:br>
            <a:r>
              <a:rPr lang="en-US" sz="2800" b="1" i="0" dirty="0">
                <a:effectLst/>
                <a:latin typeface="Sansation"/>
              </a:rPr>
              <a:t>   a) British Columbia, Canada; </a:t>
            </a:r>
            <a:br>
              <a:rPr lang="en-US" sz="2800" b="1" dirty="0"/>
            </a:br>
            <a:r>
              <a:rPr lang="en-US" sz="2800" b="1" i="0" dirty="0">
                <a:effectLst/>
                <a:latin typeface="Sansation"/>
              </a:rPr>
              <a:t>   b) Lake District, England; </a:t>
            </a:r>
            <a:br>
              <a:rPr lang="en-US" sz="2800" b="1" dirty="0"/>
            </a:br>
            <a:r>
              <a:rPr lang="en-US" sz="2800" b="1" i="0" dirty="0">
                <a:effectLst/>
                <a:latin typeface="Sansation"/>
              </a:rPr>
              <a:t>   c) Mpumalanga, South Africa</a:t>
            </a:r>
          </a:p>
          <a:p>
            <a:r>
              <a:rPr lang="en-US" sz="2800" b="1" dirty="0">
                <a:latin typeface="Sansation"/>
              </a:rPr>
              <a:t>   d) Cambodia</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207047" y="2000375"/>
            <a:ext cx="4862447" cy="4154984"/>
          </a:xfrm>
          <a:prstGeom prst="rect">
            <a:avLst/>
          </a:prstGeom>
          <a:noFill/>
        </p:spPr>
        <p:txBody>
          <a:bodyPr wrap="square" rtlCol="0">
            <a:spAutoFit/>
          </a:bodyPr>
          <a:lstStyle/>
          <a:p>
            <a:r>
              <a:rPr lang="en-US" sz="2400" b="1" dirty="0" err="1"/>
              <a:t>Qption</a:t>
            </a:r>
            <a:r>
              <a:rPr lang="en-US" sz="2400" b="1" dirty="0"/>
              <a:t> A:-      Canada</a:t>
            </a:r>
            <a:br>
              <a:rPr lang="en-US" sz="2400" dirty="0"/>
            </a:br>
            <a:br>
              <a:rPr lang="en-US" sz="2400" dirty="0"/>
            </a:br>
            <a:r>
              <a:rPr lang="en-US" sz="2400" dirty="0"/>
              <a:t>In winter and spring, the lake located northwest of Osoyoos in British Columbia’s Okanagan Valley looks just like any other body of water. But as most of the water starts to evaporate in summer, hundreds of huge briny pools are left behind, leaving a polka-dotted landscape of yellow, green and blue spots.</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4100" name="Picture 4" descr="Freshwater lake clipart 20 free Cliparts | Download images on ...">
            <a:extLst>
              <a:ext uri="{FF2B5EF4-FFF2-40B4-BE49-F238E27FC236}">
                <a16:creationId xmlns:a16="http://schemas.microsoft.com/office/drawing/2014/main" id="{DC89742E-947F-DC57-42DC-68B1E3764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738" y="3816268"/>
            <a:ext cx="3753144" cy="28108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92643"/>
      </p:ext>
    </p:extLst>
  </p:cSld>
  <p:clrMapOvr>
    <a:masterClrMapping/>
  </p:clrMapOvr>
  <p:transition spd="slow" advClick="0"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8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pic>
        <p:nvPicPr>
          <p:cNvPr id="2" name="Picture 1">
            <a:extLst>
              <a:ext uri="{FF2B5EF4-FFF2-40B4-BE49-F238E27FC236}">
                <a16:creationId xmlns:a16="http://schemas.microsoft.com/office/drawing/2014/main" id="{80145672-E43F-E622-A211-61DE033D9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002" b="8707"/>
          <a:stretch/>
        </p:blipFill>
        <p:spPr bwMode="auto">
          <a:xfrm flipH="1">
            <a:off x="466814" y="-438156"/>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40B053-EF6F-19D1-654D-683EDCFB1D49}"/>
              </a:ext>
            </a:extLst>
          </p:cNvPr>
          <p:cNvSpPr txBox="1"/>
          <p:nvPr/>
        </p:nvSpPr>
        <p:spPr>
          <a:xfrm rot="20482402">
            <a:off x="2897147" y="654508"/>
            <a:ext cx="3259226" cy="707886"/>
          </a:xfrm>
          <a:prstGeom prst="rect">
            <a:avLst/>
          </a:prstGeom>
          <a:noFill/>
        </p:spPr>
        <p:txBody>
          <a:bodyPr wrap="none" rtlCol="0">
            <a:spAutoFit/>
          </a:bodyPr>
          <a:lstStyle/>
          <a:p>
            <a:r>
              <a:rPr lang="en-US" sz="4000" dirty="0"/>
              <a:t>Did you know?</a:t>
            </a:r>
            <a:endParaRPr lang="en-AU" sz="4000" dirty="0"/>
          </a:p>
        </p:txBody>
      </p:sp>
      <p:sp>
        <p:nvSpPr>
          <p:cNvPr id="3" name="TextBox 2">
            <a:extLst>
              <a:ext uri="{FF2B5EF4-FFF2-40B4-BE49-F238E27FC236}">
                <a16:creationId xmlns:a16="http://schemas.microsoft.com/office/drawing/2014/main" id="{E1F45562-25A7-D20A-280C-D46326FEB664}"/>
              </a:ext>
            </a:extLst>
          </p:cNvPr>
          <p:cNvSpPr txBox="1"/>
          <p:nvPr/>
        </p:nvSpPr>
        <p:spPr>
          <a:xfrm>
            <a:off x="1932590" y="2980758"/>
            <a:ext cx="7306962" cy="3170099"/>
          </a:xfrm>
          <a:prstGeom prst="rect">
            <a:avLst/>
          </a:prstGeom>
          <a:noFill/>
        </p:spPr>
        <p:txBody>
          <a:bodyPr wrap="square" rtlCol="0">
            <a:spAutoFit/>
          </a:bodyPr>
          <a:lstStyle/>
          <a:p>
            <a:r>
              <a:rPr lang="en-US" sz="4000" b="0" i="0" dirty="0">
                <a:solidFill>
                  <a:srgbClr val="121212"/>
                </a:solidFill>
                <a:effectLst/>
                <a:latin typeface="Calibri" panose="020F0502020204030204" pitchFamily="34" charset="0"/>
                <a:cs typeface="Calibri" panose="020F0502020204030204" pitchFamily="34" charset="0"/>
              </a:rPr>
              <a:t>The famous German fall festival, Oktoberfest, actually begins the month before. It’s two to three weeks long and begins half-way through September.</a:t>
            </a:r>
            <a:endParaRPr lang="en-AU" sz="4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2922794-5D1A-A4AA-5FDE-A4399415C274}"/>
              </a:ext>
            </a:extLst>
          </p:cNvPr>
          <p:cNvSpPr txBox="1"/>
          <p:nvPr/>
        </p:nvSpPr>
        <p:spPr>
          <a:xfrm>
            <a:off x="3409971" y="2118763"/>
            <a:ext cx="3823483" cy="923330"/>
          </a:xfrm>
          <a:prstGeom prst="rect">
            <a:avLst/>
          </a:prstGeom>
          <a:noFill/>
        </p:spPr>
        <p:txBody>
          <a:bodyPr wrap="none" rtlCol="0">
            <a:spAutoFit/>
          </a:bodyPr>
          <a:lstStyle/>
          <a:p>
            <a:r>
              <a:rPr lang="en-AU" sz="3600" b="1" i="0" dirty="0">
                <a:solidFill>
                  <a:srgbClr val="121212"/>
                </a:solidFill>
                <a:effectLst/>
                <a:latin typeface="Roboto" panose="02000000000000000000" pitchFamily="2" charset="0"/>
              </a:rPr>
              <a:t>Munich, Germany</a:t>
            </a:r>
          </a:p>
          <a:p>
            <a:endParaRPr lang="en-AU" dirty="0"/>
          </a:p>
        </p:txBody>
      </p:sp>
      <p:pic>
        <p:nvPicPr>
          <p:cNvPr id="3074" name="Picture 2" descr="Freehand drawn cartoon calendar showing month of Vector Image">
            <a:extLst>
              <a:ext uri="{FF2B5EF4-FFF2-40B4-BE49-F238E27FC236}">
                <a16:creationId xmlns:a16="http://schemas.microsoft.com/office/drawing/2014/main" id="{63868310-4BF2-E599-DE6A-4C7156B6F1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95"/>
          <a:stretch/>
        </p:blipFill>
        <p:spPr bwMode="auto">
          <a:xfrm>
            <a:off x="9349946" y="2580428"/>
            <a:ext cx="2587580" cy="254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96802"/>
      </p:ext>
    </p:extLst>
  </p:cSld>
  <p:clrMapOvr>
    <a:masterClrMapping/>
  </p:clrMapOvr>
  <p:transition spd="slow" advClick="0" advTm="1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sz="2800" b="1" i="0" dirty="0">
                <a:effectLst/>
                <a:latin typeface="Sansation"/>
              </a:rPr>
              <a:t>Leaving the subject of spots,  What is a Jin Chan</a:t>
            </a:r>
            <a:br>
              <a:rPr lang="en-US" sz="2800" b="1" i="0" dirty="0">
                <a:effectLst/>
                <a:latin typeface="Sansation"/>
              </a:rPr>
            </a:br>
            <a:r>
              <a:rPr lang="en-US" sz="2800" b="1" i="0" dirty="0">
                <a:effectLst/>
                <a:latin typeface="Sansation"/>
              </a:rPr>
              <a:t> </a:t>
            </a:r>
            <a:br>
              <a:rPr lang="en-US" sz="2800" b="1" dirty="0"/>
            </a:br>
            <a:r>
              <a:rPr lang="en-US" sz="2800" b="1" i="0" dirty="0">
                <a:effectLst/>
                <a:latin typeface="Sansation"/>
              </a:rPr>
              <a:t>  a)  A breed of dog;  </a:t>
            </a:r>
            <a:br>
              <a:rPr lang="en-US" sz="2800" b="1" dirty="0"/>
            </a:br>
            <a:r>
              <a:rPr lang="en-US" sz="2800" b="1" i="0" dirty="0">
                <a:effectLst/>
                <a:latin typeface="Sansation"/>
              </a:rPr>
              <a:t>  b)  An alcoholic beverage made from rice; </a:t>
            </a:r>
            <a:br>
              <a:rPr lang="en-US" sz="2800" b="1" dirty="0"/>
            </a:br>
            <a:r>
              <a:rPr lang="en-US" sz="2800" b="1" i="0" dirty="0">
                <a:effectLst/>
                <a:latin typeface="Sansation"/>
              </a:rPr>
              <a:t>  c)  A Frog</a:t>
            </a:r>
          </a:p>
          <a:p>
            <a:r>
              <a:rPr lang="en-US" sz="2800" b="1" dirty="0">
                <a:latin typeface="Sansation"/>
              </a:rPr>
              <a:t>  d)  A national food</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240041" y="2091306"/>
            <a:ext cx="4796459" cy="4585871"/>
          </a:xfrm>
          <a:prstGeom prst="rect">
            <a:avLst/>
          </a:prstGeom>
          <a:noFill/>
        </p:spPr>
        <p:txBody>
          <a:bodyPr wrap="square" rtlCol="0">
            <a:spAutoFit/>
          </a:bodyPr>
          <a:lstStyle/>
          <a:p>
            <a:r>
              <a:rPr lang="en-US" sz="2800" b="1" dirty="0"/>
              <a:t>Option C:-  A Frog</a:t>
            </a:r>
            <a:br>
              <a:rPr lang="en-US" sz="2400" b="1" dirty="0"/>
            </a:br>
            <a:r>
              <a:rPr lang="en-US" sz="2400" b="1" dirty="0"/>
              <a:t>​</a:t>
            </a:r>
            <a:br>
              <a:rPr lang="en-US" sz="2400" dirty="0"/>
            </a:br>
            <a:r>
              <a:rPr lang="en-US" sz="2400" dirty="0"/>
              <a:t>Most </a:t>
            </a:r>
            <a:r>
              <a:rPr lang="en-US" sz="2400" dirty="0" err="1"/>
              <a:t>most</a:t>
            </a:r>
            <a:r>
              <a:rPr lang="en-US" sz="2400" dirty="0"/>
              <a:t> commonly translated as "Money Toad" or "Money Frog". It represents a popular Feng Shui charm for prosperity. This mythical creature is said to appear during the full moon, near houses or businesses that will soon receive good news (most of the time, the nature of this good news is understood to be wealth-related). </a:t>
            </a:r>
            <a:r>
              <a:rPr lang="en-US" dirty="0"/>
              <a:t>​</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5122" name="Picture 2" descr="Legend Of Jin Chan: The 'Golden Toad' - Money Frog That Brings Luck And ...">
            <a:extLst>
              <a:ext uri="{FF2B5EF4-FFF2-40B4-BE49-F238E27FC236}">
                <a16:creationId xmlns:a16="http://schemas.microsoft.com/office/drawing/2014/main" id="{699F5E26-0C60-A54C-34CB-719EE006EF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01" r="9633"/>
          <a:stretch/>
        </p:blipFill>
        <p:spPr bwMode="auto">
          <a:xfrm>
            <a:off x="3374435" y="3267861"/>
            <a:ext cx="3714161" cy="3514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691038"/>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8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inking Beer Mugs Joypixels GIF - ClinkingBeerMugs Joypixels Cheers ...">
            <a:extLst>
              <a:ext uri="{FF2B5EF4-FFF2-40B4-BE49-F238E27FC236}">
                <a16:creationId xmlns:a16="http://schemas.microsoft.com/office/drawing/2014/main" id="{DB128A4A-7214-C7A2-9DC3-A3F93EEEF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941" y="2578444"/>
            <a:ext cx="2802152" cy="28021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263609" y="1455196"/>
            <a:ext cx="7842168" cy="4401205"/>
          </a:xfrm>
          <a:prstGeom prst="rect">
            <a:avLst/>
          </a:prstGeom>
          <a:noFill/>
        </p:spPr>
        <p:txBody>
          <a:bodyPr wrap="square" rtlCol="0">
            <a:spAutoFit/>
          </a:bodyPr>
          <a:lstStyle/>
          <a:p>
            <a:r>
              <a:rPr lang="en-US" sz="2800" b="1" dirty="0">
                <a:latin typeface="Sansation"/>
              </a:rPr>
              <a:t>Yo</a:t>
            </a:r>
            <a:r>
              <a:rPr lang="en-US" sz="2800" b="1" i="0" dirty="0">
                <a:effectLst/>
                <a:latin typeface="Sansation"/>
              </a:rPr>
              <a:t>u are doing a beer tour of the USA visiting the original home of Pabst, Schlitz and Blatz Beer.  What city are you visiting?</a:t>
            </a:r>
            <a:br>
              <a:rPr lang="en-US" sz="2800" b="1" i="0" dirty="0">
                <a:effectLst/>
                <a:latin typeface="Sansation"/>
              </a:rPr>
            </a:br>
            <a:br>
              <a:rPr lang="en-US" sz="2800" b="1" i="0" dirty="0">
                <a:effectLst/>
                <a:latin typeface="Sansation"/>
              </a:rPr>
            </a:br>
            <a:r>
              <a:rPr lang="en-US" sz="2800" b="1" i="0" dirty="0">
                <a:effectLst/>
                <a:latin typeface="Sansation"/>
              </a:rPr>
              <a:t>   a) Chicago</a:t>
            </a:r>
            <a:br>
              <a:rPr lang="en-US" sz="2800" b="1" i="0" dirty="0">
                <a:effectLst/>
                <a:latin typeface="Sansation"/>
              </a:rPr>
            </a:br>
            <a:r>
              <a:rPr lang="en-US" sz="2800" b="1" i="0" dirty="0">
                <a:effectLst/>
                <a:latin typeface="Sansation"/>
              </a:rPr>
              <a:t>   b) Detroit</a:t>
            </a:r>
            <a:br>
              <a:rPr lang="en-US" sz="2800" b="1" i="0" dirty="0">
                <a:effectLst/>
                <a:latin typeface="Sansation"/>
              </a:rPr>
            </a:br>
            <a:r>
              <a:rPr lang="en-US" sz="2800" b="1" i="0" dirty="0">
                <a:effectLst/>
                <a:latin typeface="Sansation"/>
              </a:rPr>
              <a:t>   c) Minneapolis</a:t>
            </a:r>
            <a:br>
              <a:rPr lang="en-US" sz="2800" b="1" i="0" dirty="0">
                <a:effectLst/>
                <a:latin typeface="Sansation"/>
              </a:rPr>
            </a:br>
            <a:r>
              <a:rPr lang="en-US" sz="2800" b="1" i="0" dirty="0">
                <a:effectLst/>
                <a:latin typeface="Sansation"/>
              </a:rPr>
              <a:t>   d) Milwaukee</a:t>
            </a:r>
            <a:br>
              <a:rPr lang="en-US" sz="2800" b="1" i="0" dirty="0">
                <a:effectLst/>
              </a:rPr>
            </a:br>
            <a:br>
              <a:rPr lang="en-US" sz="2800" b="1" dirty="0"/>
            </a:br>
            <a:r>
              <a:rPr lang="en-US" sz="2800" b="0" i="0" dirty="0">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900086" y="1718131"/>
            <a:ext cx="4135395" cy="4401205"/>
          </a:xfrm>
          <a:prstGeom prst="rect">
            <a:avLst/>
          </a:prstGeom>
          <a:noFill/>
        </p:spPr>
        <p:txBody>
          <a:bodyPr wrap="square" rtlCol="0">
            <a:spAutoFit/>
          </a:bodyPr>
          <a:lstStyle/>
          <a:p>
            <a:r>
              <a:rPr lang="en-US" sz="2800" b="1" i="1" dirty="0"/>
              <a:t>D) Milwaukee</a:t>
            </a:r>
            <a:br>
              <a:rPr lang="en-US" i="1" dirty="0"/>
            </a:br>
            <a:r>
              <a:rPr lang="en-US" i="1" dirty="0"/>
              <a:t> Some history:- </a:t>
            </a:r>
            <a:r>
              <a:rPr lang="en-US" dirty="0"/>
              <a:t>Although the brewery was born in 1849, it was in the wake of the Great Chicago Fire that Schlitz got its nickname “the beer that made Milwaukee famous.” The fire wiped out five of Chicago’s breweries, along with its water infrastructure, leaving no water or supplies to brew beer. </a:t>
            </a:r>
          </a:p>
          <a:p>
            <a:endParaRPr lang="en-US" dirty="0"/>
          </a:p>
          <a:p>
            <a:r>
              <a:rPr lang="en-US" dirty="0"/>
              <a:t>It was Schlitz to the rescue, sending thousands of barrels of their beer south to wet the whistles of the beer-deprived Chicagoans who were so thankful to Schlitz that they became brand loyalists. </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Schlitz | Total Wine &amp; More">
            <a:extLst>
              <a:ext uri="{FF2B5EF4-FFF2-40B4-BE49-F238E27FC236}">
                <a16:creationId xmlns:a16="http://schemas.microsoft.com/office/drawing/2014/main" id="{95AA20C8-C527-3DA0-61D6-762AC04C5F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995" y="2714245"/>
            <a:ext cx="4069493" cy="406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37556"/>
      </p:ext>
    </p:extLst>
  </p:cSld>
  <p:clrMapOvr>
    <a:masterClrMapping/>
  </p:clrMapOvr>
  <p:transition spd="slow" advClick="0" advTm="2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sz="2800" b="1" i="0" dirty="0">
                <a:solidFill>
                  <a:srgbClr val="2508D0"/>
                </a:solidFill>
                <a:effectLst/>
                <a:latin typeface="Sansation"/>
              </a:rPr>
              <a:t> </a:t>
            </a:r>
            <a:r>
              <a:rPr lang="en-US" sz="2800" b="1" i="0" dirty="0">
                <a:effectLst/>
              </a:rPr>
              <a:t>Where would you go to see a Fairy Chimney?</a:t>
            </a:r>
            <a:br>
              <a:rPr lang="en-US" sz="2800" b="1" dirty="0"/>
            </a:br>
            <a:br>
              <a:rPr lang="en-US" sz="2800" b="1" dirty="0"/>
            </a:br>
            <a:r>
              <a:rPr lang="en-US" sz="2800" b="1" i="0" dirty="0">
                <a:effectLst/>
              </a:rPr>
              <a:t> a)  </a:t>
            </a:r>
            <a:r>
              <a:rPr lang="en-US" sz="2800" b="1" i="0" dirty="0" err="1">
                <a:effectLst/>
              </a:rPr>
              <a:t>Ningyocho</a:t>
            </a:r>
            <a:r>
              <a:rPr lang="en-US" sz="2800" b="1" i="0" dirty="0">
                <a:effectLst/>
              </a:rPr>
              <a:t>, Tokyo; </a:t>
            </a:r>
            <a:br>
              <a:rPr lang="en-US" sz="2800" b="1" dirty="0"/>
            </a:br>
            <a:r>
              <a:rPr lang="en-US" sz="2800" b="1" i="0" dirty="0">
                <a:effectLst/>
              </a:rPr>
              <a:t> b)  Cappadocia, Turkey; </a:t>
            </a:r>
            <a:br>
              <a:rPr lang="en-US" sz="2800" b="1" dirty="0"/>
            </a:br>
            <a:r>
              <a:rPr lang="en-US" sz="2800" b="1" i="0" dirty="0">
                <a:effectLst/>
              </a:rPr>
              <a:t>​ c)  Rutherford County, USA</a:t>
            </a:r>
          </a:p>
          <a:p>
            <a:r>
              <a:rPr lang="en-US" sz="2800" b="1" dirty="0"/>
              <a:t> d) Cuba</a:t>
            </a:r>
            <a:r>
              <a:rPr lang="en-US" sz="2800" b="1" i="0" dirty="0">
                <a:effectLst/>
              </a:rPr>
              <a:t> </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240041" y="1852409"/>
            <a:ext cx="4796459" cy="4708981"/>
          </a:xfrm>
          <a:prstGeom prst="rect">
            <a:avLst/>
          </a:prstGeom>
          <a:noFill/>
        </p:spPr>
        <p:txBody>
          <a:bodyPr wrap="square" rtlCol="0">
            <a:spAutoFit/>
          </a:bodyPr>
          <a:lstStyle/>
          <a:p>
            <a:r>
              <a:rPr lang="en-US" sz="2800" b="1" dirty="0"/>
              <a:t>Option B:-  </a:t>
            </a:r>
            <a:r>
              <a:rPr lang="en-US" sz="2800" dirty="0"/>
              <a:t> </a:t>
            </a:r>
            <a:r>
              <a:rPr lang="en-US" sz="2800" b="1" dirty="0"/>
              <a:t>Cappadocia, Turkey</a:t>
            </a:r>
            <a:br>
              <a:rPr lang="en-US" sz="2800" dirty="0"/>
            </a:br>
            <a:br>
              <a:rPr lang="en-US" sz="2800" dirty="0"/>
            </a:br>
            <a:r>
              <a:rPr lang="en-US" dirty="0"/>
              <a:t>​</a:t>
            </a:r>
            <a:r>
              <a:rPr lang="en-US" sz="2400" dirty="0"/>
              <a:t>These strange conical spires are found in the Cappadocia region of Turkey.  Several million years ago, active volcanoes spewed volcanic ash that covered the ground. Rainwater and wind eroded the soft compressed volcanic ash, leaving behind the harder overlying basalts, forming the fairy chimneys.</a:t>
            </a: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7170" name="Picture 2" descr="Fairy Wand Clip Art - Cliparts.co">
            <a:extLst>
              <a:ext uri="{FF2B5EF4-FFF2-40B4-BE49-F238E27FC236}">
                <a16:creationId xmlns:a16="http://schemas.microsoft.com/office/drawing/2014/main" id="{1F1B6A1D-0E5D-6EAF-AA32-F4EDACFCE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463" y="3944900"/>
            <a:ext cx="2509207" cy="2747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tree in front of a rock formation&#10;&#10;Description automatically generated">
            <a:extLst>
              <a:ext uri="{FF2B5EF4-FFF2-40B4-BE49-F238E27FC236}">
                <a16:creationId xmlns:a16="http://schemas.microsoft.com/office/drawing/2014/main" id="{2F3A1877-8C3C-A429-BDFE-409EC69663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684" y="3865605"/>
            <a:ext cx="4261982" cy="2905897"/>
          </a:xfrm>
          <a:prstGeom prst="rect">
            <a:avLst/>
          </a:prstGeom>
        </p:spPr>
      </p:pic>
    </p:spTree>
    <p:extLst>
      <p:ext uri="{BB962C8B-B14F-4D97-AF65-F5344CB8AC3E}">
        <p14:creationId xmlns:p14="http://schemas.microsoft.com/office/powerpoint/2010/main" val="2349625793"/>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80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3108543"/>
          </a:xfrm>
          <a:prstGeom prst="rect">
            <a:avLst/>
          </a:prstGeom>
          <a:noFill/>
        </p:spPr>
        <p:txBody>
          <a:bodyPr wrap="square" rtlCol="0">
            <a:spAutoFit/>
          </a:bodyPr>
          <a:lstStyle/>
          <a:p>
            <a:r>
              <a:rPr lang="en-US" sz="2800" b="1" i="0" dirty="0">
                <a:effectLst/>
                <a:latin typeface="Sansation"/>
              </a:rPr>
              <a:t>My hotel is in the </a:t>
            </a:r>
            <a:r>
              <a:rPr lang="en-US" sz="2800" b="1" i="0" dirty="0" err="1">
                <a:effectLst/>
                <a:latin typeface="Sansation"/>
              </a:rPr>
              <a:t>Plaka</a:t>
            </a:r>
            <a:r>
              <a:rPr lang="en-US" sz="2800" b="1" i="0" dirty="0">
                <a:effectLst/>
                <a:latin typeface="Sansation"/>
              </a:rPr>
              <a:t> district of this large city.  What city am I visiting? </a:t>
            </a:r>
            <a:br>
              <a:rPr lang="en-US" sz="2800" b="1" dirty="0"/>
            </a:br>
            <a:br>
              <a:rPr lang="en-US" sz="2800" b="1" dirty="0"/>
            </a:br>
            <a:r>
              <a:rPr lang="en-US" sz="2800" b="1" i="0" dirty="0">
                <a:effectLst/>
                <a:latin typeface="Sansation"/>
              </a:rPr>
              <a:t>   A)   Athens, Greece</a:t>
            </a:r>
            <a:br>
              <a:rPr lang="en-US" sz="2800" b="1" dirty="0"/>
            </a:br>
            <a:r>
              <a:rPr lang="en-US" sz="2800" b="1" i="0" dirty="0">
                <a:effectLst/>
                <a:latin typeface="Sansation"/>
              </a:rPr>
              <a:t>   B)   Lisbon,  Portugal</a:t>
            </a:r>
            <a:br>
              <a:rPr lang="en-US" sz="2800" b="1" i="0" dirty="0">
                <a:effectLst/>
                <a:latin typeface="Sansation"/>
              </a:rPr>
            </a:br>
            <a:r>
              <a:rPr lang="en-US" sz="2800" b="1" i="0" dirty="0">
                <a:effectLst/>
                <a:latin typeface="Sansation"/>
              </a:rPr>
              <a:t>   C)   Rome, Italy</a:t>
            </a:r>
          </a:p>
          <a:p>
            <a:r>
              <a:rPr lang="en-US" sz="2800" b="1" dirty="0">
                <a:latin typeface="Sansation"/>
              </a:rPr>
              <a:t>   D)  Tirana, Albania</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589520" y="1852409"/>
            <a:ext cx="4446980" cy="3662541"/>
          </a:xfrm>
          <a:prstGeom prst="rect">
            <a:avLst/>
          </a:prstGeom>
          <a:noFill/>
        </p:spPr>
        <p:txBody>
          <a:bodyPr wrap="square" rtlCol="0">
            <a:spAutoFit/>
          </a:bodyPr>
          <a:lstStyle/>
          <a:p>
            <a:r>
              <a:rPr lang="en-US" sz="2800" b="1" dirty="0"/>
              <a:t>Option A:-  Athens, Greece</a:t>
            </a:r>
            <a:br>
              <a:rPr lang="en-US" sz="2800" b="1" dirty="0"/>
            </a:br>
            <a:br>
              <a:rPr lang="en-US" sz="2800" b="1" dirty="0"/>
            </a:br>
            <a:r>
              <a:rPr lang="en-US" sz="2800" b="1" dirty="0"/>
              <a:t>​</a:t>
            </a:r>
            <a:r>
              <a:rPr lang="en-US" sz="2400" dirty="0"/>
              <a:t>In the shadow of the Acropolis and its ancient temples, hillside </a:t>
            </a:r>
            <a:r>
              <a:rPr lang="en-US" sz="2400" dirty="0" err="1"/>
              <a:t>Plaka</a:t>
            </a:r>
            <a:r>
              <a:rPr lang="en-US" sz="2400" dirty="0"/>
              <a:t> has a village feel, with narrow cobblestone streets lined with tiny shops selling jewelry, clothes and local ceramics. </a:t>
            </a:r>
            <a:br>
              <a:rPr lang="en-US" sz="2800" b="1" i="1" dirty="0"/>
            </a:br>
            <a:endParaRPr lang="en-US" sz="28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8194" name="Picture 2" descr="car Animation free | Car animation, Car gif, Motion design">
            <a:extLst>
              <a:ext uri="{FF2B5EF4-FFF2-40B4-BE49-F238E27FC236}">
                <a16:creationId xmlns:a16="http://schemas.microsoft.com/office/drawing/2014/main" id="{2A68A0BC-22D0-32D1-77F9-8D7A4FDFC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963" y="4317594"/>
            <a:ext cx="2914108" cy="21855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ropolis of Athens Tickets and Tours | musement">
            <a:extLst>
              <a:ext uri="{FF2B5EF4-FFF2-40B4-BE49-F238E27FC236}">
                <a16:creationId xmlns:a16="http://schemas.microsoft.com/office/drawing/2014/main" id="{E1484060-43D9-6F51-A20A-C429C6C22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735" y="4317595"/>
            <a:ext cx="4002510" cy="218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800373"/>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8000"/>
                            </p:stCondLst>
                            <p:childTnLst>
                              <p:par>
                                <p:cTn id="10" presetID="42"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b="1" dirty="0"/>
              <a:t> ​</a:t>
            </a:r>
            <a:r>
              <a:rPr lang="en-US" sz="2800" b="1" dirty="0"/>
              <a:t>Who, What or Where is Zermatt?</a:t>
            </a:r>
            <a:br>
              <a:rPr lang="en-US" sz="2800" b="1" dirty="0"/>
            </a:br>
            <a:br>
              <a:rPr lang="en-US" sz="2800" b="1" dirty="0"/>
            </a:br>
            <a:r>
              <a:rPr lang="en-US" sz="2800" b="1" dirty="0"/>
              <a:t>​  A) Swiss Ski Resort</a:t>
            </a:r>
            <a:br>
              <a:rPr lang="en-US" sz="2800" b="1" dirty="0"/>
            </a:br>
            <a:r>
              <a:rPr lang="en-US" sz="2800" b="1" dirty="0"/>
              <a:t>  B) Parisian Fashion house</a:t>
            </a:r>
            <a:br>
              <a:rPr lang="en-US" sz="2800" b="1" dirty="0"/>
            </a:br>
            <a:r>
              <a:rPr lang="en-US" sz="2800" b="1" dirty="0"/>
              <a:t>​  C) Alcoholic beverage made from Potatoes</a:t>
            </a:r>
          </a:p>
          <a:p>
            <a:r>
              <a:rPr lang="en-US" sz="2800" b="1" dirty="0"/>
              <a:t>  D) A brand of men’s sport shoes</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589520" y="1852409"/>
            <a:ext cx="4446980" cy="3539430"/>
          </a:xfrm>
          <a:prstGeom prst="rect">
            <a:avLst/>
          </a:prstGeom>
          <a:noFill/>
        </p:spPr>
        <p:txBody>
          <a:bodyPr wrap="square" rtlCol="0">
            <a:spAutoFit/>
          </a:bodyPr>
          <a:lstStyle/>
          <a:p>
            <a:r>
              <a:rPr lang="en-US" sz="2800" b="1" dirty="0"/>
              <a:t>Option A):- Swiss Ski Resort</a:t>
            </a:r>
            <a:r>
              <a:rPr lang="en-US" sz="2800" dirty="0"/>
              <a:t> </a:t>
            </a:r>
            <a:br>
              <a:rPr lang="en-US" sz="2800" dirty="0"/>
            </a:br>
            <a:br>
              <a:rPr lang="en-US" sz="2800" dirty="0"/>
            </a:br>
            <a:r>
              <a:rPr lang="en-US" sz="2800" dirty="0"/>
              <a:t>​The highest winter sports area in the Alps, with ski terrain at altitudes between 2,500 and 3,900 meters and more than 2,133 meters of vertical drop.</a:t>
            </a:r>
            <a:r>
              <a:rPr lang="en-US" sz="2800" i="1" dirty="0"/>
              <a:t> </a:t>
            </a:r>
            <a:endParaRPr lang="en-US" sz="28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Skiing In Zermatt, Switzerland... - Hand Luggage Only - Travel, Food &amp;  Photography Blog">
            <a:extLst>
              <a:ext uri="{FF2B5EF4-FFF2-40B4-BE49-F238E27FC236}">
                <a16:creationId xmlns:a16="http://schemas.microsoft.com/office/drawing/2014/main" id="{72788742-BC11-A9D4-D7CC-67D040836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414" y="4090687"/>
            <a:ext cx="3584640" cy="26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81825"/>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8000"/>
                            </p:stCondLst>
                            <p:childTnLst>
                              <p:par>
                                <p:cTn id="10" presetID="21" presetClass="entr" presetSubtype="1"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6847852" cy="4401205"/>
          </a:xfrm>
          <a:prstGeom prst="rect">
            <a:avLst/>
          </a:prstGeom>
          <a:noFill/>
        </p:spPr>
        <p:txBody>
          <a:bodyPr wrap="square" rtlCol="0">
            <a:spAutoFit/>
          </a:bodyPr>
          <a:lstStyle/>
          <a:p>
            <a:r>
              <a:rPr lang="en-US" sz="2800" b="1" dirty="0"/>
              <a:t> ​Iguazu Falls aka Iguassu Falls or Iguaçu Falls, are waterfalls of the Iguazu River and forms the boundary between two countries.  Brazil is the one country, but what is the other?</a:t>
            </a:r>
            <a:br>
              <a:rPr lang="en-US" sz="2800" dirty="0"/>
            </a:br>
            <a:br>
              <a:rPr lang="en-US" sz="2800" dirty="0"/>
            </a:br>
            <a:r>
              <a:rPr lang="en-US" sz="2800" dirty="0"/>
              <a:t>  </a:t>
            </a:r>
            <a:r>
              <a:rPr lang="en-US" sz="2800" b="1" dirty="0"/>
              <a:t>A)  Paraguay</a:t>
            </a:r>
            <a:br>
              <a:rPr lang="en-US" sz="2800" b="1" dirty="0"/>
            </a:br>
            <a:r>
              <a:rPr lang="en-US" sz="2800" b="1" dirty="0"/>
              <a:t>  B)  Argentina</a:t>
            </a:r>
            <a:br>
              <a:rPr lang="en-US" sz="2800" b="1" dirty="0"/>
            </a:br>
            <a:r>
              <a:rPr lang="en-US" sz="2800" b="1" dirty="0"/>
              <a:t>  C)  Uruguay.</a:t>
            </a:r>
          </a:p>
          <a:p>
            <a:r>
              <a:rPr lang="en-US" sz="2800" b="1" dirty="0"/>
              <a:t>  D)  Chile</a:t>
            </a:r>
          </a:p>
          <a:p>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589520" y="1852409"/>
            <a:ext cx="4446980" cy="4585871"/>
          </a:xfrm>
          <a:prstGeom prst="rect">
            <a:avLst/>
          </a:prstGeom>
          <a:noFill/>
        </p:spPr>
        <p:txBody>
          <a:bodyPr wrap="square" rtlCol="0">
            <a:spAutoFit/>
          </a:bodyPr>
          <a:lstStyle/>
          <a:p>
            <a:r>
              <a:rPr lang="en-US" sz="2800" b="1" dirty="0"/>
              <a:t>Option B):-  Argentina</a:t>
            </a:r>
            <a:br>
              <a:rPr lang="en-US" sz="2400" dirty="0"/>
            </a:br>
            <a:br>
              <a:rPr lang="en-US" sz="2400" dirty="0"/>
            </a:br>
            <a:r>
              <a:rPr lang="en-US" sz="2400" i="1" dirty="0"/>
              <a:t>  </a:t>
            </a:r>
            <a:r>
              <a:rPr lang="en-US" sz="2400" dirty="0"/>
              <a:t> The </a:t>
            </a:r>
            <a:r>
              <a:rPr lang="en-US" sz="2400" dirty="0" err="1"/>
              <a:t>Iguazú</a:t>
            </a:r>
            <a:r>
              <a:rPr lang="en-US" sz="2400" dirty="0"/>
              <a:t> Falls on the Iguazu River form the border of the Argentine province of Misiones and the Brazilian state of Paraná. Together, they make up the largest waterfall system in the world.</a:t>
            </a:r>
            <a:br>
              <a:rPr lang="en-US" sz="2400" dirty="0"/>
            </a:br>
            <a:r>
              <a:rPr lang="en-US" sz="2400" dirty="0"/>
              <a:t>​   The falls divide the river into the upper and lower Iguazu.</a:t>
            </a:r>
            <a:br>
              <a:rPr lang="en-US" sz="2400" dirty="0"/>
            </a:br>
            <a:endParaRPr lang="en-US" sz="24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3074" name="Picture 2" descr="2-Day Itinerary for Iguazu Falls Argentina and Brazil">
            <a:extLst>
              <a:ext uri="{FF2B5EF4-FFF2-40B4-BE49-F238E27FC236}">
                <a16:creationId xmlns:a16="http://schemas.microsoft.com/office/drawing/2014/main" id="{FD63881B-C07B-E7C8-1998-A1482B7B4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346" y="3464663"/>
            <a:ext cx="4786931" cy="3038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65874"/>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89469" y="1455196"/>
            <a:ext cx="7842168" cy="4401205"/>
          </a:xfrm>
          <a:prstGeom prst="rect">
            <a:avLst/>
          </a:prstGeom>
          <a:noFill/>
        </p:spPr>
        <p:txBody>
          <a:bodyPr wrap="square" rtlCol="0">
            <a:spAutoFit/>
          </a:bodyPr>
          <a:lstStyle/>
          <a:p>
            <a:r>
              <a:rPr lang="en-US" sz="2800" b="1" i="0" dirty="0">
                <a:solidFill>
                  <a:srgbClr val="2A2A2A"/>
                </a:solidFill>
                <a:effectLst/>
                <a:latin typeface="Sansation"/>
              </a:rPr>
              <a:t>A 'Dirndl' is a traditional ladies dress, usually comprising bodice, blouse, full skirt an apron.  Where would you expect to see a lady wearing a </a:t>
            </a:r>
            <a:r>
              <a:rPr lang="en-US" sz="2800" b="1" i="0" dirty="0" err="1">
                <a:solidFill>
                  <a:srgbClr val="2A2A2A"/>
                </a:solidFill>
                <a:effectLst/>
                <a:latin typeface="Sansation"/>
              </a:rPr>
              <a:t>Drindl</a:t>
            </a:r>
            <a:br>
              <a:rPr lang="en-US" sz="2800" b="1" dirty="0"/>
            </a:br>
            <a:br>
              <a:rPr lang="en-US" sz="2800" b="1" dirty="0"/>
            </a:br>
            <a:r>
              <a:rPr lang="en-US" sz="2800" b="1" i="0" dirty="0">
                <a:solidFill>
                  <a:srgbClr val="2A2A2A"/>
                </a:solidFill>
                <a:effectLst/>
                <a:latin typeface="Sansation"/>
              </a:rPr>
              <a:t>   a) </a:t>
            </a:r>
            <a:r>
              <a:rPr lang="en-US" sz="2800" b="1" i="0" dirty="0" err="1">
                <a:solidFill>
                  <a:srgbClr val="2A2A2A"/>
                </a:solidFill>
                <a:effectLst/>
                <a:latin typeface="Sansation"/>
              </a:rPr>
              <a:t>Ethopia</a:t>
            </a:r>
            <a:br>
              <a:rPr lang="en-US" sz="2800" b="1" dirty="0"/>
            </a:br>
            <a:r>
              <a:rPr lang="en-US" sz="2800" b="1" i="0" dirty="0">
                <a:solidFill>
                  <a:srgbClr val="2A2A2A"/>
                </a:solidFill>
                <a:effectLst/>
                <a:latin typeface="Sansation"/>
              </a:rPr>
              <a:t>   b) Mongolia</a:t>
            </a:r>
            <a:br>
              <a:rPr lang="en-US" sz="2800" b="1" dirty="0"/>
            </a:br>
            <a:r>
              <a:rPr lang="en-US" sz="2800" b="1" i="0" dirty="0">
                <a:solidFill>
                  <a:srgbClr val="2A2A2A"/>
                </a:solidFill>
                <a:effectLst/>
                <a:latin typeface="Sansation"/>
              </a:rPr>
              <a:t>   c) Japan</a:t>
            </a:r>
            <a:br>
              <a:rPr lang="en-US" sz="2800" b="1" dirty="0"/>
            </a:br>
            <a:r>
              <a:rPr lang="en-US" sz="2800" b="1" i="0" dirty="0">
                <a:solidFill>
                  <a:srgbClr val="2A2A2A"/>
                </a:solidFill>
                <a:effectLst/>
                <a:latin typeface="Sansation"/>
              </a:rPr>
              <a:t>​   d) Austria</a:t>
            </a:r>
            <a:br>
              <a:rPr lang="en-US" sz="2800" b="1" dirty="0"/>
            </a:br>
            <a:r>
              <a:rPr lang="en-US" sz="2800" b="1" i="0" dirty="0">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457506" y="2109883"/>
            <a:ext cx="2966587" cy="1815882"/>
          </a:xfrm>
          <a:prstGeom prst="rect">
            <a:avLst/>
          </a:prstGeom>
          <a:noFill/>
        </p:spPr>
        <p:txBody>
          <a:bodyPr wrap="square" rtlCol="0">
            <a:spAutoFit/>
          </a:bodyPr>
          <a:lstStyle/>
          <a:p>
            <a:r>
              <a:rPr lang="en-US" sz="2800" b="1" dirty="0"/>
              <a:t>d) Austria.  </a:t>
            </a:r>
          </a:p>
          <a:p>
            <a:endParaRPr lang="en-US" sz="2800" b="1" dirty="0"/>
          </a:p>
          <a:p>
            <a:r>
              <a:rPr lang="en-US" sz="2800" b="1" dirty="0"/>
              <a:t>Also Germany and Switzerland</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Angelika Oktoberfest Dirndl Plus Size Womens Costume">
            <a:extLst>
              <a:ext uri="{FF2B5EF4-FFF2-40B4-BE49-F238E27FC236}">
                <a16:creationId xmlns:a16="http://schemas.microsoft.com/office/drawing/2014/main" id="{14055C17-3508-F42F-12E0-B1E4FAA38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0194" y="2977194"/>
            <a:ext cx="3307360" cy="367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792"/>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48680" y="1460533"/>
            <a:ext cx="7842168" cy="3970318"/>
          </a:xfrm>
          <a:prstGeom prst="rect">
            <a:avLst/>
          </a:prstGeom>
          <a:noFill/>
        </p:spPr>
        <p:txBody>
          <a:bodyPr wrap="square" rtlCol="0">
            <a:spAutoFit/>
          </a:bodyPr>
          <a:lstStyle/>
          <a:p>
            <a:r>
              <a:rPr lang="en-US" sz="2800" b="1" i="0" dirty="0">
                <a:effectLst/>
              </a:rPr>
              <a:t>If you were catching a train to  FD Roosevelt, Stalingrad and Louis Blanc, What city would you be in?</a:t>
            </a:r>
            <a:br>
              <a:rPr lang="en-US" sz="2800" b="1" i="0" dirty="0">
                <a:effectLst/>
              </a:rPr>
            </a:br>
            <a:r>
              <a:rPr lang="en-US" sz="2800" b="1" i="0" dirty="0">
                <a:effectLst/>
              </a:rPr>
              <a:t>​</a:t>
            </a:r>
            <a:br>
              <a:rPr lang="en-US" sz="2800" b="1" dirty="0"/>
            </a:br>
            <a:r>
              <a:rPr lang="en-US" sz="2800" b="1" i="0" dirty="0">
                <a:effectLst/>
              </a:rPr>
              <a:t>   A)   Rome</a:t>
            </a:r>
            <a:br>
              <a:rPr lang="en-US" sz="2800" b="1" i="0" dirty="0">
                <a:effectLst/>
              </a:rPr>
            </a:br>
            <a:r>
              <a:rPr lang="en-US" sz="2800" b="1" i="0" dirty="0">
                <a:effectLst/>
              </a:rPr>
              <a:t>   B)   Paris</a:t>
            </a:r>
            <a:br>
              <a:rPr lang="en-US" sz="2800" b="1" i="0" dirty="0">
                <a:effectLst/>
              </a:rPr>
            </a:br>
            <a:r>
              <a:rPr lang="en-US" sz="2800" b="1" i="0" dirty="0">
                <a:effectLst/>
              </a:rPr>
              <a:t>   C)   Madrid</a:t>
            </a:r>
          </a:p>
          <a:p>
            <a:r>
              <a:rPr lang="en-US" sz="2800" b="1" dirty="0"/>
              <a:t>   D)   Moscow</a:t>
            </a:r>
            <a:br>
              <a:rPr lang="en-US" sz="2800" b="1" dirty="0"/>
            </a:br>
            <a:r>
              <a:rPr lang="en-US" sz="2800" b="1" i="0" dirty="0">
                <a:effectLst/>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031637" y="3194475"/>
            <a:ext cx="3611683" cy="1815882"/>
          </a:xfrm>
          <a:prstGeom prst="rect">
            <a:avLst/>
          </a:prstGeom>
          <a:noFill/>
        </p:spPr>
        <p:txBody>
          <a:bodyPr wrap="square" rtlCol="0">
            <a:spAutoFit/>
          </a:bodyPr>
          <a:lstStyle/>
          <a:p>
            <a:r>
              <a:rPr lang="en-US" sz="2800" b="1" dirty="0"/>
              <a:t>Option B:-  Paris: </a:t>
            </a:r>
            <a:br>
              <a:rPr lang="en-US" sz="2800" b="1" dirty="0"/>
            </a:br>
            <a:endParaRPr lang="en-US" sz="2800" b="1" dirty="0"/>
          </a:p>
          <a:p>
            <a:r>
              <a:rPr lang="en-US" sz="2800" dirty="0"/>
              <a:t>They are stations on the Paris Metro.</a:t>
            </a:r>
            <a:endParaRPr lang="en-US" sz="2800" b="1"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4098" name="Picture 2" descr="Cartoon Images, Cartoon Kids, Cartoon Drawings, Cute Drawings, Train ...">
            <a:extLst>
              <a:ext uri="{FF2B5EF4-FFF2-40B4-BE49-F238E27FC236}">
                <a16:creationId xmlns:a16="http://schemas.microsoft.com/office/drawing/2014/main" id="{D59E6A8E-CAA0-8D4D-9B2F-84E0C7CDD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281" y="2710878"/>
            <a:ext cx="3611683" cy="385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84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5000">
        <p15:prstTrans prst="curtains"/>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48680" y="1460533"/>
            <a:ext cx="7842168" cy="3108543"/>
          </a:xfrm>
          <a:prstGeom prst="rect">
            <a:avLst/>
          </a:prstGeom>
          <a:noFill/>
        </p:spPr>
        <p:txBody>
          <a:bodyPr wrap="square" rtlCol="0">
            <a:spAutoFit/>
          </a:bodyPr>
          <a:lstStyle/>
          <a:p>
            <a:r>
              <a:rPr lang="en-US" sz="2800" b="1" i="0" dirty="0">
                <a:effectLst/>
              </a:rPr>
              <a:t>What makes the city of La Paz in Bolivia safe from fire?</a:t>
            </a:r>
            <a:br>
              <a:rPr lang="en-US" sz="2800" b="1" dirty="0"/>
            </a:br>
            <a:br>
              <a:rPr lang="en-US" sz="2800" b="1" dirty="0"/>
            </a:br>
            <a:r>
              <a:rPr lang="en-US" sz="2800" b="1" i="0" dirty="0">
                <a:effectLst/>
              </a:rPr>
              <a:t>   A)   Volunteer fire fighters</a:t>
            </a:r>
            <a:br>
              <a:rPr lang="en-US" sz="2800" b="1" i="0" dirty="0">
                <a:effectLst/>
              </a:rPr>
            </a:br>
            <a:r>
              <a:rPr lang="en-US" sz="2800" b="1" i="0" dirty="0">
                <a:effectLst/>
              </a:rPr>
              <a:t>   B)   Wet weather</a:t>
            </a:r>
            <a:br>
              <a:rPr lang="en-US" sz="2800" b="1" i="0" dirty="0">
                <a:effectLst/>
              </a:rPr>
            </a:br>
            <a:r>
              <a:rPr lang="en-US" sz="2800" b="1" i="0" dirty="0">
                <a:effectLst/>
              </a:rPr>
              <a:t>   C)   Altitude</a:t>
            </a:r>
          </a:p>
          <a:p>
            <a:r>
              <a:rPr lang="en-US" sz="2800" b="1" dirty="0"/>
              <a:t>   D)   Govt Regulations</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031637" y="3194475"/>
            <a:ext cx="3611683" cy="2246769"/>
          </a:xfrm>
          <a:prstGeom prst="rect">
            <a:avLst/>
          </a:prstGeom>
          <a:noFill/>
        </p:spPr>
        <p:txBody>
          <a:bodyPr wrap="square" rtlCol="0">
            <a:spAutoFit/>
          </a:bodyPr>
          <a:lstStyle/>
          <a:p>
            <a:r>
              <a:rPr lang="en-US" sz="2800" b="1" dirty="0"/>
              <a:t>Option C:-  Altitude</a:t>
            </a:r>
            <a:br>
              <a:rPr lang="en-US" sz="2800" b="1" dirty="0"/>
            </a:br>
            <a:br>
              <a:rPr lang="en-US" sz="2800" b="1" dirty="0"/>
            </a:br>
            <a:r>
              <a:rPr lang="en-US" sz="2800" b="1" dirty="0"/>
              <a:t>Too high in altitude - Not enough air to burn.</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 name="Picture 2" descr="Flash FX Animation: #12 Fire">
            <a:extLst>
              <a:ext uri="{FF2B5EF4-FFF2-40B4-BE49-F238E27FC236}">
                <a16:creationId xmlns:a16="http://schemas.microsoft.com/office/drawing/2014/main" id="{8B749471-EDAB-8748-719D-F11E85829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094" y="3814535"/>
            <a:ext cx="238125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5602031"/>
      </p:ext>
    </p:extLst>
  </p:cSld>
  <p:clrMapOvr>
    <a:masterClrMapping/>
  </p:clrMapOvr>
  <p:transition spd="slow" advClick="0" advTm="2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888654" y="3222506"/>
            <a:ext cx="6755026" cy="2308324"/>
          </a:xfrm>
          <a:prstGeom prst="rect">
            <a:avLst/>
          </a:prstGeom>
          <a:noFill/>
        </p:spPr>
        <p:txBody>
          <a:bodyPr wrap="square" rtlCol="0">
            <a:spAutoFit/>
          </a:bodyPr>
          <a:lstStyle/>
          <a:p>
            <a:r>
              <a:rPr lang="en-US" sz="3600" dirty="0"/>
              <a:t>The ballpoint pen, an office tool that is now used all around the world in just about every place imaginable, was invented there.</a:t>
            </a:r>
            <a:endParaRPr lang="en-AU" sz="3600" b="1" dirty="0"/>
          </a:p>
        </p:txBody>
      </p:sp>
      <p:sp>
        <p:nvSpPr>
          <p:cNvPr id="2" name="TextBox 1">
            <a:extLst>
              <a:ext uri="{FF2B5EF4-FFF2-40B4-BE49-F238E27FC236}">
                <a16:creationId xmlns:a16="http://schemas.microsoft.com/office/drawing/2014/main" id="{AB4BCC27-3C0B-6D88-14D2-6C5EB8713F42}"/>
              </a:ext>
            </a:extLst>
          </p:cNvPr>
          <p:cNvSpPr txBox="1"/>
          <p:nvPr/>
        </p:nvSpPr>
        <p:spPr>
          <a:xfrm>
            <a:off x="3097426" y="2220264"/>
            <a:ext cx="4893278" cy="646331"/>
          </a:xfrm>
          <a:prstGeom prst="rect">
            <a:avLst/>
          </a:prstGeom>
          <a:noFill/>
        </p:spPr>
        <p:txBody>
          <a:bodyPr wrap="square" rtlCol="0">
            <a:spAutoFit/>
          </a:bodyPr>
          <a:lstStyle/>
          <a:p>
            <a:pPr algn="l"/>
            <a:r>
              <a:rPr lang="en-AU" sz="3600" b="1" i="0" dirty="0">
                <a:solidFill>
                  <a:srgbClr val="121212"/>
                </a:solidFill>
                <a:effectLst/>
                <a:latin typeface="Calibri" panose="020F0502020204030204" pitchFamily="34" charset="0"/>
                <a:cs typeface="Calibri" panose="020F0502020204030204" pitchFamily="34" charset="0"/>
              </a:rPr>
              <a:t>Buenos Aires, Argentina</a:t>
            </a:r>
            <a:endParaRPr lang="en-AU" sz="3600" dirty="0">
              <a:latin typeface="Calibri" panose="020F0502020204030204" pitchFamily="34" charset="0"/>
              <a:cs typeface="Calibri" panose="020F0502020204030204" pitchFamily="34" charset="0"/>
            </a:endParaRPr>
          </a:p>
        </p:txBody>
      </p:sp>
      <p:pic>
        <p:nvPicPr>
          <p:cNvPr id="2050" name="Picture 2" descr="2pcs/pack Ballpoint Pen 0.7mm Fine Point Retractable Ball Pen Smooth ...">
            <a:extLst>
              <a:ext uri="{FF2B5EF4-FFF2-40B4-BE49-F238E27FC236}">
                <a16:creationId xmlns:a16="http://schemas.microsoft.com/office/drawing/2014/main" id="{A1801984-29A4-E116-F45A-3E21E6BC9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102" y="3050226"/>
            <a:ext cx="2080142" cy="20801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F908F6-5D0F-4503-4779-544ED41ABD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288324" y="0"/>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8E9B87-E401-5FE5-25A0-02C3D2E49028}"/>
              </a:ext>
            </a:extLst>
          </p:cNvPr>
          <p:cNvSpPr txBox="1"/>
          <p:nvPr/>
        </p:nvSpPr>
        <p:spPr>
          <a:xfrm rot="20482402">
            <a:off x="2897147" y="654508"/>
            <a:ext cx="3259226" cy="707886"/>
          </a:xfrm>
          <a:prstGeom prst="rect">
            <a:avLst/>
          </a:prstGeom>
          <a:noFill/>
        </p:spPr>
        <p:txBody>
          <a:bodyPr wrap="none" rtlCol="0">
            <a:spAutoFit/>
          </a:bodyPr>
          <a:lstStyle/>
          <a:p>
            <a:r>
              <a:rPr lang="en-US" sz="4000" dirty="0"/>
              <a:t>Did you know?</a:t>
            </a:r>
            <a:endParaRPr lang="en-AU" sz="4000" dirty="0"/>
          </a:p>
        </p:txBody>
      </p:sp>
    </p:spTree>
    <p:extLst>
      <p:ext uri="{BB962C8B-B14F-4D97-AF65-F5344CB8AC3E}">
        <p14:creationId xmlns:p14="http://schemas.microsoft.com/office/powerpoint/2010/main" val="2592305266"/>
      </p:ext>
    </p:extLst>
  </p:cSld>
  <p:clrMapOvr>
    <a:masterClrMapping/>
  </p:clrMapOvr>
  <mc:AlternateContent xmlns:mc="http://schemas.openxmlformats.org/markup-compatibility/2006">
    <mc:Choice xmlns:p14="http://schemas.microsoft.com/office/powerpoint/2010/main" Requires="p14">
      <p:transition spd="slow" p14:dur="2000" advClick="0" advTm="13000"/>
    </mc:Choice>
    <mc:Fallback>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48680" y="1460533"/>
            <a:ext cx="7842168" cy="3539430"/>
          </a:xfrm>
          <a:prstGeom prst="rect">
            <a:avLst/>
          </a:prstGeom>
          <a:noFill/>
        </p:spPr>
        <p:txBody>
          <a:bodyPr wrap="square" rtlCol="0">
            <a:spAutoFit/>
          </a:bodyPr>
          <a:lstStyle/>
          <a:p>
            <a:r>
              <a:rPr lang="en-US" sz="2800" b="1" i="0" dirty="0">
                <a:effectLst/>
              </a:rPr>
              <a:t>India ink or Indian Ink; is a simple black or colored ink.  In what country did it originate</a:t>
            </a:r>
            <a:br>
              <a:rPr lang="en-US" sz="2800" b="1" dirty="0"/>
            </a:br>
            <a:br>
              <a:rPr lang="en-US" sz="2800" b="1" dirty="0"/>
            </a:br>
            <a:r>
              <a:rPr lang="en-US" sz="2800" b="1" i="0" dirty="0">
                <a:effectLst/>
              </a:rPr>
              <a:t>   A)   India</a:t>
            </a:r>
            <a:br>
              <a:rPr lang="en-US" sz="2800" b="1" i="0" dirty="0">
                <a:effectLst/>
              </a:rPr>
            </a:br>
            <a:r>
              <a:rPr lang="en-US" sz="2800" b="1" i="0" dirty="0">
                <a:effectLst/>
              </a:rPr>
              <a:t>   B)   Pakistan</a:t>
            </a:r>
            <a:br>
              <a:rPr lang="en-US" sz="2800" b="1" i="0" dirty="0">
                <a:effectLst/>
              </a:rPr>
            </a:br>
            <a:r>
              <a:rPr lang="en-US" sz="2800" b="1" i="0" dirty="0">
                <a:effectLst/>
              </a:rPr>
              <a:t>   C)   China</a:t>
            </a:r>
          </a:p>
          <a:p>
            <a:r>
              <a:rPr lang="en-US" sz="2800" b="1" dirty="0"/>
              <a:t>   D)  Mongolia</a:t>
            </a:r>
            <a:br>
              <a:rPr lang="en-US" sz="2800" dirty="0"/>
            </a:br>
            <a:r>
              <a:rPr lang="en-US" sz="2800" b="0" i="0" dirty="0">
                <a:solidFill>
                  <a:srgbClr val="2508D0"/>
                </a:solidFill>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031637" y="3194475"/>
            <a:ext cx="3806137" cy="3108543"/>
          </a:xfrm>
          <a:prstGeom prst="rect">
            <a:avLst/>
          </a:prstGeom>
          <a:noFill/>
        </p:spPr>
        <p:txBody>
          <a:bodyPr wrap="square" rtlCol="0">
            <a:spAutoFit/>
          </a:bodyPr>
          <a:lstStyle/>
          <a:p>
            <a:r>
              <a:rPr lang="en-US" sz="2800" b="1" dirty="0"/>
              <a:t>Option C:-  China</a:t>
            </a:r>
            <a:br>
              <a:rPr lang="en-US" sz="2800" dirty="0"/>
            </a:br>
            <a:br>
              <a:rPr lang="en-US" sz="2800" dirty="0"/>
            </a:br>
            <a:r>
              <a:rPr lang="en-US" sz="2800" dirty="0"/>
              <a:t>It is believed that the process of making India ink was known in China as early as the middle of the 3rd millennium BC</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6148" name="Picture 4" descr="Review of the Best Drawing Ink Brands">
            <a:extLst>
              <a:ext uri="{FF2B5EF4-FFF2-40B4-BE49-F238E27FC236}">
                <a16:creationId xmlns:a16="http://schemas.microsoft.com/office/drawing/2014/main" id="{87FB12BF-314F-D28F-A6E4-F5BFFAAA7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428" y="3207080"/>
            <a:ext cx="3433118" cy="30959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D2BF3CEE-CE6D-0642-A45A-5DC0AB741A91}"/>
              </a:ext>
            </a:extLst>
          </p:cNvPr>
          <p:cNvCxnSpPr>
            <a:cxnSpLocks/>
          </p:cNvCxnSpPr>
          <p:nvPr/>
        </p:nvCxnSpPr>
        <p:spPr>
          <a:xfrm>
            <a:off x="625642" y="2966827"/>
            <a:ext cx="2418045" cy="940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DB8FE4-3589-4D54-EBE7-6A66B3CDE4C2}"/>
              </a:ext>
            </a:extLst>
          </p:cNvPr>
          <p:cNvCxnSpPr>
            <a:cxnSpLocks/>
          </p:cNvCxnSpPr>
          <p:nvPr/>
        </p:nvCxnSpPr>
        <p:spPr>
          <a:xfrm>
            <a:off x="625642" y="4269882"/>
            <a:ext cx="2521819" cy="1481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CAD0AB-DFD9-325C-18CE-60E81F3C46F3}"/>
              </a:ext>
            </a:extLst>
          </p:cNvPr>
          <p:cNvCxnSpPr>
            <a:cxnSpLocks/>
          </p:cNvCxnSpPr>
          <p:nvPr/>
        </p:nvCxnSpPr>
        <p:spPr>
          <a:xfrm>
            <a:off x="804532" y="3449147"/>
            <a:ext cx="2418045" cy="940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286913"/>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1000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par>
                                <p:cTn id="12" presetID="21" presetClass="entr" presetSubtype="1" fill="hold" nodeType="withEffect">
                                  <p:stCondLst>
                                    <p:cond delay="1000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1250"/>
                                        <p:tgtEl>
                                          <p:spTgt spid="9"/>
                                        </p:tgtEl>
                                      </p:cBhvr>
                                    </p:animEffect>
                                  </p:childTnLst>
                                </p:cTn>
                              </p:par>
                              <p:par>
                                <p:cTn id="15" presetID="21" presetClass="entr" presetSubtype="1" fill="hold" nodeType="withEffect">
                                  <p:stCondLst>
                                    <p:cond delay="1000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3970318"/>
          </a:xfrm>
          <a:prstGeom prst="rect">
            <a:avLst/>
          </a:prstGeom>
          <a:noFill/>
        </p:spPr>
        <p:txBody>
          <a:bodyPr wrap="square" rtlCol="0">
            <a:spAutoFit/>
          </a:bodyPr>
          <a:lstStyle/>
          <a:p>
            <a:r>
              <a:rPr lang="en-US" sz="2800" b="1" i="0" dirty="0">
                <a:effectLst/>
              </a:rPr>
              <a:t>The English word "barbecue" and its cognates in other languages come from the word ‘barbacoa’. What language is it from?</a:t>
            </a:r>
            <a:br>
              <a:rPr lang="en-US" sz="2800" b="1" dirty="0"/>
            </a:br>
            <a:br>
              <a:rPr lang="en-US" sz="2800" b="1" dirty="0"/>
            </a:br>
            <a:r>
              <a:rPr lang="en-US" sz="2800" b="1" i="0" dirty="0">
                <a:effectLst/>
              </a:rPr>
              <a:t>  A) North American Cherokee</a:t>
            </a:r>
            <a:br>
              <a:rPr lang="en-US" sz="2800" b="1" dirty="0"/>
            </a:br>
            <a:r>
              <a:rPr lang="en-US" sz="2800" b="1" i="0" dirty="0">
                <a:effectLst/>
              </a:rPr>
              <a:t>  B) Canadian Inuit</a:t>
            </a:r>
            <a:br>
              <a:rPr lang="en-US" sz="2800" b="1" dirty="0"/>
            </a:br>
            <a:r>
              <a:rPr lang="en-US" sz="2800" b="1" i="0" dirty="0">
                <a:effectLst/>
              </a:rPr>
              <a:t>  C) Spanish</a:t>
            </a:r>
          </a:p>
          <a:p>
            <a:r>
              <a:rPr lang="en-US" sz="2800" b="1" dirty="0"/>
              <a:t>  D) Xhosa</a:t>
            </a:r>
            <a:br>
              <a:rPr lang="en-US" sz="2800" dirty="0"/>
            </a:br>
            <a:r>
              <a:rPr lang="en-US" sz="2800" b="0" i="0" dirty="0">
                <a:solidFill>
                  <a:srgbClr val="2508D0"/>
                </a:solidFill>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949259" y="1736377"/>
            <a:ext cx="4242741" cy="3970318"/>
          </a:xfrm>
          <a:prstGeom prst="rect">
            <a:avLst/>
          </a:prstGeom>
          <a:noFill/>
        </p:spPr>
        <p:txBody>
          <a:bodyPr wrap="square" rtlCol="0">
            <a:spAutoFit/>
          </a:bodyPr>
          <a:lstStyle/>
          <a:p>
            <a:r>
              <a:rPr lang="en-US" sz="2800" b="1" dirty="0"/>
              <a:t>Option C):-</a:t>
            </a:r>
            <a:r>
              <a:rPr lang="en-US" sz="2800" dirty="0"/>
              <a:t> </a:t>
            </a:r>
            <a:r>
              <a:rPr lang="en-US" sz="2800" b="1" dirty="0"/>
              <a:t>Spanish</a:t>
            </a:r>
            <a:br>
              <a:rPr lang="en-US" sz="2800" dirty="0"/>
            </a:br>
            <a:r>
              <a:rPr lang="en-US" sz="2800" dirty="0"/>
              <a:t>​</a:t>
            </a:r>
            <a:br>
              <a:rPr lang="en-US" sz="2800" dirty="0"/>
            </a:br>
            <a:r>
              <a:rPr lang="en-US" sz="2800" dirty="0"/>
              <a:t>Originally a barbacoa wasn't a way of cooking food but the name of a wooden structure used by Taino Indians to smoke their food. </a:t>
            </a:r>
            <a:br>
              <a:rPr lang="en-US" sz="2800" dirty="0"/>
            </a:br>
            <a:endParaRPr lang="en-US" sz="2800"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6146" name="Picture 2" descr="gifs barbecue">
            <a:extLst>
              <a:ext uri="{FF2B5EF4-FFF2-40B4-BE49-F238E27FC236}">
                <a16:creationId xmlns:a16="http://schemas.microsoft.com/office/drawing/2014/main" id="{A769FE0E-E113-5B7F-8A74-24F1D73F5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557" y="3278417"/>
            <a:ext cx="263842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73902"/>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468770"/>
            <a:ext cx="7842168" cy="2677656"/>
          </a:xfrm>
          <a:prstGeom prst="rect">
            <a:avLst/>
          </a:prstGeom>
          <a:noFill/>
        </p:spPr>
        <p:txBody>
          <a:bodyPr wrap="square" rtlCol="0">
            <a:spAutoFit/>
          </a:bodyPr>
          <a:lstStyle/>
          <a:p>
            <a:r>
              <a:rPr lang="en-US" sz="2800" b="0" i="0" dirty="0">
                <a:effectLst/>
                <a:latin typeface="Sansation"/>
              </a:rPr>
              <a:t>Marco Polo brought pasta back to Italy from Brazil.  True or False?</a:t>
            </a:r>
          </a:p>
          <a:p>
            <a:endParaRPr lang="en-US" sz="2800" dirty="0">
              <a:latin typeface="Sansation"/>
            </a:endParaRPr>
          </a:p>
          <a:p>
            <a:pPr marL="514350" indent="-514350">
              <a:buAutoNum type="alphaLcParenR"/>
            </a:pPr>
            <a:r>
              <a:rPr lang="en-US" sz="2800" dirty="0">
                <a:latin typeface="Sansation"/>
              </a:rPr>
              <a:t>True</a:t>
            </a:r>
          </a:p>
          <a:p>
            <a:pPr marL="514350" indent="-514350">
              <a:buAutoNum type="alphaLcParenR"/>
            </a:pPr>
            <a:r>
              <a:rPr lang="en-US" sz="2800" dirty="0">
                <a:latin typeface="Sansation"/>
              </a:rPr>
              <a:t>False</a:t>
            </a:r>
            <a:br>
              <a:rPr lang="en-US" sz="2800" dirty="0"/>
            </a:br>
            <a:r>
              <a:rPr lang="en-US" sz="2800" b="0" i="0" dirty="0">
                <a:solidFill>
                  <a:srgbClr val="2508D0"/>
                </a:solidFill>
                <a:effectLst/>
                <a:latin typeface="Sansation"/>
              </a:rPr>
              <a:t>​</a:t>
            </a:r>
            <a:endParaRPr lang="en-AU" sz="28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949259" y="1736377"/>
            <a:ext cx="4242741" cy="4616648"/>
          </a:xfrm>
          <a:prstGeom prst="rect">
            <a:avLst/>
          </a:prstGeom>
          <a:noFill/>
        </p:spPr>
        <p:txBody>
          <a:bodyPr wrap="square" rtlCol="0">
            <a:spAutoFit/>
          </a:bodyPr>
          <a:lstStyle/>
          <a:p>
            <a:r>
              <a:rPr lang="en-US" sz="2800" b="1" dirty="0"/>
              <a:t>b) False</a:t>
            </a:r>
          </a:p>
          <a:p>
            <a:endParaRPr lang="en-US" sz="2800" b="1" dirty="0"/>
          </a:p>
          <a:p>
            <a:r>
              <a:rPr lang="en-US" sz="2400" b="1" dirty="0"/>
              <a:t>Or perhaps half true</a:t>
            </a:r>
            <a:r>
              <a:rPr lang="en-US" sz="2800" b="1" dirty="0"/>
              <a:t>.</a:t>
            </a:r>
          </a:p>
          <a:p>
            <a:endParaRPr lang="en-US" dirty="0"/>
          </a:p>
          <a:p>
            <a:r>
              <a:rPr lang="en-US" sz="2400" dirty="0"/>
              <a:t>Marco Polo who is believed to have brought pasta to Italy after a trip to </a:t>
            </a:r>
            <a:r>
              <a:rPr lang="en-US" sz="2400" b="1" dirty="0"/>
              <a:t>China</a:t>
            </a:r>
            <a:r>
              <a:rPr lang="en-US" sz="2400" dirty="0"/>
              <a:t>.  Marco Polo was born in the year 1254 in Venice, Italy.</a:t>
            </a:r>
          </a:p>
          <a:p>
            <a:endParaRPr lang="en-US" sz="2400" b="1" dirty="0"/>
          </a:p>
          <a:p>
            <a:r>
              <a:rPr lang="en-US" sz="2400" b="1" dirty="0"/>
              <a:t>Right guy, wrong country</a:t>
            </a:r>
            <a:br>
              <a:rPr lang="en-US" sz="2400" b="1" dirty="0"/>
            </a:br>
            <a:endParaRPr lang="en-US" sz="2400" dirty="0"/>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30" name="Picture 6" descr="The best free Pasta vector images. Download from 75 free vectors of ...">
            <a:extLst>
              <a:ext uri="{FF2B5EF4-FFF2-40B4-BE49-F238E27FC236}">
                <a16:creationId xmlns:a16="http://schemas.microsoft.com/office/drawing/2014/main" id="{9E43FDF5-4884-3DA3-A4F9-23F068DCF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162" y="2862508"/>
            <a:ext cx="4627462" cy="3640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81954"/>
      </p:ext>
    </p:extLst>
  </p:cSld>
  <p:clrMapOvr>
    <a:masterClrMapping/>
  </p:clrMapOvr>
  <p:transition spd="slow" advClick="0" advTm="2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2022</Words>
  <Application>Microsoft Office PowerPoint</Application>
  <PresentationFormat>Widescreen</PresentationFormat>
  <Paragraphs>124</Paragraphs>
  <Slides>23</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Blackadder ITC</vt:lpstr>
      <vt:lpstr>Calibri</vt:lpstr>
      <vt:lpstr>Calibri Light</vt:lpstr>
      <vt:lpstr>Roboto</vt:lpstr>
      <vt:lpstr>Sansation</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62</cp:revision>
  <dcterms:created xsi:type="dcterms:W3CDTF">2023-11-21T10:34:50Z</dcterms:created>
  <dcterms:modified xsi:type="dcterms:W3CDTF">2024-01-11T06:49:28Z</dcterms:modified>
</cp:coreProperties>
</file>