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7" r:id="rId2"/>
    <p:sldId id="358" r:id="rId3"/>
    <p:sldId id="359" r:id="rId4"/>
    <p:sldId id="377" r:id="rId5"/>
    <p:sldId id="378" r:id="rId6"/>
    <p:sldId id="379" r:id="rId7"/>
    <p:sldId id="380" r:id="rId8"/>
    <p:sldId id="381" r:id="rId9"/>
    <p:sldId id="382" r:id="rId10"/>
    <p:sldId id="439" r:id="rId11"/>
    <p:sldId id="383" r:id="rId12"/>
    <p:sldId id="384" r:id="rId13"/>
    <p:sldId id="385" r:id="rId14"/>
    <p:sldId id="387" r:id="rId15"/>
    <p:sldId id="386" r:id="rId16"/>
    <p:sldId id="440" r:id="rId17"/>
    <p:sldId id="388" r:id="rId18"/>
    <p:sldId id="389" r:id="rId19"/>
    <p:sldId id="390" r:id="rId20"/>
    <p:sldId id="391" r:id="rId21"/>
    <p:sldId id="412" r:id="rId22"/>
    <p:sldId id="413" r:id="rId23"/>
    <p:sldId id="441" r:id="rId24"/>
    <p:sldId id="418" r:id="rId25"/>
    <p:sldId id="419" r:id="rId26"/>
    <p:sldId id="420" r:id="rId27"/>
    <p:sldId id="442" r:id="rId28"/>
    <p:sldId id="421" r:id="rId29"/>
    <p:sldId id="42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E7BBD-DD0E-4D3E-A813-69F6845E6177}" v="214" dt="2023-12-27T22:08:24.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116" d="100"/>
          <a:sy n="116" d="100"/>
        </p:scale>
        <p:origin x="1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FCB7-0FA1-417E-14CF-144E60C43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78FC854-918E-3ABF-B087-A9DA7AEDE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454A208-0DF1-9EDD-249A-B017D86653F4}"/>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5" name="Footer Placeholder 4">
            <a:extLst>
              <a:ext uri="{FF2B5EF4-FFF2-40B4-BE49-F238E27FC236}">
                <a16:creationId xmlns:a16="http://schemas.microsoft.com/office/drawing/2014/main" id="{A9E83A3E-055B-0E32-BA17-5AA6ED6E6C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84A73E7-1923-B078-9D38-15FC3B232734}"/>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28694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2A64-ED3E-9845-9923-E8A3105642A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0608A0-413F-175F-555C-1AA46C0204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FBEFF05-6A99-EAB7-79B8-9AD0D6B5DB89}"/>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5" name="Footer Placeholder 4">
            <a:extLst>
              <a:ext uri="{FF2B5EF4-FFF2-40B4-BE49-F238E27FC236}">
                <a16:creationId xmlns:a16="http://schemas.microsoft.com/office/drawing/2014/main" id="{B13CAEAA-AD5C-DC8F-ECD7-836B050E7C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6B78CC-B04B-0E5E-DA43-46460BC4C1EF}"/>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69270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C7BAA-85B4-ED57-D34D-D3FF00839E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7BA884-2C59-B4E0-1A08-2CC774AF92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06D232D-D1FC-55C3-78A0-3427013F9E9E}"/>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5" name="Footer Placeholder 4">
            <a:extLst>
              <a:ext uri="{FF2B5EF4-FFF2-40B4-BE49-F238E27FC236}">
                <a16:creationId xmlns:a16="http://schemas.microsoft.com/office/drawing/2014/main" id="{A103CE34-F8C9-24F5-1E44-B6B810F048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41EB7A7-0F19-032A-6C28-9B43A370958D}"/>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80338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49B4-DC2A-1773-06C4-3FF7053CF38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5B365E4-A5D0-0A13-DFD4-34F857CFCF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ADC0F9-64FF-6F6B-8E1C-47C81944A621}"/>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5" name="Footer Placeholder 4">
            <a:extLst>
              <a:ext uri="{FF2B5EF4-FFF2-40B4-BE49-F238E27FC236}">
                <a16:creationId xmlns:a16="http://schemas.microsoft.com/office/drawing/2014/main" id="{2B3B4647-3315-9AA8-110B-21B9141121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0B05ED-BB58-0C7D-5135-7E773671136C}"/>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21746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0672-BA96-5856-961A-76AD782B6D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9B37F8D-43D3-68A0-BC71-609306E7D7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F42C27-6E2B-36C8-124F-15632E77DD0A}"/>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5" name="Footer Placeholder 4">
            <a:extLst>
              <a:ext uri="{FF2B5EF4-FFF2-40B4-BE49-F238E27FC236}">
                <a16:creationId xmlns:a16="http://schemas.microsoft.com/office/drawing/2014/main" id="{0A7F3875-2BAE-970C-7A9A-8AC71835B0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FB5D6B-B9FC-D52E-D27E-7668EF85F78A}"/>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209834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BAA9-6D5A-D759-C28C-6726DAC30CB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8CAD18A-84F6-D668-78D5-661437ACD6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E99B7B5-2848-0C71-21B1-7013273E46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9194918-EBCA-9CD8-5E7F-B80961A88245}"/>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6" name="Footer Placeholder 5">
            <a:extLst>
              <a:ext uri="{FF2B5EF4-FFF2-40B4-BE49-F238E27FC236}">
                <a16:creationId xmlns:a16="http://schemas.microsoft.com/office/drawing/2014/main" id="{2864667D-BF92-576F-D6A1-6D93281261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8510EAC-402F-CFF6-1BA9-9E737D33C3B6}"/>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10871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069A-EEB8-B0AF-8579-6FB59EA9AF5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F21867-FFA2-F7EF-C67C-39794E22C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82A1B-71CB-B583-01B0-C4D7D0A7A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0C10494-53D4-E850-D514-E6D131EB09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180A45-DB39-4DDB-C2A8-AF4F012D5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0EE0796-697C-18EA-42B1-B45DB6FC0D67}"/>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8" name="Footer Placeholder 7">
            <a:extLst>
              <a:ext uri="{FF2B5EF4-FFF2-40B4-BE49-F238E27FC236}">
                <a16:creationId xmlns:a16="http://schemas.microsoft.com/office/drawing/2014/main" id="{5A6B418E-3708-C1DD-E7EB-569C2C6602B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025E543-67D8-93FF-AB4E-82CE5C9912C0}"/>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326606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9143-2F2D-E1BC-874A-C07CDAFF1B1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BD2B76A-7BB2-9FD6-C3C4-F6E800C81476}"/>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4" name="Footer Placeholder 3">
            <a:extLst>
              <a:ext uri="{FF2B5EF4-FFF2-40B4-BE49-F238E27FC236}">
                <a16:creationId xmlns:a16="http://schemas.microsoft.com/office/drawing/2014/main" id="{F4A56C69-1B07-4285-4991-386C3370D33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E3AB6D-7F8E-870B-FD92-7501BC81C5C6}"/>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112382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908C1-4AD5-08B3-F7FA-E8420FAD63A5}"/>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3" name="Footer Placeholder 2">
            <a:extLst>
              <a:ext uri="{FF2B5EF4-FFF2-40B4-BE49-F238E27FC236}">
                <a16:creationId xmlns:a16="http://schemas.microsoft.com/office/drawing/2014/main" id="{BF1562A4-EE8D-7376-4DB6-8B77C97536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3A2096E-4D04-10B3-1A53-49A4846ABB24}"/>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04191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787C-D8EB-44C7-52E7-1CBFD013D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8323019-CEE7-5672-1FC2-539B8CA58D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C8DC255-8388-268C-3E13-FE1B42742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27EE1-EE67-F559-018D-84A11AEAD15A}"/>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6" name="Footer Placeholder 5">
            <a:extLst>
              <a:ext uri="{FF2B5EF4-FFF2-40B4-BE49-F238E27FC236}">
                <a16:creationId xmlns:a16="http://schemas.microsoft.com/office/drawing/2014/main" id="{E2D334C8-7875-0430-F96F-8F6F027C885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FDCD0C2-8814-883B-28A6-6D7591C1337A}"/>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24836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35F5-52BD-F9BD-6D3F-2DD3A6C6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A0C87B9-F1E8-4042-89CE-242550EDE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0E76AFD-D1E4-C40E-C79C-0FA77F107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EE06A-E51E-F518-3637-EF309EBAAEED}"/>
              </a:ext>
            </a:extLst>
          </p:cNvPr>
          <p:cNvSpPr>
            <a:spLocks noGrp="1"/>
          </p:cNvSpPr>
          <p:nvPr>
            <p:ph type="dt" sz="half" idx="10"/>
          </p:nvPr>
        </p:nvSpPr>
        <p:spPr/>
        <p:txBody>
          <a:bodyPr/>
          <a:lstStyle/>
          <a:p>
            <a:fld id="{C66EAAB6-7B8B-4F47-80A5-1D3FF0A4FBBF}" type="datetimeFigureOut">
              <a:rPr lang="en-AU" smtClean="0"/>
              <a:t>13/01/2024</a:t>
            </a:fld>
            <a:endParaRPr lang="en-AU"/>
          </a:p>
        </p:txBody>
      </p:sp>
      <p:sp>
        <p:nvSpPr>
          <p:cNvPr id="6" name="Footer Placeholder 5">
            <a:extLst>
              <a:ext uri="{FF2B5EF4-FFF2-40B4-BE49-F238E27FC236}">
                <a16:creationId xmlns:a16="http://schemas.microsoft.com/office/drawing/2014/main" id="{CCD62F0A-ADFE-18ED-76A2-0D4DC18C356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6E5F50-B5C5-0726-44AB-F16C2B0079D9}"/>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767832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Dmnd">
          <a:fgClr>
            <a:schemeClr val="accent1">
              <a:lumMod val="7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26BB5-4553-E0E2-9676-DC7D7EAB1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C3CF4CC-39AC-B130-22A9-9CBC8720C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7760B8-4545-D10E-F3DC-4E133D0F50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EAAB6-7B8B-4F47-80A5-1D3FF0A4FBBF}" type="datetimeFigureOut">
              <a:rPr lang="en-AU" smtClean="0"/>
              <a:t>13/01/2024</a:t>
            </a:fld>
            <a:endParaRPr lang="en-AU"/>
          </a:p>
        </p:txBody>
      </p:sp>
      <p:sp>
        <p:nvSpPr>
          <p:cNvPr id="5" name="Footer Placeholder 4">
            <a:extLst>
              <a:ext uri="{FF2B5EF4-FFF2-40B4-BE49-F238E27FC236}">
                <a16:creationId xmlns:a16="http://schemas.microsoft.com/office/drawing/2014/main" id="{B856C96E-1F62-F713-A9D4-6909CC39B1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6103215-EFDF-A3CC-4A17-0E7C79ADF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88146-81F6-4CF8-B58E-FE9F6D0B8F02}" type="slidenum">
              <a:rPr lang="en-AU" smtClean="0"/>
              <a:t>‹#›</a:t>
            </a:fld>
            <a:endParaRPr lang="en-AU"/>
          </a:p>
        </p:txBody>
      </p:sp>
    </p:spTree>
    <p:extLst>
      <p:ext uri="{BB962C8B-B14F-4D97-AF65-F5344CB8AC3E}">
        <p14:creationId xmlns:p14="http://schemas.microsoft.com/office/powerpoint/2010/main" val="3129861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468770"/>
            <a:ext cx="5160454" cy="4401205"/>
          </a:xfrm>
          <a:prstGeom prst="rect">
            <a:avLst/>
          </a:prstGeom>
          <a:noFill/>
        </p:spPr>
        <p:txBody>
          <a:bodyPr wrap="square" rtlCol="0">
            <a:spAutoFit/>
          </a:bodyPr>
          <a:lstStyle/>
          <a:p>
            <a:r>
              <a:rPr lang="en-US" sz="2800" b="1" dirty="0"/>
              <a:t>In </a:t>
            </a:r>
            <a:r>
              <a:rPr lang="en-US" sz="2800" b="1" i="0" dirty="0">
                <a:effectLst/>
                <a:latin typeface="Sansation"/>
              </a:rPr>
              <a:t>South America, who, what or where is Chacarera</a:t>
            </a:r>
            <a:br>
              <a:rPr lang="en-US" sz="2800" b="1" dirty="0"/>
            </a:br>
            <a:r>
              <a:rPr lang="en-US" sz="2800" b="1" i="0" dirty="0">
                <a:effectLst/>
                <a:latin typeface="Sansation"/>
              </a:rPr>
              <a:t> </a:t>
            </a:r>
            <a:br>
              <a:rPr lang="en-US" sz="2800" b="1" dirty="0"/>
            </a:br>
            <a:r>
              <a:rPr lang="en-US" sz="2800" b="1" i="0" dirty="0">
                <a:effectLst/>
                <a:latin typeface="Sansation"/>
              </a:rPr>
              <a:t>  A)-  Style of music / dance</a:t>
            </a:r>
            <a:br>
              <a:rPr lang="en-US" sz="2800" b="1" dirty="0"/>
            </a:br>
            <a:r>
              <a:rPr lang="en-US" sz="2800" b="1" i="0" dirty="0">
                <a:effectLst/>
                <a:latin typeface="Sansation"/>
              </a:rPr>
              <a:t>  B)-  Argentinian equivalent of a BBQ</a:t>
            </a:r>
            <a:br>
              <a:rPr lang="en-US" sz="2800" b="1" dirty="0"/>
            </a:br>
            <a:r>
              <a:rPr lang="en-US" sz="2800" b="1" i="0" dirty="0">
                <a:effectLst/>
                <a:latin typeface="Sansation"/>
              </a:rPr>
              <a:t>​  C)-  Traditional dress worn by Bolivian women. </a:t>
            </a:r>
          </a:p>
          <a:p>
            <a:r>
              <a:rPr lang="en-US" sz="2800" b="1" dirty="0">
                <a:latin typeface="Sansation"/>
              </a:rPr>
              <a:t>  D)  Dog breed</a:t>
            </a:r>
            <a:br>
              <a:rPr lang="en-US" sz="2800" dirty="0"/>
            </a:br>
            <a:r>
              <a:rPr lang="en-US" sz="2800" dirty="0"/>
              <a:t> </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372882" y="1610409"/>
            <a:ext cx="4721300" cy="5016758"/>
          </a:xfrm>
          <a:prstGeom prst="rect">
            <a:avLst/>
          </a:prstGeom>
          <a:noFill/>
        </p:spPr>
        <p:txBody>
          <a:bodyPr wrap="square" rtlCol="0">
            <a:spAutoFit/>
          </a:bodyPr>
          <a:lstStyle/>
          <a:p>
            <a:r>
              <a:rPr lang="en-US" sz="2800" b="1" dirty="0"/>
              <a:t>Option A: Style of music / dance</a:t>
            </a:r>
            <a:br>
              <a:rPr lang="en-US" sz="2400" dirty="0"/>
            </a:br>
            <a:br>
              <a:rPr lang="en-US" sz="2400" dirty="0"/>
            </a:br>
            <a:r>
              <a:rPr lang="en-US" sz="2400" dirty="0"/>
              <a:t>   The original development of the music used soft Spanish guitar and upbeat drum rhythms to create a lively and distinctive style. The origin is unknown, but the dance became particularly common in rural, farmland areas of Argentina's Northwest region,</a:t>
            </a:r>
            <a:br>
              <a:rPr lang="en-US" sz="2400" dirty="0"/>
            </a:br>
            <a:r>
              <a:rPr lang="en-US" sz="2400" dirty="0"/>
              <a:t>   ​The idea is to dance in groups around a squar</a:t>
            </a:r>
            <a:r>
              <a:rPr lang="en-US" sz="2400" i="1" dirty="0"/>
              <a:t>e.</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4098" name="Picture 2" descr="Costumbres: CHACARERA SIMPLE - FIGURAS - AVANCE - GIRO - ZAPATEO">
            <a:extLst>
              <a:ext uri="{FF2B5EF4-FFF2-40B4-BE49-F238E27FC236}">
                <a16:creationId xmlns:a16="http://schemas.microsoft.com/office/drawing/2014/main" id="{D49B51FC-E0F6-3F9A-D552-C03E04D4EB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4437" y="4370739"/>
            <a:ext cx="2234202" cy="2234202"/>
          </a:xfrm>
          <a:prstGeom prst="rect">
            <a:avLst/>
          </a:prstGeom>
          <a:ln w="28575"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01 - Troggs - Love Is All Around">
            <a:hlinkClick r:id="" action="ppaction://media"/>
            <a:extLst>
              <a:ext uri="{FF2B5EF4-FFF2-40B4-BE49-F238E27FC236}">
                <a16:creationId xmlns:a16="http://schemas.microsoft.com/office/drawing/2014/main" id="{FACA29D2-2C2F-CC78-D0CE-8B830C8645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55676" y="160697"/>
            <a:ext cx="609600" cy="609600"/>
          </a:xfrm>
          <a:prstGeom prst="rect">
            <a:avLst/>
          </a:prstGeom>
        </p:spPr>
      </p:pic>
    </p:spTree>
    <p:extLst>
      <p:ext uri="{BB962C8B-B14F-4D97-AF65-F5344CB8AC3E}">
        <p14:creationId xmlns:p14="http://schemas.microsoft.com/office/powerpoint/2010/main" val="1774071453"/>
      </p:ext>
    </p:extLst>
  </p:cSld>
  <p:clrMapOvr>
    <a:masterClrMapping/>
  </p:clrMapOvr>
  <p:transition spd="slow" advClick="0" advTm="2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grpId="0" nodeType="afterEffect">
                                  <p:stCondLst>
                                    <p:cond delay="10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10500"/>
                            </p:stCondLst>
                            <p:childTnLst>
                              <p:par>
                                <p:cTn id="13" presetID="45" presetClass="entr" presetSubtype="0" fill="hold" nodeType="afterEffect">
                                  <p:stCondLst>
                                    <p:cond delay="100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1000"/>
                                        <p:tgtEl>
                                          <p:spTgt spid="4098"/>
                                        </p:tgtEl>
                                      </p:cBhvr>
                                    </p:animEffect>
                                    <p:anim calcmode="lin" valueType="num">
                                      <p:cBhvr>
                                        <p:cTn id="16" dur="1000" fill="hold"/>
                                        <p:tgtEl>
                                          <p:spTgt spid="4098"/>
                                        </p:tgtEl>
                                        <p:attrNameLst>
                                          <p:attrName>ppt_w</p:attrName>
                                        </p:attrNameLst>
                                      </p:cBhvr>
                                      <p:tavLst>
                                        <p:tav tm="0" fmla="#ppt_w*sin(2.5*pi*$)">
                                          <p:val>
                                            <p:fltVal val="0"/>
                                          </p:val>
                                        </p:tav>
                                        <p:tav tm="100000">
                                          <p:val>
                                            <p:fltVal val="1"/>
                                          </p:val>
                                        </p:tav>
                                      </p:tavLst>
                                    </p:anim>
                                    <p:anim calcmode="lin" valueType="num">
                                      <p:cBhvr>
                                        <p:cTn id="17" dur="1000" fill="hold"/>
                                        <p:tgtEl>
                                          <p:spTgt spid="40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dotDmnd">
          <a:fgClr>
            <a:schemeClr val="accent2"/>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5" name="TextBox 4">
            <a:extLst>
              <a:ext uri="{FF2B5EF4-FFF2-40B4-BE49-F238E27FC236}">
                <a16:creationId xmlns:a16="http://schemas.microsoft.com/office/drawing/2014/main" id="{3D5C0EAD-D5B0-FFAC-2A1B-A5754EED8E8F}"/>
              </a:ext>
            </a:extLst>
          </p:cNvPr>
          <p:cNvSpPr txBox="1"/>
          <p:nvPr/>
        </p:nvSpPr>
        <p:spPr>
          <a:xfrm>
            <a:off x="3219855" y="2544463"/>
            <a:ext cx="8455782" cy="3416320"/>
          </a:xfrm>
          <a:prstGeom prst="rect">
            <a:avLst/>
          </a:prstGeom>
          <a:noFill/>
        </p:spPr>
        <p:txBody>
          <a:bodyPr wrap="square">
            <a:spAutoFit/>
          </a:bodyPr>
          <a:lstStyle/>
          <a:p>
            <a:r>
              <a:rPr lang="en-US" sz="3200" b="1" dirty="0"/>
              <a:t>Russia only classified beer as an alcoholic drink in 2011</a:t>
            </a:r>
          </a:p>
          <a:p>
            <a:endParaRPr lang="en-US" sz="3200" b="1" dirty="0"/>
          </a:p>
          <a:p>
            <a:r>
              <a:rPr lang="en-US" sz="3200" b="1" dirty="0">
                <a:solidFill>
                  <a:schemeClr val="accent1">
                    <a:lumMod val="75000"/>
                  </a:schemeClr>
                </a:solidFill>
              </a:rPr>
              <a:t>Remarkably before then any drink with less than 10% alcohol was considered a ‘foodstuff’.</a:t>
            </a:r>
          </a:p>
          <a:p>
            <a:br>
              <a:rPr lang="en-US" sz="2800" dirty="0"/>
            </a:br>
            <a:endParaRPr lang="en-US" sz="2800" b="1" i="0" dirty="0">
              <a:solidFill>
                <a:schemeClr val="accent1"/>
              </a:solidFill>
              <a:effectLst/>
              <a:latin typeface="Quire Sans" panose="020B0502040204020203" pitchFamily="34" charset="0"/>
              <a:cs typeface="Quire Sans" panose="020B0502040204020203" pitchFamily="34" charset="0"/>
            </a:endParaRPr>
          </a:p>
        </p:txBody>
      </p:sp>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506122" y="1095700"/>
            <a:ext cx="3259226" cy="707886"/>
          </a:xfrm>
          <a:prstGeom prst="rect">
            <a:avLst/>
          </a:prstGeom>
          <a:noFill/>
        </p:spPr>
        <p:txBody>
          <a:bodyPr wrap="none" rtlCol="0">
            <a:spAutoFit/>
          </a:bodyPr>
          <a:lstStyle/>
          <a:p>
            <a:r>
              <a:rPr lang="en-US" sz="4000" dirty="0"/>
              <a:t>Did you know?</a:t>
            </a:r>
            <a:endParaRPr lang="en-AU" sz="4000" dirty="0"/>
          </a:p>
        </p:txBody>
      </p:sp>
    </p:spTree>
    <p:extLst>
      <p:ext uri="{BB962C8B-B14F-4D97-AF65-F5344CB8AC3E}">
        <p14:creationId xmlns:p14="http://schemas.microsoft.com/office/powerpoint/2010/main" val="1203759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1500"/>
                            </p:stCondLst>
                            <p:childTnLst>
                              <p:par>
                                <p:cTn id="11" presetID="2" presetClass="entr" presetSubtype="4" fill="hold" grpId="0" nodeType="afterEffect">
                                  <p:stCondLst>
                                    <p:cond delay="17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056009" y="1916708"/>
            <a:ext cx="4875235" cy="3724096"/>
          </a:xfrm>
          <a:prstGeom prst="rect">
            <a:avLst/>
          </a:prstGeom>
          <a:noFill/>
        </p:spPr>
        <p:txBody>
          <a:bodyPr wrap="square" rtlCol="0">
            <a:spAutoFit/>
          </a:bodyPr>
          <a:lstStyle/>
          <a:p>
            <a:r>
              <a:rPr lang="en-US" sz="3600" b="1" dirty="0"/>
              <a:t>What is the most Northern Capital City?</a:t>
            </a:r>
            <a:br>
              <a:rPr lang="en-US" sz="4800" dirty="0"/>
            </a:br>
            <a:r>
              <a:rPr lang="en-US" sz="3600" b="1" dirty="0"/>
              <a:t> </a:t>
            </a:r>
          </a:p>
          <a:p>
            <a:r>
              <a:rPr lang="en-US" sz="3200" b="1" i="0" dirty="0">
                <a:effectLst/>
              </a:rPr>
              <a:t>A)  Stockholm</a:t>
            </a:r>
          </a:p>
          <a:p>
            <a:r>
              <a:rPr lang="en-US" sz="3200" b="1" i="0" dirty="0">
                <a:effectLst/>
              </a:rPr>
              <a:t>B)  Ottawa</a:t>
            </a:r>
            <a:br>
              <a:rPr lang="en-US" sz="3200" b="1" dirty="0"/>
            </a:br>
            <a:r>
              <a:rPr lang="en-US" sz="3200" b="1" i="0" dirty="0">
                <a:effectLst/>
              </a:rPr>
              <a:t>C)  </a:t>
            </a:r>
            <a:r>
              <a:rPr lang="en-US" sz="3200" b="1" dirty="0"/>
              <a:t> Reykjavik</a:t>
            </a:r>
            <a:endParaRPr lang="en-US" sz="3200" b="1" i="0" dirty="0">
              <a:effectLst/>
            </a:endParaRPr>
          </a:p>
          <a:p>
            <a:r>
              <a:rPr lang="en-US" sz="3200" b="1" dirty="0"/>
              <a:t>D)  Copenhagen</a:t>
            </a:r>
            <a:endParaRPr lang="en-AU" sz="32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086106" y="1684096"/>
            <a:ext cx="4875235" cy="4401205"/>
          </a:xfrm>
          <a:prstGeom prst="rect">
            <a:avLst/>
          </a:prstGeom>
          <a:noFill/>
        </p:spPr>
        <p:txBody>
          <a:bodyPr wrap="square" rtlCol="0">
            <a:spAutoFit/>
          </a:bodyPr>
          <a:lstStyle/>
          <a:p>
            <a:r>
              <a:rPr lang="en-US" sz="3200" b="1" dirty="0"/>
              <a:t>Option A:   </a:t>
            </a:r>
            <a:r>
              <a:rPr lang="en-US" sz="3200" dirty="0"/>
              <a:t> </a:t>
            </a:r>
            <a:r>
              <a:rPr lang="en-US" sz="3200" b="1" dirty="0"/>
              <a:t>Reykjavik</a:t>
            </a:r>
          </a:p>
          <a:p>
            <a:endParaRPr lang="en-US" sz="2400" dirty="0"/>
          </a:p>
          <a:p>
            <a:r>
              <a:rPr lang="en-US" sz="2800" dirty="0"/>
              <a:t>Reykjavík is the capital and largest city of Iceland. It is located in southwestern Iceland, on the southern shore of </a:t>
            </a:r>
            <a:r>
              <a:rPr lang="en-US" sz="2800" dirty="0" err="1"/>
              <a:t>Faxaflói</a:t>
            </a:r>
            <a:r>
              <a:rPr lang="en-US" sz="2800" dirty="0"/>
              <a:t> bay. Its latitude is 64°08' N, making it the world's northernmost capital of a sovereign state. </a:t>
            </a: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2050" name="Picture 2">
            <a:extLst>
              <a:ext uri="{FF2B5EF4-FFF2-40B4-BE49-F238E27FC236}">
                <a16:creationId xmlns:a16="http://schemas.microsoft.com/office/drawing/2014/main" id="{2387E964-83A1-AF15-F7BB-ECD141101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5097" y="3600940"/>
            <a:ext cx="2662883" cy="2662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564064"/>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413457" y="1178642"/>
            <a:ext cx="5402457" cy="5324535"/>
          </a:xfrm>
          <a:prstGeom prst="rect">
            <a:avLst/>
          </a:prstGeom>
          <a:noFill/>
        </p:spPr>
        <p:txBody>
          <a:bodyPr wrap="square" rtlCol="0">
            <a:spAutoFit/>
          </a:bodyPr>
          <a:lstStyle/>
          <a:p>
            <a:r>
              <a:rPr lang="en-US" sz="3600" b="1" dirty="0"/>
              <a:t>In 1934 I was converted into a notorious prison. There is water all around me.   Who am I?</a:t>
            </a:r>
            <a:br>
              <a:rPr lang="en-US" sz="4800" dirty="0"/>
            </a:br>
            <a:r>
              <a:rPr lang="en-US" sz="3600" b="1" dirty="0"/>
              <a:t> </a:t>
            </a:r>
          </a:p>
          <a:p>
            <a:r>
              <a:rPr lang="en-US" sz="3200" b="1" i="0" dirty="0">
                <a:effectLst/>
              </a:rPr>
              <a:t>A)  Robben Island</a:t>
            </a:r>
          </a:p>
          <a:p>
            <a:r>
              <a:rPr lang="en-US" sz="3200" b="1" i="0" dirty="0">
                <a:effectLst/>
              </a:rPr>
              <a:t>B)  Alcatraz</a:t>
            </a:r>
            <a:br>
              <a:rPr lang="en-US" sz="3200" b="1" dirty="0"/>
            </a:br>
            <a:r>
              <a:rPr lang="en-US" sz="3200" b="1" i="0" dirty="0">
                <a:effectLst/>
              </a:rPr>
              <a:t>C)  </a:t>
            </a:r>
            <a:r>
              <a:rPr lang="en-US" sz="3200" b="1" dirty="0"/>
              <a:t> </a:t>
            </a:r>
            <a:r>
              <a:rPr lang="en-AU" sz="3200" b="1" i="0" dirty="0">
                <a:effectLst/>
              </a:rPr>
              <a:t>Devil's Island</a:t>
            </a:r>
          </a:p>
          <a:p>
            <a:r>
              <a:rPr lang="en-US" sz="3200" b="1" dirty="0"/>
              <a:t>D)  </a:t>
            </a:r>
            <a:r>
              <a:rPr lang="en-AU" sz="3200" b="1" i="0" dirty="0">
                <a:effectLst/>
              </a:rPr>
              <a:t>Port Arthur</a:t>
            </a:r>
          </a:p>
          <a:p>
            <a:endParaRPr lang="en-AU" sz="32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6911546" y="1684096"/>
            <a:ext cx="5182636" cy="4154984"/>
          </a:xfrm>
          <a:prstGeom prst="rect">
            <a:avLst/>
          </a:prstGeom>
          <a:noFill/>
        </p:spPr>
        <p:txBody>
          <a:bodyPr wrap="square" rtlCol="0">
            <a:spAutoFit/>
          </a:bodyPr>
          <a:lstStyle/>
          <a:p>
            <a:r>
              <a:rPr lang="en-US" sz="3200" b="1" dirty="0"/>
              <a:t>Option B:   Alcatraz</a:t>
            </a:r>
          </a:p>
          <a:p>
            <a:endParaRPr lang="en-US" sz="2400" dirty="0"/>
          </a:p>
          <a:p>
            <a:r>
              <a:rPr lang="en-US" sz="2600" b="1" dirty="0"/>
              <a:t>Alcatraz Island </a:t>
            </a:r>
            <a:r>
              <a:rPr lang="en-US" sz="2600" dirty="0"/>
              <a:t>is a small island 2.01 km offshore from San Francisco.  The island was developed in the mid-19th century with facilities for a lighthouse, a military fortification, and a military prison. In 1934, the island was converted into a federal prison, Alcatraz Federal Penitentiary. </a:t>
            </a: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3074" name="Picture 2" descr="Jail GIFs - Find &amp; Share on GIPHY">
            <a:extLst>
              <a:ext uri="{FF2B5EF4-FFF2-40B4-BE49-F238E27FC236}">
                <a16:creationId xmlns:a16="http://schemas.microsoft.com/office/drawing/2014/main" id="{3A51B9D9-8180-38D6-ADC5-6C60DA792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579" y="3761588"/>
            <a:ext cx="2597751" cy="2375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65644"/>
      </p:ext>
    </p:extLst>
  </p:cSld>
  <p:clrMapOvr>
    <a:masterClrMapping/>
  </p:clrMapOvr>
  <p:transition spd="med" advClick="0" advTm="2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23543" y="1901111"/>
            <a:ext cx="4866998" cy="4184190"/>
          </a:xfrm>
          <a:prstGeom prst="rect">
            <a:avLst/>
          </a:prstGeom>
          <a:noFill/>
        </p:spPr>
        <p:txBody>
          <a:bodyPr wrap="square" rtlCol="0">
            <a:spAutoFit/>
          </a:bodyPr>
          <a:lstStyle/>
          <a:p>
            <a:r>
              <a:rPr lang="en-US" sz="3600" b="1" dirty="0"/>
              <a:t>What or where is Stromboli </a:t>
            </a:r>
          </a:p>
          <a:p>
            <a:endParaRPr lang="en-US" sz="3200" b="1" i="0" dirty="0">
              <a:effectLst/>
            </a:endParaRPr>
          </a:p>
          <a:p>
            <a:r>
              <a:rPr lang="en-US" sz="3200" b="1" i="0" dirty="0">
                <a:effectLst/>
              </a:rPr>
              <a:t>A)   National food of Crete</a:t>
            </a:r>
          </a:p>
          <a:p>
            <a:r>
              <a:rPr lang="en-US" sz="3200" b="1" i="0" dirty="0">
                <a:effectLst/>
              </a:rPr>
              <a:t>B)   A river in Brazil</a:t>
            </a:r>
            <a:br>
              <a:rPr lang="en-US" sz="3200" b="1" dirty="0"/>
            </a:br>
            <a:r>
              <a:rPr lang="en-US" sz="3200" b="1" i="0" dirty="0">
                <a:effectLst/>
              </a:rPr>
              <a:t>C)  </a:t>
            </a:r>
            <a:r>
              <a:rPr lang="en-US" sz="3200" b="1" dirty="0"/>
              <a:t> </a:t>
            </a:r>
            <a:r>
              <a:rPr lang="en-AU" sz="3200" b="1" i="0" dirty="0">
                <a:effectLst/>
              </a:rPr>
              <a:t>A mountain in Norway</a:t>
            </a:r>
          </a:p>
          <a:p>
            <a:r>
              <a:rPr lang="en-US" sz="3200" b="1" dirty="0"/>
              <a:t>D)   </a:t>
            </a:r>
            <a:r>
              <a:rPr lang="en-AU" sz="3200" b="1" i="0" dirty="0">
                <a:effectLst/>
              </a:rPr>
              <a:t>A volcano in Italy</a:t>
            </a:r>
          </a:p>
          <a:p>
            <a:endParaRPr lang="en-AU" sz="32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130374" y="1684096"/>
            <a:ext cx="4963808" cy="4401205"/>
          </a:xfrm>
          <a:prstGeom prst="rect">
            <a:avLst/>
          </a:prstGeom>
          <a:noFill/>
        </p:spPr>
        <p:txBody>
          <a:bodyPr wrap="square" rtlCol="0">
            <a:spAutoFit/>
          </a:bodyPr>
          <a:lstStyle/>
          <a:p>
            <a:r>
              <a:rPr lang="en-US" sz="3200" b="1" dirty="0"/>
              <a:t>Option D:   Volcano</a:t>
            </a:r>
          </a:p>
          <a:p>
            <a:endParaRPr lang="en-US" sz="2400" dirty="0"/>
          </a:p>
          <a:p>
            <a:r>
              <a:rPr lang="en-US" sz="2800" b="1" dirty="0"/>
              <a:t>Stromboli</a:t>
            </a:r>
            <a:r>
              <a:rPr lang="en-US" sz="2800" dirty="0"/>
              <a:t> is an island in the Tyrrhenian Sea, off the north coast of Sicily, containing Mount Stromboli, one of the four active volcanoes in Italy.</a:t>
            </a:r>
          </a:p>
          <a:p>
            <a:r>
              <a:rPr lang="en-US" sz="2800" b="1" dirty="0"/>
              <a:t>Stromboli</a:t>
            </a:r>
            <a:r>
              <a:rPr lang="en-US" sz="2800" dirty="0"/>
              <a:t> is also a type of baked turnover filled with various Italian cheeses</a:t>
            </a: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7" name="Picture 6">
            <a:extLst>
              <a:ext uri="{FF2B5EF4-FFF2-40B4-BE49-F238E27FC236}">
                <a16:creationId xmlns:a16="http://schemas.microsoft.com/office/drawing/2014/main" id="{03688A77-BFEA-2857-4559-7B218FB46DBA}"/>
              </a:ext>
            </a:extLst>
          </p:cNvPr>
          <p:cNvPicPr>
            <a:picLocks noChangeAspect="1"/>
          </p:cNvPicPr>
          <p:nvPr/>
        </p:nvPicPr>
        <p:blipFill>
          <a:blip r:embed="rId4"/>
          <a:stretch>
            <a:fillRect/>
          </a:stretch>
        </p:blipFill>
        <p:spPr>
          <a:xfrm>
            <a:off x="4688160" y="940900"/>
            <a:ext cx="1966607" cy="1373932"/>
          </a:xfrm>
          <a:prstGeom prst="rect">
            <a:avLst/>
          </a:prstGeom>
        </p:spPr>
      </p:pic>
    </p:spTree>
    <p:extLst>
      <p:ext uri="{BB962C8B-B14F-4D97-AF65-F5344CB8AC3E}">
        <p14:creationId xmlns:p14="http://schemas.microsoft.com/office/powerpoint/2010/main" val="1041766826"/>
      </p:ext>
    </p:extLst>
  </p:cSld>
  <p:clrMapOvr>
    <a:masterClrMapping/>
  </p:clrMapOvr>
  <p:transition spd="med" advClick="0" advTm="18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8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5" y="1455196"/>
            <a:ext cx="4636063" cy="3539430"/>
          </a:xfrm>
          <a:prstGeom prst="rect">
            <a:avLst/>
          </a:prstGeom>
          <a:noFill/>
        </p:spPr>
        <p:txBody>
          <a:bodyPr wrap="square" rtlCol="0">
            <a:spAutoFit/>
          </a:bodyPr>
          <a:lstStyle/>
          <a:p>
            <a:pPr algn="l"/>
            <a:r>
              <a:rPr lang="en-US" sz="3200" b="1" dirty="0"/>
              <a:t>Which of these countries is not part of Scandinavia?</a:t>
            </a:r>
          </a:p>
          <a:p>
            <a:pPr algn="l"/>
            <a:endParaRPr lang="en-US" sz="3200" b="1" dirty="0"/>
          </a:p>
          <a:p>
            <a:pPr marL="514350" indent="-514350" algn="l">
              <a:buFont typeface="+mj-lt"/>
              <a:buAutoNum type="alphaUcPeriod"/>
            </a:pPr>
            <a:r>
              <a:rPr lang="en-US" sz="3200" b="1" dirty="0"/>
              <a:t>Norway</a:t>
            </a:r>
          </a:p>
          <a:p>
            <a:pPr marL="514350" indent="-514350" algn="l">
              <a:buFont typeface="+mj-lt"/>
              <a:buAutoNum type="alphaUcPeriod"/>
            </a:pPr>
            <a:r>
              <a:rPr lang="en-US" sz="3200" b="1" dirty="0"/>
              <a:t>Sweden</a:t>
            </a:r>
          </a:p>
          <a:p>
            <a:pPr marL="514350" indent="-514350" algn="l">
              <a:buFont typeface="+mj-lt"/>
              <a:buAutoNum type="alphaUcPeriod"/>
            </a:pPr>
            <a:r>
              <a:rPr lang="en-US" sz="3200" b="1" dirty="0"/>
              <a:t>Denmark</a:t>
            </a:r>
          </a:p>
          <a:p>
            <a:pPr marL="514350" indent="-514350" algn="l">
              <a:buFont typeface="+mj-lt"/>
              <a:buAutoNum type="alphaUcPeriod"/>
            </a:pPr>
            <a:r>
              <a:rPr lang="en-US" sz="3200" b="1" dirty="0"/>
              <a:t>Finland</a:t>
            </a:r>
          </a:p>
        </p:txBody>
      </p:sp>
      <p:sp>
        <p:nvSpPr>
          <p:cNvPr id="6" name="TextBox 5">
            <a:extLst>
              <a:ext uri="{FF2B5EF4-FFF2-40B4-BE49-F238E27FC236}">
                <a16:creationId xmlns:a16="http://schemas.microsoft.com/office/drawing/2014/main" id="{C2B71E2E-F877-61E7-FAF1-9EB8ACBA3973}"/>
              </a:ext>
            </a:extLst>
          </p:cNvPr>
          <p:cNvSpPr txBox="1"/>
          <p:nvPr/>
        </p:nvSpPr>
        <p:spPr>
          <a:xfrm>
            <a:off x="7373566" y="1684096"/>
            <a:ext cx="4720616" cy="4955203"/>
          </a:xfrm>
          <a:prstGeom prst="rect">
            <a:avLst/>
          </a:prstGeom>
          <a:noFill/>
        </p:spPr>
        <p:txBody>
          <a:bodyPr wrap="square" rtlCol="0">
            <a:spAutoFit/>
          </a:bodyPr>
          <a:lstStyle/>
          <a:p>
            <a:r>
              <a:rPr lang="en-US" sz="3200" b="1" dirty="0"/>
              <a:t>Option D:   </a:t>
            </a:r>
            <a:r>
              <a:rPr lang="en-US" sz="3200" b="1" dirty="0">
                <a:solidFill>
                  <a:srgbClr val="3A3A3A"/>
                </a:solidFill>
              </a:rPr>
              <a:t>Finland</a:t>
            </a:r>
          </a:p>
          <a:p>
            <a:endParaRPr lang="en-US" sz="3200" b="1" dirty="0">
              <a:solidFill>
                <a:srgbClr val="3A3A3A"/>
              </a:solidFill>
            </a:endParaRPr>
          </a:p>
          <a:p>
            <a:r>
              <a:rPr lang="en-US" sz="2800" b="1" dirty="0"/>
              <a:t>Scandinavia</a:t>
            </a:r>
            <a:r>
              <a:rPr lang="en-US" sz="2800" dirty="0"/>
              <a:t> is a subregion of Northern Europe, with strong historical, cultural, and linguistic ties between its constituent peoples. </a:t>
            </a:r>
            <a:r>
              <a:rPr lang="en-US" sz="2800" i="1" dirty="0"/>
              <a:t>Scandinavia</a:t>
            </a:r>
            <a:r>
              <a:rPr lang="en-US" sz="2800" dirty="0"/>
              <a:t> most commonly refers to Denmark, Norway, and Sweden. </a:t>
            </a:r>
            <a:endParaRPr lang="en-US" sz="2800" b="1" dirty="0">
              <a:solidFill>
                <a:srgbClr val="3A3A3A"/>
              </a:solidFill>
            </a:endParaRP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7" name="Picture 6">
            <a:extLst>
              <a:ext uri="{FF2B5EF4-FFF2-40B4-BE49-F238E27FC236}">
                <a16:creationId xmlns:a16="http://schemas.microsoft.com/office/drawing/2014/main" id="{DA659FA8-6A9A-A64D-8954-70AD46779F76}"/>
              </a:ext>
            </a:extLst>
          </p:cNvPr>
          <p:cNvPicPr>
            <a:picLocks noChangeAspect="1"/>
          </p:cNvPicPr>
          <p:nvPr/>
        </p:nvPicPr>
        <p:blipFill rotWithShape="1">
          <a:blip r:embed="rId4"/>
          <a:srcRect l="35106" t="9986" r="23405" b="20925"/>
          <a:stretch/>
        </p:blipFill>
        <p:spPr>
          <a:xfrm>
            <a:off x="3345775" y="2784523"/>
            <a:ext cx="3855939" cy="36118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5883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9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455196"/>
            <a:ext cx="4559742" cy="4524315"/>
          </a:xfrm>
          <a:prstGeom prst="rect">
            <a:avLst/>
          </a:prstGeom>
          <a:noFill/>
        </p:spPr>
        <p:txBody>
          <a:bodyPr wrap="square" rtlCol="0">
            <a:spAutoFit/>
          </a:bodyPr>
          <a:lstStyle/>
          <a:p>
            <a:pPr algn="l"/>
            <a:r>
              <a:rPr lang="en-US" sz="3200" b="1" i="0" dirty="0">
                <a:solidFill>
                  <a:srgbClr val="3A3A3A"/>
                </a:solidFill>
                <a:effectLst/>
              </a:rPr>
              <a:t>In the 2007 movie “The Bucket List,” what two countries do the main characters travel to?</a:t>
            </a:r>
          </a:p>
          <a:p>
            <a:pPr algn="l"/>
            <a:endParaRPr lang="en-US" sz="3200" b="1" i="0" dirty="0">
              <a:solidFill>
                <a:srgbClr val="3A3A3A"/>
              </a:solidFill>
              <a:effectLst/>
            </a:endParaRPr>
          </a:p>
          <a:p>
            <a:pPr algn="l"/>
            <a:r>
              <a:rPr lang="en-US" sz="3200" b="1" i="0" dirty="0">
                <a:solidFill>
                  <a:srgbClr val="3A3A3A"/>
                </a:solidFill>
                <a:effectLst/>
              </a:rPr>
              <a:t>A) France and China</a:t>
            </a:r>
          </a:p>
          <a:p>
            <a:pPr algn="l"/>
            <a:r>
              <a:rPr lang="en-US" sz="3200" b="1" i="0" dirty="0">
                <a:solidFill>
                  <a:srgbClr val="3A3A3A"/>
                </a:solidFill>
                <a:effectLst/>
              </a:rPr>
              <a:t>B) France and Korea</a:t>
            </a:r>
          </a:p>
          <a:p>
            <a:pPr algn="l"/>
            <a:r>
              <a:rPr lang="en-US" sz="3200" b="1" i="0" dirty="0">
                <a:solidFill>
                  <a:srgbClr val="3A3A3A"/>
                </a:solidFill>
                <a:effectLst/>
              </a:rPr>
              <a:t>C) Portugal and China</a:t>
            </a:r>
          </a:p>
          <a:p>
            <a:pPr algn="l"/>
            <a:r>
              <a:rPr lang="en-US" sz="3200" b="1" i="0">
                <a:solidFill>
                  <a:srgbClr val="3A3A3A"/>
                </a:solidFill>
                <a:effectLst/>
              </a:rPr>
              <a:t>D) Spain </a:t>
            </a:r>
            <a:r>
              <a:rPr lang="en-US" sz="3200" b="1" i="0" dirty="0">
                <a:solidFill>
                  <a:srgbClr val="3A3A3A"/>
                </a:solidFill>
                <a:effectLst/>
              </a:rPr>
              <a:t>and Japan</a:t>
            </a:r>
            <a:endParaRPr lang="en-AU" sz="32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373566" y="1684096"/>
            <a:ext cx="4720616" cy="3724096"/>
          </a:xfrm>
          <a:prstGeom prst="rect">
            <a:avLst/>
          </a:prstGeom>
          <a:noFill/>
        </p:spPr>
        <p:txBody>
          <a:bodyPr wrap="square" rtlCol="0">
            <a:spAutoFit/>
          </a:bodyPr>
          <a:lstStyle/>
          <a:p>
            <a:r>
              <a:rPr lang="en-US" sz="3200" b="1" dirty="0"/>
              <a:t>Option A:   </a:t>
            </a:r>
            <a:r>
              <a:rPr lang="en-US" sz="3200" b="1" dirty="0">
                <a:solidFill>
                  <a:srgbClr val="3A3A3A"/>
                </a:solidFill>
              </a:rPr>
              <a:t>France and China</a:t>
            </a:r>
          </a:p>
          <a:p>
            <a:endParaRPr lang="en-US" sz="3200" b="1" dirty="0">
              <a:solidFill>
                <a:srgbClr val="3A3A3A"/>
              </a:solidFill>
            </a:endParaRPr>
          </a:p>
          <a:p>
            <a:r>
              <a:rPr lang="en-US" sz="2800" dirty="0"/>
              <a:t>The main plot follows two terminally ill men on their road trip with a wish list of things to do before they "kick the bucket".</a:t>
            </a:r>
            <a:endParaRPr lang="en-US" sz="2800" b="1" dirty="0">
              <a:solidFill>
                <a:srgbClr val="3A3A3A"/>
              </a:solidFill>
            </a:endParaRP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5122" name="Picture 2" descr="123movies Watch The Bucket List Online For Free | Download Full HD Movie The Bucket List (2007 ...">
            <a:extLst>
              <a:ext uri="{FF2B5EF4-FFF2-40B4-BE49-F238E27FC236}">
                <a16:creationId xmlns:a16="http://schemas.microsoft.com/office/drawing/2014/main" id="{0E323947-014E-63A4-EE2A-8C8919553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413" y="2407082"/>
            <a:ext cx="2659502" cy="398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19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9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dotDmnd">
          <a:fgClr>
            <a:schemeClr val="accent2"/>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5" name="TextBox 4">
            <a:extLst>
              <a:ext uri="{FF2B5EF4-FFF2-40B4-BE49-F238E27FC236}">
                <a16:creationId xmlns:a16="http://schemas.microsoft.com/office/drawing/2014/main" id="{3D5C0EAD-D5B0-FFAC-2A1B-A5754EED8E8F}"/>
              </a:ext>
            </a:extLst>
          </p:cNvPr>
          <p:cNvSpPr txBox="1"/>
          <p:nvPr/>
        </p:nvSpPr>
        <p:spPr>
          <a:xfrm>
            <a:off x="3484605" y="1964353"/>
            <a:ext cx="8191032" cy="4893647"/>
          </a:xfrm>
          <a:prstGeom prst="rect">
            <a:avLst/>
          </a:prstGeom>
          <a:noFill/>
        </p:spPr>
        <p:txBody>
          <a:bodyPr wrap="square">
            <a:spAutoFit/>
          </a:bodyPr>
          <a:lstStyle/>
          <a:p>
            <a:r>
              <a:rPr lang="en-US" sz="3200" b="1" dirty="0"/>
              <a:t>Pilots and co-pilots do not eat the same meal before a flight.</a:t>
            </a:r>
          </a:p>
          <a:p>
            <a:endParaRPr lang="en-US" sz="3200" dirty="0"/>
          </a:p>
          <a:p>
            <a:r>
              <a:rPr lang="en-US" sz="3200" b="1" dirty="0">
                <a:solidFill>
                  <a:schemeClr val="accent1">
                    <a:lumMod val="75000"/>
                  </a:schemeClr>
                </a:solidFill>
              </a:rPr>
              <a:t>As part of standard convention, pilots and co-pilots do not eat the same food before a flight in case of food poisoning (or worse). If one of the pilots is incapacitated (unable to leave the bathroom) then the other pilot can take over.</a:t>
            </a:r>
          </a:p>
          <a:p>
            <a:br>
              <a:rPr lang="en-US" sz="2800" dirty="0"/>
            </a:br>
            <a:endParaRPr lang="en-US" sz="2800" b="1" i="0" dirty="0">
              <a:solidFill>
                <a:schemeClr val="accent1"/>
              </a:solidFill>
              <a:effectLst/>
              <a:latin typeface="Quire Sans" panose="020B0502040204020203" pitchFamily="34" charset="0"/>
              <a:cs typeface="Quire Sans" panose="020B0502040204020203" pitchFamily="34" charset="0"/>
            </a:endParaRPr>
          </a:p>
        </p:txBody>
      </p:sp>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506122" y="1095700"/>
            <a:ext cx="3259226" cy="707886"/>
          </a:xfrm>
          <a:prstGeom prst="rect">
            <a:avLst/>
          </a:prstGeom>
          <a:noFill/>
        </p:spPr>
        <p:txBody>
          <a:bodyPr wrap="none" rtlCol="0">
            <a:spAutoFit/>
          </a:bodyPr>
          <a:lstStyle/>
          <a:p>
            <a:r>
              <a:rPr lang="en-US" sz="4000" dirty="0"/>
              <a:t>Did you know?</a:t>
            </a:r>
            <a:endParaRPr lang="en-AU" sz="4000" dirty="0"/>
          </a:p>
        </p:txBody>
      </p:sp>
    </p:spTree>
    <p:extLst>
      <p:ext uri="{BB962C8B-B14F-4D97-AF65-F5344CB8AC3E}">
        <p14:creationId xmlns:p14="http://schemas.microsoft.com/office/powerpoint/2010/main" val="379160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1500"/>
                            </p:stCondLst>
                            <p:childTnLst>
                              <p:par>
                                <p:cTn id="11" presetID="2" presetClass="entr" presetSubtype="4" fill="hold" grpId="0" nodeType="afterEffect">
                                  <p:stCondLst>
                                    <p:cond delay="17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306915"/>
            <a:ext cx="4967417" cy="5016758"/>
          </a:xfrm>
          <a:prstGeom prst="rect">
            <a:avLst/>
          </a:prstGeom>
          <a:noFill/>
        </p:spPr>
        <p:txBody>
          <a:bodyPr wrap="square" rtlCol="0">
            <a:spAutoFit/>
          </a:bodyPr>
          <a:lstStyle/>
          <a:p>
            <a:pPr algn="l"/>
            <a:r>
              <a:rPr lang="en-US" sz="3200" b="1" i="0" dirty="0">
                <a:solidFill>
                  <a:srgbClr val="3A3A3A"/>
                </a:solidFill>
                <a:effectLst/>
              </a:rPr>
              <a:t>While at the movies, In the movie “Indiana Jones and the Temple of Doom,” what country does Indiana Jones travel to?</a:t>
            </a:r>
          </a:p>
          <a:p>
            <a:pPr algn="l"/>
            <a:endParaRPr lang="en-US" sz="3200" b="1" i="0" dirty="0">
              <a:solidFill>
                <a:srgbClr val="3A3A3A"/>
              </a:solidFill>
              <a:effectLst/>
            </a:endParaRPr>
          </a:p>
          <a:p>
            <a:pPr marL="742950" indent="-742950" algn="l">
              <a:buFont typeface="+mj-lt"/>
              <a:buAutoNum type="alphaUcPeriod"/>
            </a:pPr>
            <a:r>
              <a:rPr lang="en-US" sz="3200" b="1" i="0" dirty="0">
                <a:solidFill>
                  <a:srgbClr val="3A3A3A"/>
                </a:solidFill>
                <a:effectLst/>
              </a:rPr>
              <a:t>India</a:t>
            </a:r>
          </a:p>
          <a:p>
            <a:pPr marL="742950" indent="-742950" algn="l">
              <a:buFont typeface="+mj-lt"/>
              <a:buAutoNum type="alphaUcPeriod"/>
            </a:pPr>
            <a:r>
              <a:rPr lang="en-US" sz="3200" b="1" i="0" dirty="0">
                <a:solidFill>
                  <a:srgbClr val="3A3A3A"/>
                </a:solidFill>
                <a:effectLst/>
              </a:rPr>
              <a:t>Argentina</a:t>
            </a:r>
          </a:p>
          <a:p>
            <a:pPr marL="742950" indent="-742950" algn="l">
              <a:buFont typeface="+mj-lt"/>
              <a:buAutoNum type="alphaUcPeriod"/>
            </a:pPr>
            <a:r>
              <a:rPr lang="en-US" sz="3200" b="1" i="0" dirty="0">
                <a:solidFill>
                  <a:srgbClr val="3A3A3A"/>
                </a:solidFill>
                <a:effectLst/>
              </a:rPr>
              <a:t>Thailand</a:t>
            </a:r>
          </a:p>
          <a:p>
            <a:pPr marL="742950" indent="-742950" algn="l">
              <a:buFont typeface="+mj-lt"/>
              <a:buAutoNum type="alphaUcPeriod"/>
            </a:pPr>
            <a:r>
              <a:rPr lang="en-US" sz="3200" b="1" i="0" dirty="0">
                <a:solidFill>
                  <a:srgbClr val="3A3A3A"/>
                </a:solidFill>
                <a:effectLst/>
              </a:rPr>
              <a:t>Sri Lanka</a:t>
            </a:r>
          </a:p>
        </p:txBody>
      </p:sp>
      <p:sp>
        <p:nvSpPr>
          <p:cNvPr id="6" name="TextBox 5">
            <a:extLst>
              <a:ext uri="{FF2B5EF4-FFF2-40B4-BE49-F238E27FC236}">
                <a16:creationId xmlns:a16="http://schemas.microsoft.com/office/drawing/2014/main" id="{C2B71E2E-F877-61E7-FAF1-9EB8ACBA3973}"/>
              </a:ext>
            </a:extLst>
          </p:cNvPr>
          <p:cNvSpPr txBox="1"/>
          <p:nvPr/>
        </p:nvSpPr>
        <p:spPr>
          <a:xfrm>
            <a:off x="7702378" y="1684096"/>
            <a:ext cx="4391804" cy="4093428"/>
          </a:xfrm>
          <a:prstGeom prst="rect">
            <a:avLst/>
          </a:prstGeom>
          <a:noFill/>
        </p:spPr>
        <p:txBody>
          <a:bodyPr wrap="square" rtlCol="0">
            <a:spAutoFit/>
          </a:bodyPr>
          <a:lstStyle/>
          <a:p>
            <a:r>
              <a:rPr lang="en-US" sz="3200" b="1" dirty="0"/>
              <a:t>Option A:   </a:t>
            </a:r>
            <a:r>
              <a:rPr lang="en-US" sz="3200" b="1" dirty="0">
                <a:solidFill>
                  <a:srgbClr val="3A3A3A"/>
                </a:solidFill>
              </a:rPr>
              <a:t>India</a:t>
            </a:r>
          </a:p>
          <a:p>
            <a:endParaRPr lang="en-US" sz="3200" b="1" dirty="0">
              <a:solidFill>
                <a:srgbClr val="3A3A3A"/>
              </a:solidFill>
            </a:endParaRPr>
          </a:p>
          <a:p>
            <a:r>
              <a:rPr lang="en-US" sz="2800" i="1" dirty="0"/>
              <a:t>Indiana Jones and the Temple of Doom</a:t>
            </a:r>
            <a:r>
              <a:rPr lang="en-US" sz="2800" dirty="0"/>
              <a:t> was released on May 23, 1984, to financial success, grossing $333.1 million worldwide, making it the highest-grossing film of 1984. </a:t>
            </a:r>
            <a:endParaRPr lang="en-US" sz="2800" b="1" dirty="0">
              <a:solidFill>
                <a:srgbClr val="3A3A3A"/>
              </a:solidFill>
            </a:endParaRP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descr="Indiana Jones and the Temple of Doom [Special Edition] [DVD] [1984] - Best Buy">
            <a:extLst>
              <a:ext uri="{FF2B5EF4-FFF2-40B4-BE49-F238E27FC236}">
                <a16:creationId xmlns:a16="http://schemas.microsoft.com/office/drawing/2014/main" id="{D0FF9C91-D87D-9F65-3A68-1ED393CB6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766" y="3322256"/>
            <a:ext cx="2450467" cy="353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96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drap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9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306915"/>
            <a:ext cx="4967417" cy="3539430"/>
          </a:xfrm>
          <a:prstGeom prst="rect">
            <a:avLst/>
          </a:prstGeom>
          <a:noFill/>
        </p:spPr>
        <p:txBody>
          <a:bodyPr wrap="square" rtlCol="0">
            <a:spAutoFit/>
          </a:bodyPr>
          <a:lstStyle/>
          <a:p>
            <a:pPr algn="l"/>
            <a:r>
              <a:rPr lang="en-US" sz="3200" b="1" i="0" dirty="0">
                <a:solidFill>
                  <a:srgbClr val="2D3748"/>
                </a:solidFill>
                <a:effectLst/>
              </a:rPr>
              <a:t>The Liberty Bell is located in which US city?</a:t>
            </a:r>
          </a:p>
          <a:p>
            <a:pPr algn="l"/>
            <a:endParaRPr lang="en-US" sz="3200" b="1" i="0" dirty="0">
              <a:solidFill>
                <a:srgbClr val="3A3A3A"/>
              </a:solidFill>
              <a:effectLst/>
            </a:endParaRPr>
          </a:p>
          <a:p>
            <a:pPr marL="742950" indent="-742950" algn="l">
              <a:buFont typeface="+mj-lt"/>
              <a:buAutoNum type="alphaUcPeriod"/>
            </a:pPr>
            <a:r>
              <a:rPr lang="en-US" sz="3200" b="1" i="0" dirty="0">
                <a:solidFill>
                  <a:srgbClr val="3A3A3A"/>
                </a:solidFill>
                <a:effectLst/>
              </a:rPr>
              <a:t>Los Angeles</a:t>
            </a:r>
          </a:p>
          <a:p>
            <a:pPr algn="l"/>
            <a:r>
              <a:rPr lang="en-US" sz="3200" b="1" i="0" dirty="0">
                <a:solidFill>
                  <a:srgbClr val="3A3A3A"/>
                </a:solidFill>
                <a:effectLst/>
              </a:rPr>
              <a:t>B.    Houston</a:t>
            </a:r>
          </a:p>
          <a:p>
            <a:pPr algn="l"/>
            <a:r>
              <a:rPr lang="en-US" sz="3200" b="1" i="0" dirty="0">
                <a:solidFill>
                  <a:srgbClr val="3A3A3A"/>
                </a:solidFill>
                <a:effectLst/>
              </a:rPr>
              <a:t>C.    Washington</a:t>
            </a:r>
          </a:p>
          <a:p>
            <a:pPr algn="l"/>
            <a:r>
              <a:rPr lang="en-US" sz="3200" b="1" i="0" dirty="0">
                <a:solidFill>
                  <a:srgbClr val="2D3748"/>
                </a:solidFill>
                <a:effectLst/>
              </a:rPr>
              <a:t>D.   Philadelphia</a:t>
            </a:r>
          </a:p>
        </p:txBody>
      </p:sp>
      <p:sp>
        <p:nvSpPr>
          <p:cNvPr id="6" name="TextBox 5">
            <a:extLst>
              <a:ext uri="{FF2B5EF4-FFF2-40B4-BE49-F238E27FC236}">
                <a16:creationId xmlns:a16="http://schemas.microsoft.com/office/drawing/2014/main" id="{C2B71E2E-F877-61E7-FAF1-9EB8ACBA3973}"/>
              </a:ext>
            </a:extLst>
          </p:cNvPr>
          <p:cNvSpPr txBox="1"/>
          <p:nvPr/>
        </p:nvSpPr>
        <p:spPr>
          <a:xfrm>
            <a:off x="7298724" y="1684096"/>
            <a:ext cx="4795458" cy="4770537"/>
          </a:xfrm>
          <a:prstGeom prst="rect">
            <a:avLst/>
          </a:prstGeom>
          <a:noFill/>
        </p:spPr>
        <p:txBody>
          <a:bodyPr wrap="square" rtlCol="0">
            <a:spAutoFit/>
          </a:bodyPr>
          <a:lstStyle/>
          <a:p>
            <a:r>
              <a:rPr lang="en-US" sz="3200" b="1" dirty="0"/>
              <a:t>Option D:   </a:t>
            </a:r>
            <a:r>
              <a:rPr lang="en-US" sz="3200" b="1" dirty="0">
                <a:solidFill>
                  <a:srgbClr val="2D3748"/>
                </a:solidFill>
              </a:rPr>
              <a:t> Philadelphia</a:t>
            </a:r>
          </a:p>
          <a:p>
            <a:endParaRPr lang="en-US" sz="3200" b="1" dirty="0">
              <a:solidFill>
                <a:srgbClr val="2D3748"/>
              </a:solidFill>
            </a:endParaRPr>
          </a:p>
          <a:p>
            <a:r>
              <a:rPr lang="en-US" sz="3000" dirty="0"/>
              <a:t>The Liberty Bell, previously called the State House Bell or Old State House Bell, is an iconic symbol of American independence located in Philadelphia. Originally placed in the steeple of the Pennsylvania State House.</a:t>
            </a:r>
            <a:endParaRPr lang="en-US" sz="3000" b="1" dirty="0">
              <a:solidFill>
                <a:srgbClr val="3A3A3A"/>
              </a:solidFill>
            </a:endParaRP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7" name="Picture 6">
            <a:extLst>
              <a:ext uri="{FF2B5EF4-FFF2-40B4-BE49-F238E27FC236}">
                <a16:creationId xmlns:a16="http://schemas.microsoft.com/office/drawing/2014/main" id="{FB1AC279-FC01-0B37-6400-5B80A1674B61}"/>
              </a:ext>
            </a:extLst>
          </p:cNvPr>
          <p:cNvPicPr>
            <a:picLocks noChangeAspect="1"/>
          </p:cNvPicPr>
          <p:nvPr/>
        </p:nvPicPr>
        <p:blipFill>
          <a:blip r:embed="rId4"/>
          <a:stretch>
            <a:fillRect/>
          </a:stretch>
        </p:blipFill>
        <p:spPr>
          <a:xfrm>
            <a:off x="3497707" y="3533111"/>
            <a:ext cx="3647872" cy="2626468"/>
          </a:xfrm>
          <a:prstGeom prst="rect">
            <a:avLst/>
          </a:prstGeom>
        </p:spPr>
      </p:pic>
    </p:spTree>
    <p:extLst>
      <p:ext uri="{BB962C8B-B14F-4D97-AF65-F5344CB8AC3E}">
        <p14:creationId xmlns:p14="http://schemas.microsoft.com/office/powerpoint/2010/main" val="1285303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1000">
        <p15:prstTrans prst="drape"/>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8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306915"/>
            <a:ext cx="4967417" cy="4031873"/>
          </a:xfrm>
          <a:prstGeom prst="rect">
            <a:avLst/>
          </a:prstGeom>
          <a:noFill/>
        </p:spPr>
        <p:txBody>
          <a:bodyPr wrap="square" rtlCol="0">
            <a:spAutoFit/>
          </a:bodyPr>
          <a:lstStyle/>
          <a:p>
            <a:pPr algn="l"/>
            <a:r>
              <a:rPr lang="en-US" sz="3200" b="1" i="0" dirty="0">
                <a:solidFill>
                  <a:srgbClr val="2D3748"/>
                </a:solidFill>
                <a:effectLst/>
              </a:rPr>
              <a:t>You want to visit the space needle.  What city must you visit.</a:t>
            </a:r>
          </a:p>
          <a:p>
            <a:pPr algn="l"/>
            <a:endParaRPr lang="en-US" sz="3200" b="1" i="0" dirty="0">
              <a:solidFill>
                <a:srgbClr val="3A3A3A"/>
              </a:solidFill>
              <a:effectLst/>
            </a:endParaRPr>
          </a:p>
          <a:p>
            <a:pPr marL="742950" indent="-742950" algn="l">
              <a:buFont typeface="+mj-lt"/>
              <a:buAutoNum type="alphaUcPeriod"/>
            </a:pPr>
            <a:r>
              <a:rPr lang="en-US" sz="3200" b="1" i="0" dirty="0">
                <a:solidFill>
                  <a:srgbClr val="3A3A3A"/>
                </a:solidFill>
                <a:effectLst/>
              </a:rPr>
              <a:t>Los Angeles</a:t>
            </a:r>
          </a:p>
          <a:p>
            <a:pPr algn="l"/>
            <a:r>
              <a:rPr lang="en-US" sz="3200" b="1" i="0" dirty="0">
                <a:solidFill>
                  <a:srgbClr val="3A3A3A"/>
                </a:solidFill>
                <a:effectLst/>
              </a:rPr>
              <a:t>B.    Seattle</a:t>
            </a:r>
          </a:p>
          <a:p>
            <a:pPr algn="l"/>
            <a:r>
              <a:rPr lang="en-US" sz="3200" b="1" i="0" dirty="0">
                <a:solidFill>
                  <a:srgbClr val="3A3A3A"/>
                </a:solidFill>
                <a:effectLst/>
              </a:rPr>
              <a:t>C.    Washington</a:t>
            </a:r>
          </a:p>
          <a:p>
            <a:pPr algn="l"/>
            <a:r>
              <a:rPr lang="en-US" sz="3200" b="1" i="0" dirty="0">
                <a:solidFill>
                  <a:srgbClr val="2D3748"/>
                </a:solidFill>
                <a:effectLst/>
              </a:rPr>
              <a:t>D.   Philadelphia</a:t>
            </a:r>
          </a:p>
        </p:txBody>
      </p:sp>
      <p:sp>
        <p:nvSpPr>
          <p:cNvPr id="6" name="TextBox 5">
            <a:extLst>
              <a:ext uri="{FF2B5EF4-FFF2-40B4-BE49-F238E27FC236}">
                <a16:creationId xmlns:a16="http://schemas.microsoft.com/office/drawing/2014/main" id="{C2B71E2E-F877-61E7-FAF1-9EB8ACBA3973}"/>
              </a:ext>
            </a:extLst>
          </p:cNvPr>
          <p:cNvSpPr txBox="1"/>
          <p:nvPr/>
        </p:nvSpPr>
        <p:spPr>
          <a:xfrm>
            <a:off x="7123164" y="1761040"/>
            <a:ext cx="4967417" cy="4678204"/>
          </a:xfrm>
          <a:prstGeom prst="rect">
            <a:avLst/>
          </a:prstGeom>
          <a:noFill/>
        </p:spPr>
        <p:txBody>
          <a:bodyPr wrap="square" rtlCol="0">
            <a:spAutoFit/>
          </a:bodyPr>
          <a:lstStyle/>
          <a:p>
            <a:r>
              <a:rPr lang="en-US" sz="3200" b="1" dirty="0"/>
              <a:t>Option B:   </a:t>
            </a:r>
            <a:r>
              <a:rPr lang="en-US" sz="3200" b="1" dirty="0">
                <a:solidFill>
                  <a:srgbClr val="2D3748"/>
                </a:solidFill>
              </a:rPr>
              <a:t> Seattle</a:t>
            </a:r>
          </a:p>
          <a:p>
            <a:r>
              <a:rPr lang="en-US" sz="2600" dirty="0"/>
              <a:t>The Space Needle is an observation tower in Seattle, Washington, United States. Considered to be an icon of the city, it has been designated a Seattle landmark.   Located in the Lower Queen Anne neighborhood, it was built in the Seattle Center for the 1962 World's Fair.</a:t>
            </a:r>
            <a:endParaRPr lang="en-US" sz="2600" b="1" dirty="0">
              <a:solidFill>
                <a:srgbClr val="3A3A3A"/>
              </a:solidFill>
            </a:endParaRPr>
          </a:p>
          <a:p>
            <a:endParaRPr lang="en-US" sz="3200" b="1" dirty="0">
              <a:solidFill>
                <a:srgbClr val="3A3A3A"/>
              </a:solidFill>
            </a:endParaRP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descr="Space Needle (Seattle) - Updated 2019 - What to Know Before You Go ...">
            <a:extLst>
              <a:ext uri="{FF2B5EF4-FFF2-40B4-BE49-F238E27FC236}">
                <a16:creationId xmlns:a16="http://schemas.microsoft.com/office/drawing/2014/main" id="{3F7B05E7-621A-4DD3-EC9F-D9A850E81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679" y="2438399"/>
            <a:ext cx="2075780" cy="42722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96355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9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5" y="1468770"/>
            <a:ext cx="5741775" cy="3108543"/>
          </a:xfrm>
          <a:prstGeom prst="rect">
            <a:avLst/>
          </a:prstGeom>
          <a:noFill/>
        </p:spPr>
        <p:txBody>
          <a:bodyPr wrap="square" rtlCol="0">
            <a:spAutoFit/>
          </a:bodyPr>
          <a:lstStyle/>
          <a:p>
            <a:r>
              <a:rPr lang="en-US" sz="2800" b="1" i="0" dirty="0">
                <a:effectLst/>
              </a:rPr>
              <a:t>While we are talking waterfalls, In what country is the </a:t>
            </a:r>
            <a:r>
              <a:rPr lang="en-US" sz="2800" b="1" i="0" dirty="0" err="1">
                <a:effectLst/>
              </a:rPr>
              <a:t>Gullfoss</a:t>
            </a:r>
            <a:r>
              <a:rPr lang="en-US" sz="2800" b="1" i="0" dirty="0">
                <a:effectLst/>
              </a:rPr>
              <a:t> waterfall</a:t>
            </a:r>
            <a:br>
              <a:rPr lang="en-US" sz="2800" b="1" dirty="0"/>
            </a:br>
            <a:r>
              <a:rPr lang="en-US" sz="2800" b="1" i="0" dirty="0">
                <a:effectLst/>
              </a:rPr>
              <a:t>​​</a:t>
            </a:r>
            <a:br>
              <a:rPr lang="en-US" sz="2800" b="1" dirty="0"/>
            </a:br>
            <a:r>
              <a:rPr lang="en-US" sz="2800" b="1" i="0" dirty="0">
                <a:effectLst/>
              </a:rPr>
              <a:t>A)  Alaska</a:t>
            </a:r>
            <a:br>
              <a:rPr lang="en-US" sz="2800" b="1" dirty="0"/>
            </a:br>
            <a:r>
              <a:rPr lang="en-US" sz="2800" b="1" i="0" dirty="0">
                <a:effectLst/>
              </a:rPr>
              <a:t>B)  Norway</a:t>
            </a:r>
            <a:br>
              <a:rPr lang="en-US" sz="2800" b="1" dirty="0"/>
            </a:br>
            <a:r>
              <a:rPr lang="en-US" sz="2800" b="1" i="0" dirty="0">
                <a:effectLst/>
              </a:rPr>
              <a:t>C)  Iceland</a:t>
            </a:r>
          </a:p>
          <a:p>
            <a:r>
              <a:rPr lang="en-US" sz="2800" b="1" dirty="0"/>
              <a:t>D)  Brazil</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861954" y="1852409"/>
            <a:ext cx="4174545" cy="3108543"/>
          </a:xfrm>
          <a:prstGeom prst="rect">
            <a:avLst/>
          </a:prstGeom>
          <a:noFill/>
        </p:spPr>
        <p:txBody>
          <a:bodyPr wrap="square" rtlCol="0">
            <a:spAutoFit/>
          </a:bodyPr>
          <a:lstStyle/>
          <a:p>
            <a:r>
              <a:rPr lang="en-US" sz="2800" b="1" dirty="0"/>
              <a:t>Option C: Iceland</a:t>
            </a:r>
            <a:br>
              <a:rPr lang="en-US" sz="2400" dirty="0"/>
            </a:br>
            <a:br>
              <a:rPr lang="en-US" sz="2400" dirty="0"/>
            </a:br>
            <a:r>
              <a:rPr lang="en-US" sz="2400" dirty="0"/>
              <a:t>Located in </a:t>
            </a:r>
            <a:r>
              <a:rPr lang="en-US" sz="2400" b="1" dirty="0" err="1"/>
              <a:t>Borgarfjörður</a:t>
            </a:r>
            <a:r>
              <a:rPr lang="en-US" sz="2400" dirty="0"/>
              <a:t> in west Iceland, and are formed by rivulets flowing at the edge of the </a:t>
            </a:r>
            <a:r>
              <a:rPr lang="en-US" sz="2400" b="1" dirty="0" err="1"/>
              <a:t>Hallmundarhraun</a:t>
            </a:r>
            <a:r>
              <a:rPr lang="en-US" sz="2400" dirty="0"/>
              <a:t> lava field, pouring into the glacier river </a:t>
            </a:r>
            <a:r>
              <a:rPr lang="en-US" sz="2400" b="1" dirty="0" err="1"/>
              <a:t>Hvíta</a:t>
            </a:r>
            <a:r>
              <a:rPr lang="en-US" sz="2400" dirty="0"/>
              <a:t> </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5122" name="Picture 2" descr="Gullfoss: Full Guide to Iceland's Majestic Waterfall">
            <a:extLst>
              <a:ext uri="{FF2B5EF4-FFF2-40B4-BE49-F238E27FC236}">
                <a16:creationId xmlns:a16="http://schemas.microsoft.com/office/drawing/2014/main" id="{63D48120-F1E5-CF02-186E-DB9CBA988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6403" y="3023041"/>
            <a:ext cx="5228373" cy="348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643442"/>
      </p:ext>
    </p:extLst>
  </p:cSld>
  <p:clrMapOvr>
    <a:masterClrMapping/>
  </p:clrMapOvr>
  <p:transition spd="slow" advClick="0" advTm="2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9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306915"/>
            <a:ext cx="4967417" cy="4401205"/>
          </a:xfrm>
          <a:prstGeom prst="rect">
            <a:avLst/>
          </a:prstGeom>
          <a:noFill/>
        </p:spPr>
        <p:txBody>
          <a:bodyPr wrap="square" rtlCol="0">
            <a:spAutoFit/>
          </a:bodyPr>
          <a:lstStyle/>
          <a:p>
            <a:pPr algn="l"/>
            <a:r>
              <a:rPr lang="en-US" sz="2800" b="1" dirty="0"/>
              <a:t>In which European city can you savor authentic paella, rice dish cooked with saffron and various ingredients such as seafood, chicken, or vegetables?</a:t>
            </a:r>
          </a:p>
          <a:p>
            <a:pPr algn="l"/>
            <a:endParaRPr lang="en-US" sz="2800" b="1" dirty="0"/>
          </a:p>
          <a:p>
            <a:pPr marL="514350" indent="-514350" algn="l">
              <a:buFont typeface="+mj-lt"/>
              <a:buAutoNum type="alphaUcPeriod"/>
            </a:pPr>
            <a:r>
              <a:rPr lang="en-US" sz="2800" b="1" dirty="0"/>
              <a:t>Paris, France</a:t>
            </a:r>
          </a:p>
          <a:p>
            <a:pPr marL="514350" indent="-514350" algn="l">
              <a:buFont typeface="+mj-lt"/>
              <a:buAutoNum type="alphaUcPeriod"/>
            </a:pPr>
            <a:r>
              <a:rPr lang="en-US" sz="2800" b="1" dirty="0"/>
              <a:t>Madrid, Spain</a:t>
            </a:r>
          </a:p>
          <a:p>
            <a:pPr marL="514350" indent="-514350" algn="l">
              <a:buFont typeface="+mj-lt"/>
              <a:buAutoNum type="alphaUcPeriod"/>
            </a:pPr>
            <a:r>
              <a:rPr lang="en-US" sz="2800" b="1" dirty="0"/>
              <a:t>Rome, Italy</a:t>
            </a:r>
          </a:p>
          <a:p>
            <a:pPr marL="514350" indent="-514350" algn="l">
              <a:buFont typeface="+mj-lt"/>
              <a:buAutoNum type="alphaUcPeriod"/>
            </a:pPr>
            <a:r>
              <a:rPr lang="en-US" sz="2800" b="1" dirty="0"/>
              <a:t>Athens, Greece</a:t>
            </a:r>
          </a:p>
        </p:txBody>
      </p:sp>
      <p:sp>
        <p:nvSpPr>
          <p:cNvPr id="6" name="TextBox 5">
            <a:extLst>
              <a:ext uri="{FF2B5EF4-FFF2-40B4-BE49-F238E27FC236}">
                <a16:creationId xmlns:a16="http://schemas.microsoft.com/office/drawing/2014/main" id="{C2B71E2E-F877-61E7-FAF1-9EB8ACBA3973}"/>
              </a:ext>
            </a:extLst>
          </p:cNvPr>
          <p:cNvSpPr txBox="1"/>
          <p:nvPr/>
        </p:nvSpPr>
        <p:spPr>
          <a:xfrm>
            <a:off x="6738552" y="1761040"/>
            <a:ext cx="5352030" cy="4739759"/>
          </a:xfrm>
          <a:prstGeom prst="rect">
            <a:avLst/>
          </a:prstGeom>
          <a:noFill/>
        </p:spPr>
        <p:txBody>
          <a:bodyPr wrap="square" rtlCol="0">
            <a:spAutoFit/>
          </a:bodyPr>
          <a:lstStyle/>
          <a:p>
            <a:pPr>
              <a:spcBef>
                <a:spcPts val="600"/>
              </a:spcBef>
              <a:spcAft>
                <a:spcPts val="600"/>
              </a:spcAft>
            </a:pPr>
            <a:r>
              <a:rPr lang="en-US" sz="3200" b="1" dirty="0"/>
              <a:t>Option B:   </a:t>
            </a:r>
            <a:r>
              <a:rPr lang="en-US" sz="3200" b="1" dirty="0">
                <a:solidFill>
                  <a:srgbClr val="2D3748"/>
                </a:solidFill>
              </a:rPr>
              <a:t> </a:t>
            </a:r>
            <a:r>
              <a:rPr lang="en-US" sz="3200" b="1" dirty="0"/>
              <a:t>Madrid, Spain</a:t>
            </a:r>
          </a:p>
          <a:p>
            <a:pPr>
              <a:spcBef>
                <a:spcPts val="600"/>
              </a:spcBef>
              <a:spcAft>
                <a:spcPts val="600"/>
              </a:spcAft>
            </a:pPr>
            <a:r>
              <a:rPr lang="en-US" sz="2600" dirty="0"/>
              <a:t>Paella is a rice dish originally from the Valencian Community. Paella is regarded as one of the community's identifying symbols. It is one of the best-known dishes in Spanish cuisine. The dish takes its name from the wide, shallow traditional pan used to cook the dish on an open fire, paella being the word for a frying pan in Valencian/Catalan language. </a:t>
            </a:r>
            <a:endParaRPr lang="en-US" sz="2600" b="1" dirty="0">
              <a:solidFill>
                <a:srgbClr val="3A3A3A"/>
              </a:solidFill>
            </a:endParaRP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2050" name="Picture 2" descr="Authentic, Spicy Seafood Paella Recipe with Saffron - Hip Foodie Mom">
            <a:extLst>
              <a:ext uri="{FF2B5EF4-FFF2-40B4-BE49-F238E27FC236}">
                <a16:creationId xmlns:a16="http://schemas.microsoft.com/office/drawing/2014/main" id="{84A8D69B-CEF5-05CC-14C2-713E6279F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3256" y="3245708"/>
            <a:ext cx="2332117" cy="3496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622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circle(in)">
                                      <p:cBhvr>
                                        <p:cTn id="2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306915"/>
            <a:ext cx="4967417" cy="3970318"/>
          </a:xfrm>
          <a:prstGeom prst="rect">
            <a:avLst/>
          </a:prstGeom>
          <a:noFill/>
        </p:spPr>
        <p:txBody>
          <a:bodyPr wrap="square" rtlCol="0">
            <a:spAutoFit/>
          </a:bodyPr>
          <a:lstStyle/>
          <a:p>
            <a:pPr algn="l"/>
            <a:r>
              <a:rPr lang="en-US" sz="2800" b="1" i="0" dirty="0">
                <a:effectLst/>
                <a:latin typeface="Sansation"/>
              </a:rPr>
              <a:t>You have spent the whole day exploring the Smithsonian Institution.  What city are you in?</a:t>
            </a:r>
          </a:p>
          <a:p>
            <a:pPr algn="l"/>
            <a:endParaRPr lang="en-US" sz="2800" b="1" dirty="0"/>
          </a:p>
          <a:p>
            <a:pPr algn="l"/>
            <a:r>
              <a:rPr lang="en-US" sz="2800" b="1" i="0" dirty="0">
                <a:effectLst/>
                <a:latin typeface="Sansation"/>
              </a:rPr>
              <a:t>A)   Chicago</a:t>
            </a:r>
            <a:br>
              <a:rPr lang="en-US" sz="2800" b="1" dirty="0"/>
            </a:br>
            <a:r>
              <a:rPr lang="en-US" sz="2800" b="1" i="0" dirty="0">
                <a:effectLst/>
                <a:latin typeface="Sansation"/>
              </a:rPr>
              <a:t>B)   London</a:t>
            </a:r>
            <a:br>
              <a:rPr lang="en-US" sz="2800" b="1" dirty="0"/>
            </a:br>
            <a:r>
              <a:rPr lang="en-US" sz="2800" b="1" i="0" dirty="0">
                <a:effectLst/>
                <a:latin typeface="Sansation"/>
              </a:rPr>
              <a:t>C)   Washington</a:t>
            </a:r>
          </a:p>
          <a:p>
            <a:pPr algn="l"/>
            <a:r>
              <a:rPr lang="en-US" sz="2800" b="1" dirty="0">
                <a:latin typeface="Sansation"/>
              </a:rPr>
              <a:t>D)   Belfast</a:t>
            </a:r>
            <a:endParaRPr lang="en-US"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6738552" y="1761040"/>
            <a:ext cx="5352030" cy="4616648"/>
          </a:xfrm>
          <a:prstGeom prst="rect">
            <a:avLst/>
          </a:prstGeom>
          <a:noFill/>
        </p:spPr>
        <p:txBody>
          <a:bodyPr wrap="square" rtlCol="0">
            <a:spAutoFit/>
          </a:bodyPr>
          <a:lstStyle/>
          <a:p>
            <a:pPr>
              <a:spcBef>
                <a:spcPts val="600"/>
              </a:spcBef>
              <a:spcAft>
                <a:spcPts val="600"/>
              </a:spcAft>
            </a:pPr>
            <a:r>
              <a:rPr lang="en-US" sz="3200" b="1" dirty="0">
                <a:latin typeface="Sansation"/>
              </a:rPr>
              <a:t>C)   Washington </a:t>
            </a:r>
          </a:p>
          <a:p>
            <a:pPr>
              <a:spcBef>
                <a:spcPts val="600"/>
              </a:spcBef>
              <a:spcAft>
                <a:spcPts val="600"/>
              </a:spcAft>
            </a:pPr>
            <a:r>
              <a:rPr lang="en-US" sz="2800" b="1" dirty="0"/>
              <a:t>The Smithsonian Institution, or simply the Smithsonian, is a group of museums, education and research centers, the largest such complex in the world, created by the U.S. government "for the increase and diffusion of knowledge." It was founded in 1846, </a:t>
            </a:r>
            <a:endParaRPr lang="en-US" sz="2800" b="1" dirty="0">
              <a:latin typeface="Sansation"/>
            </a:endParaRP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2" name="Picture 2">
            <a:extLst>
              <a:ext uri="{FF2B5EF4-FFF2-40B4-BE49-F238E27FC236}">
                <a16:creationId xmlns:a16="http://schemas.microsoft.com/office/drawing/2014/main" id="{8FA93B63-3CA1-6C71-F657-01BF88E3F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3815" y="3178908"/>
            <a:ext cx="3838259" cy="3032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655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306915"/>
            <a:ext cx="4967417" cy="4647426"/>
          </a:xfrm>
          <a:prstGeom prst="rect">
            <a:avLst/>
          </a:prstGeom>
          <a:noFill/>
        </p:spPr>
        <p:txBody>
          <a:bodyPr wrap="square" rtlCol="0">
            <a:spAutoFit/>
          </a:bodyPr>
          <a:lstStyle/>
          <a:p>
            <a:r>
              <a:rPr lang="en-US" sz="3600" b="1" i="0" dirty="0">
                <a:effectLst/>
              </a:rPr>
              <a:t>You are visiting the Tokugawa Art Museum.  What city or country are you in?</a:t>
            </a:r>
            <a:r>
              <a:rPr lang="en-US" sz="4000" b="1" i="0" dirty="0">
                <a:solidFill>
                  <a:srgbClr val="2508D0"/>
                </a:solidFill>
                <a:effectLst/>
                <a:latin typeface="Sansation"/>
              </a:rPr>
              <a:t>​</a:t>
            </a:r>
            <a:br>
              <a:rPr lang="en-US" sz="4000" dirty="0"/>
            </a:br>
            <a:r>
              <a:rPr lang="en-US" sz="4000" b="0" i="0" dirty="0">
                <a:solidFill>
                  <a:srgbClr val="2508D0"/>
                </a:solidFill>
                <a:effectLst/>
                <a:latin typeface="Sansation"/>
              </a:rPr>
              <a:t>​</a:t>
            </a:r>
            <a:r>
              <a:rPr lang="en-US" sz="3600" b="1" i="0" dirty="0">
                <a:effectLst/>
              </a:rPr>
              <a:t>   A)   Japan</a:t>
            </a:r>
            <a:br>
              <a:rPr lang="en-US" sz="3600" b="1" i="0" dirty="0">
                <a:effectLst/>
              </a:rPr>
            </a:br>
            <a:r>
              <a:rPr lang="en-US" sz="3600" b="1" i="0" dirty="0">
                <a:effectLst/>
              </a:rPr>
              <a:t>   B)   Korea</a:t>
            </a:r>
            <a:br>
              <a:rPr lang="en-US" sz="3600" b="1" i="0" dirty="0">
                <a:effectLst/>
              </a:rPr>
            </a:br>
            <a:r>
              <a:rPr lang="en-US" sz="3600" b="1" i="0" dirty="0">
                <a:effectLst/>
              </a:rPr>
              <a:t>   C)   Sri Lanka</a:t>
            </a:r>
          </a:p>
          <a:p>
            <a:r>
              <a:rPr lang="en-US" sz="3600" b="1" dirty="0"/>
              <a:t>   D)  Vietnam</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6742152" y="1148744"/>
            <a:ext cx="5352030" cy="5478423"/>
          </a:xfrm>
          <a:prstGeom prst="rect">
            <a:avLst/>
          </a:prstGeom>
          <a:noFill/>
        </p:spPr>
        <p:txBody>
          <a:bodyPr wrap="square" rtlCol="0">
            <a:spAutoFit/>
          </a:bodyPr>
          <a:lstStyle/>
          <a:p>
            <a:pPr marL="514350" indent="-514350">
              <a:spcBef>
                <a:spcPts val="600"/>
              </a:spcBef>
              <a:spcAft>
                <a:spcPts val="600"/>
              </a:spcAft>
              <a:buAutoNum type="alphaUcParenR"/>
            </a:pPr>
            <a:r>
              <a:rPr lang="en-US" sz="3200" b="1" dirty="0">
                <a:latin typeface="Sansation"/>
              </a:rPr>
              <a:t>Japan</a:t>
            </a:r>
          </a:p>
          <a:p>
            <a:pPr>
              <a:spcBef>
                <a:spcPts val="600"/>
              </a:spcBef>
              <a:spcAft>
                <a:spcPts val="600"/>
              </a:spcAft>
            </a:pPr>
            <a:r>
              <a:rPr lang="en-AU" sz="2800" dirty="0"/>
              <a:t>The Tokugawa Art Museum is a private art museum, located on the former </a:t>
            </a:r>
            <a:r>
              <a:rPr lang="en-AU" sz="2800" dirty="0" err="1"/>
              <a:t>Ōzone</a:t>
            </a:r>
            <a:r>
              <a:rPr lang="en-AU" sz="2800" dirty="0"/>
              <a:t> </a:t>
            </a:r>
            <a:r>
              <a:rPr lang="en-AU" sz="2800" dirty="0" err="1"/>
              <a:t>Shimoyashiki</a:t>
            </a:r>
            <a:r>
              <a:rPr lang="en-AU" sz="2800" dirty="0"/>
              <a:t> compound in Nagoya, central Japan. Its collection contains more than 12,000 items, including swords, </a:t>
            </a:r>
            <a:r>
              <a:rPr lang="en-AU" sz="2800" dirty="0" err="1"/>
              <a:t>armor</a:t>
            </a:r>
            <a:r>
              <a:rPr lang="en-AU" sz="2800" dirty="0"/>
              <a:t>, Noh costumes and masks, lacquer furniture, Chinese and Japanese ceramics, calligraphy, and paintings from the Chinese Song and Yuan dynasties. </a:t>
            </a:r>
            <a:r>
              <a:rPr lang="en-US" sz="2800" dirty="0"/>
              <a:t>   </a:t>
            </a: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descr="Tokugawa Art Museum (Nagoya city, Aichi Prefecture) - Let's travel ...">
            <a:extLst>
              <a:ext uri="{FF2B5EF4-FFF2-40B4-BE49-F238E27FC236}">
                <a16:creationId xmlns:a16="http://schemas.microsoft.com/office/drawing/2014/main" id="{D750CA73-5704-277E-2312-C7DF9E5DB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434" y="3630628"/>
            <a:ext cx="3383138" cy="2514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819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dotDmnd">
          <a:fgClr>
            <a:schemeClr val="accent2"/>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5" name="TextBox 4">
            <a:extLst>
              <a:ext uri="{FF2B5EF4-FFF2-40B4-BE49-F238E27FC236}">
                <a16:creationId xmlns:a16="http://schemas.microsoft.com/office/drawing/2014/main" id="{3D5C0EAD-D5B0-FFAC-2A1B-A5754EED8E8F}"/>
              </a:ext>
            </a:extLst>
          </p:cNvPr>
          <p:cNvSpPr txBox="1"/>
          <p:nvPr/>
        </p:nvSpPr>
        <p:spPr>
          <a:xfrm>
            <a:off x="3621393" y="1758700"/>
            <a:ext cx="8472789" cy="2185214"/>
          </a:xfrm>
          <a:prstGeom prst="rect">
            <a:avLst/>
          </a:prstGeom>
          <a:noFill/>
        </p:spPr>
        <p:txBody>
          <a:bodyPr wrap="square">
            <a:spAutoFit/>
          </a:bodyPr>
          <a:lstStyle/>
          <a:p>
            <a:r>
              <a:rPr lang="en-US" sz="3600" b="1" dirty="0" err="1"/>
              <a:t>Zalipie</a:t>
            </a:r>
            <a:r>
              <a:rPr lang="en-US" sz="3600" b="1" dirty="0"/>
              <a:t> is a village in Poland where all the buildings are decorated with painted flowers.</a:t>
            </a:r>
            <a:br>
              <a:rPr lang="en-US" sz="2800" dirty="0"/>
            </a:br>
            <a:endParaRPr lang="en-US" sz="2800" b="1" i="0" dirty="0">
              <a:solidFill>
                <a:schemeClr val="accent1"/>
              </a:solidFill>
              <a:effectLst/>
              <a:latin typeface="Quire Sans" panose="020B0502040204020203" pitchFamily="34" charset="0"/>
              <a:cs typeface="Quire Sans" panose="020B0502040204020203" pitchFamily="34" charset="0"/>
            </a:endParaRPr>
          </a:p>
        </p:txBody>
      </p:sp>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506122" y="1095700"/>
            <a:ext cx="3259226" cy="707886"/>
          </a:xfrm>
          <a:prstGeom prst="rect">
            <a:avLst/>
          </a:prstGeom>
          <a:noFill/>
        </p:spPr>
        <p:txBody>
          <a:bodyPr wrap="none" rtlCol="0">
            <a:spAutoFit/>
          </a:bodyPr>
          <a:lstStyle/>
          <a:p>
            <a:r>
              <a:rPr lang="en-US" sz="4000" dirty="0"/>
              <a:t>Did you know?</a:t>
            </a:r>
            <a:endParaRPr lang="en-AU" sz="4000" dirty="0"/>
          </a:p>
        </p:txBody>
      </p:sp>
      <p:pic>
        <p:nvPicPr>
          <p:cNvPr id="1026" name="Picture 2" descr="Zalipie - The Most Beautiful Village in Poland | Unusual Places">
            <a:extLst>
              <a:ext uri="{FF2B5EF4-FFF2-40B4-BE49-F238E27FC236}">
                <a16:creationId xmlns:a16="http://schemas.microsoft.com/office/drawing/2014/main" id="{B98C0F8D-1B72-1F70-BC76-9541F91B8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756" y="3317132"/>
            <a:ext cx="5355934" cy="354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30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1500"/>
                            </p:stCondLst>
                            <p:childTnLst>
                              <p:par>
                                <p:cTn id="11" presetID="2" presetClass="entr" presetSubtype="4" fill="hold" grpId="0" nodeType="afterEffect">
                                  <p:stCondLst>
                                    <p:cond delay="17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6" y="1306915"/>
            <a:ext cx="4967417" cy="4524315"/>
          </a:xfrm>
          <a:prstGeom prst="rect">
            <a:avLst/>
          </a:prstGeom>
          <a:noFill/>
        </p:spPr>
        <p:txBody>
          <a:bodyPr wrap="square" rtlCol="0">
            <a:spAutoFit/>
          </a:bodyPr>
          <a:lstStyle/>
          <a:p>
            <a:r>
              <a:rPr lang="en-US" sz="3200" b="1" dirty="0"/>
              <a:t>The </a:t>
            </a:r>
            <a:r>
              <a:rPr lang="en-US" sz="3200" b="1" dirty="0" err="1"/>
              <a:t>ButchartGardens</a:t>
            </a:r>
            <a:r>
              <a:rPr lang="en-US" sz="3200" b="1" dirty="0"/>
              <a:t> Gardens,  </a:t>
            </a:r>
            <a:r>
              <a:rPr lang="en-US" sz="3200" b="1" i="0" dirty="0">
                <a:effectLst/>
                <a:latin typeface="Sansation"/>
              </a:rPr>
              <a:t>vision of Jenny Butchart, wife of a cement magnate </a:t>
            </a:r>
            <a:r>
              <a:rPr lang="en-US" sz="3200" b="1" dirty="0"/>
              <a:t>are found in what country</a:t>
            </a:r>
            <a:br>
              <a:rPr lang="en-US" sz="3200" b="1" dirty="0"/>
            </a:br>
            <a:r>
              <a:rPr lang="en-US" sz="3200" b="1" dirty="0"/>
              <a:t>​A)   Canada</a:t>
            </a:r>
            <a:br>
              <a:rPr lang="en-US" sz="3200" b="1" dirty="0"/>
            </a:br>
            <a:r>
              <a:rPr lang="en-US" sz="3200" b="1" dirty="0"/>
              <a:t>B)   USA</a:t>
            </a:r>
            <a:br>
              <a:rPr lang="en-US" sz="3200" b="1" dirty="0"/>
            </a:br>
            <a:r>
              <a:rPr lang="en-US" sz="3200" b="1" dirty="0"/>
              <a:t>C)   Australia</a:t>
            </a:r>
          </a:p>
          <a:p>
            <a:r>
              <a:rPr lang="en-US" sz="3200" b="1" dirty="0"/>
              <a:t>D)  Netherlands</a:t>
            </a:r>
            <a:endParaRPr lang="en-AU" sz="32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6742152" y="1162808"/>
            <a:ext cx="5352030" cy="5663089"/>
          </a:xfrm>
          <a:prstGeom prst="rect">
            <a:avLst/>
          </a:prstGeom>
          <a:noFill/>
        </p:spPr>
        <p:txBody>
          <a:bodyPr wrap="square" rtlCol="0">
            <a:spAutoFit/>
          </a:bodyPr>
          <a:lstStyle/>
          <a:p>
            <a:pPr marL="514350" indent="-514350">
              <a:spcBef>
                <a:spcPts val="600"/>
              </a:spcBef>
              <a:spcAft>
                <a:spcPts val="600"/>
              </a:spcAft>
              <a:buAutoNum type="alphaUcParenR"/>
            </a:pPr>
            <a:r>
              <a:rPr lang="en-US" sz="3200" b="1" dirty="0">
                <a:latin typeface="Sansation"/>
              </a:rPr>
              <a:t>Canada</a:t>
            </a:r>
          </a:p>
          <a:p>
            <a:pPr>
              <a:spcBef>
                <a:spcPts val="600"/>
              </a:spcBef>
              <a:spcAft>
                <a:spcPts val="600"/>
              </a:spcAft>
            </a:pPr>
            <a:r>
              <a:rPr lang="en-US" sz="3200" b="1" dirty="0"/>
              <a:t>The Butchart Gardens is a group of floral display gardens in Brentwood Bay, British Columbia, Canada, located near Victoria on Vancouver Island. The gardens receive over a million visitors each year. The gardens have been designated a National Historic Site of Canada.</a:t>
            </a:r>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descr="The Sunken Garden | Butchart gardens, Secret garden collection ...">
            <a:extLst>
              <a:ext uri="{FF2B5EF4-FFF2-40B4-BE49-F238E27FC236}">
                <a16:creationId xmlns:a16="http://schemas.microsoft.com/office/drawing/2014/main" id="{BA69A513-BE49-26A8-1D31-428E3931D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105" y="3281971"/>
            <a:ext cx="3031784" cy="3345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82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drap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87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216346" y="1502688"/>
            <a:ext cx="4877318" cy="5355312"/>
          </a:xfrm>
          <a:prstGeom prst="rect">
            <a:avLst/>
          </a:prstGeom>
          <a:noFill/>
        </p:spPr>
        <p:txBody>
          <a:bodyPr wrap="square" rtlCol="0">
            <a:spAutoFit/>
          </a:bodyPr>
          <a:lstStyle/>
          <a:p>
            <a:pPr>
              <a:spcBef>
                <a:spcPts val="600"/>
              </a:spcBef>
              <a:spcAft>
                <a:spcPts val="600"/>
              </a:spcAft>
            </a:pPr>
            <a:r>
              <a:rPr lang="en-US" sz="3200" b="1" dirty="0"/>
              <a:t>B)   San </a:t>
            </a:r>
            <a:r>
              <a:rPr lang="en-US" sz="3200" b="1" dirty="0" err="1"/>
              <a:t>Gimignano</a:t>
            </a:r>
            <a:r>
              <a:rPr lang="en-US" sz="3200" b="1" dirty="0"/>
              <a:t> </a:t>
            </a:r>
          </a:p>
          <a:p>
            <a:pPr>
              <a:spcBef>
                <a:spcPts val="600"/>
              </a:spcBef>
              <a:spcAft>
                <a:spcPts val="600"/>
              </a:spcAft>
            </a:pPr>
            <a:r>
              <a:rPr lang="en-US" sz="3000" dirty="0"/>
              <a:t>San </a:t>
            </a:r>
            <a:r>
              <a:rPr lang="en-US" sz="3000" dirty="0" err="1"/>
              <a:t>Gimignano</a:t>
            </a:r>
            <a:r>
              <a:rPr lang="en-US" sz="3000" dirty="0"/>
              <a:t> is a small walled medieval hill town in the province of Siena, Tuscany, north-central Italy. Known as the Town of Fine Towers, San </a:t>
            </a:r>
            <a:r>
              <a:rPr lang="en-US" sz="3000" dirty="0" err="1"/>
              <a:t>Gimignano</a:t>
            </a:r>
            <a:r>
              <a:rPr lang="en-US" sz="3000" dirty="0"/>
              <a:t> is famous for its medieval architecture, unique in the preservation of about a dozen of its tower houses.</a:t>
            </a:r>
            <a:endParaRPr lang="en-US" sz="30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183292" y="1086348"/>
            <a:ext cx="4248665" cy="5509200"/>
          </a:xfrm>
          <a:prstGeom prst="rect">
            <a:avLst/>
          </a:prstGeom>
          <a:noFill/>
        </p:spPr>
        <p:txBody>
          <a:bodyPr wrap="square">
            <a:spAutoFit/>
          </a:bodyPr>
          <a:lstStyle/>
          <a:p>
            <a:r>
              <a:rPr lang="en-US" sz="3200" b="1" i="0" dirty="0">
                <a:effectLst/>
              </a:rPr>
              <a:t>This Italian city, centered on Piazza </a:t>
            </a:r>
            <a:r>
              <a:rPr lang="en-US" sz="3200" b="1" i="0" dirty="0" err="1">
                <a:effectLst/>
              </a:rPr>
              <a:t>della</a:t>
            </a:r>
            <a:r>
              <a:rPr lang="en-US" sz="3200" b="1" i="0" dirty="0">
                <a:effectLst/>
              </a:rPr>
              <a:t> Cisterna, is noted for its many towers built by the early residents as a show of wealth?</a:t>
            </a:r>
            <a:br>
              <a:rPr lang="en-US" sz="3200" b="1" dirty="0"/>
            </a:br>
            <a:br>
              <a:rPr lang="en-US" sz="3200" b="1" dirty="0"/>
            </a:br>
            <a:r>
              <a:rPr lang="en-US" sz="3200" b="1" i="0" dirty="0">
                <a:effectLst/>
              </a:rPr>
              <a:t>   A)   Lucca</a:t>
            </a:r>
            <a:br>
              <a:rPr lang="en-US" sz="3200" b="1" i="0" dirty="0">
                <a:effectLst/>
              </a:rPr>
            </a:br>
            <a:r>
              <a:rPr lang="en-US" sz="3200" b="1" i="0" dirty="0">
                <a:effectLst/>
              </a:rPr>
              <a:t>   B)   San </a:t>
            </a:r>
            <a:r>
              <a:rPr lang="en-US" sz="3200" b="1" i="0" dirty="0" err="1">
                <a:effectLst/>
              </a:rPr>
              <a:t>Gimignano</a:t>
            </a:r>
            <a:br>
              <a:rPr lang="en-US" sz="3200" b="1" dirty="0"/>
            </a:br>
            <a:r>
              <a:rPr lang="en-US" sz="3200" b="1" i="0" dirty="0">
                <a:effectLst/>
              </a:rPr>
              <a:t>   C)   Bologna</a:t>
            </a:r>
          </a:p>
          <a:p>
            <a:r>
              <a:rPr lang="en-US" sz="3200" b="1" dirty="0"/>
              <a:t>   D)  Pisa</a:t>
            </a:r>
            <a:endParaRPr lang="en-AU" sz="3200" b="1" dirty="0"/>
          </a:p>
        </p:txBody>
      </p:sp>
      <p:pic>
        <p:nvPicPr>
          <p:cNvPr id="9" name="Picture 2" descr="Towers of San Gimignano Photograph by William Krumpelman - Pixels">
            <a:extLst>
              <a:ext uri="{FF2B5EF4-FFF2-40B4-BE49-F238E27FC236}">
                <a16:creationId xmlns:a16="http://schemas.microsoft.com/office/drawing/2014/main" id="{9192CA30-8CA2-7ABA-17A4-159286FE9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054" y="3299763"/>
            <a:ext cx="2697892" cy="33723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21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drap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216346" y="1502688"/>
            <a:ext cx="4877318" cy="5170646"/>
          </a:xfrm>
          <a:prstGeom prst="rect">
            <a:avLst/>
          </a:prstGeom>
          <a:noFill/>
        </p:spPr>
        <p:txBody>
          <a:bodyPr wrap="square" rtlCol="0">
            <a:spAutoFit/>
          </a:bodyPr>
          <a:lstStyle/>
          <a:p>
            <a:pPr>
              <a:spcBef>
                <a:spcPts val="600"/>
              </a:spcBef>
              <a:spcAft>
                <a:spcPts val="600"/>
              </a:spcAft>
            </a:pPr>
            <a:r>
              <a:rPr lang="en-US" sz="3200" b="1" dirty="0"/>
              <a:t>A)   Pol Pot - of Cambodia</a:t>
            </a:r>
          </a:p>
          <a:p>
            <a:pPr>
              <a:spcBef>
                <a:spcPts val="600"/>
              </a:spcBef>
              <a:spcAft>
                <a:spcPts val="600"/>
              </a:spcAft>
            </a:pPr>
            <a:r>
              <a:rPr lang="en-US" sz="3200" dirty="0"/>
              <a:t>Prime minister of Democratic Kampuchea from 1975 and 1979. Widely considered a totalitarian dictator, Pol Pot was responsible for the Cambodian genocide, which resulted in the death of 1.5 to 2 million people.</a:t>
            </a:r>
            <a:endParaRPr lang="en-US" sz="32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6" y="944406"/>
            <a:ext cx="4728520" cy="5940088"/>
          </a:xfrm>
          <a:prstGeom prst="rect">
            <a:avLst/>
          </a:prstGeom>
          <a:noFill/>
        </p:spPr>
        <p:txBody>
          <a:bodyPr wrap="square">
            <a:spAutoFit/>
          </a:bodyPr>
          <a:lstStyle/>
          <a:p>
            <a:r>
              <a:rPr lang="en-US" sz="3200" b="1" dirty="0" err="1"/>
              <a:t>Saloth</a:t>
            </a:r>
            <a:r>
              <a:rPr lang="en-US" sz="3200" b="1" dirty="0"/>
              <a:t> Sar, touted as one of the world’s most infamous dictators, was appointed as the party’s secretary and leader in 1963.  By what name was he generally known?</a:t>
            </a:r>
            <a:br>
              <a:rPr lang="en-US" sz="2800" dirty="0"/>
            </a:br>
            <a:r>
              <a:rPr lang="en-US" sz="2800" dirty="0"/>
              <a:t>   </a:t>
            </a:r>
          </a:p>
          <a:p>
            <a:r>
              <a:rPr lang="en-US" sz="3200" dirty="0"/>
              <a:t>   </a:t>
            </a:r>
            <a:r>
              <a:rPr lang="en-US" sz="3200" b="1" dirty="0"/>
              <a:t>A)   Pol Pot.</a:t>
            </a:r>
            <a:br>
              <a:rPr lang="en-US" sz="3200" b="1" dirty="0"/>
            </a:br>
            <a:r>
              <a:rPr lang="en-US" sz="3200" b="1" dirty="0"/>
              <a:t>   B)   Saddam Hussain.</a:t>
            </a:r>
            <a:br>
              <a:rPr lang="en-US" sz="3200" b="1" dirty="0"/>
            </a:br>
            <a:r>
              <a:rPr lang="en-US" sz="3200" b="1" dirty="0"/>
              <a:t>   C)   Ho Chi Minh.</a:t>
            </a:r>
            <a:endParaRPr lang="en-AU" sz="3200" b="1" dirty="0"/>
          </a:p>
          <a:p>
            <a:r>
              <a:rPr lang="en-AU" sz="3200" b="1" dirty="0"/>
              <a:t>   D)  Kim Jong-un</a:t>
            </a:r>
          </a:p>
        </p:txBody>
      </p:sp>
      <p:pic>
        <p:nvPicPr>
          <p:cNvPr id="2050" name="Picture 2" descr="Cambodia Adrift | Pol Pot">
            <a:extLst>
              <a:ext uri="{FF2B5EF4-FFF2-40B4-BE49-F238E27FC236}">
                <a16:creationId xmlns:a16="http://schemas.microsoft.com/office/drawing/2014/main" id="{78BBF47C-72BA-DE75-B7D8-FAC93A402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562" y="4399005"/>
            <a:ext cx="1997329" cy="1997329"/>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075549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drap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5" name="TextBox 4">
            <a:extLst>
              <a:ext uri="{FF2B5EF4-FFF2-40B4-BE49-F238E27FC236}">
                <a16:creationId xmlns:a16="http://schemas.microsoft.com/office/drawing/2014/main" id="{3D5C0EAD-D5B0-FFAC-2A1B-A5754EED8E8F}"/>
              </a:ext>
            </a:extLst>
          </p:cNvPr>
          <p:cNvSpPr txBox="1"/>
          <p:nvPr/>
        </p:nvSpPr>
        <p:spPr>
          <a:xfrm>
            <a:off x="3267166" y="2372355"/>
            <a:ext cx="8472789" cy="1754326"/>
          </a:xfrm>
          <a:prstGeom prst="rect">
            <a:avLst/>
          </a:prstGeom>
          <a:noFill/>
        </p:spPr>
        <p:txBody>
          <a:bodyPr wrap="square">
            <a:spAutoFit/>
          </a:bodyPr>
          <a:lstStyle/>
          <a:p>
            <a:r>
              <a:rPr lang="en-US" sz="3600" b="1" dirty="0">
                <a:solidFill>
                  <a:srgbClr val="000000"/>
                </a:solidFill>
              </a:rPr>
              <a:t>Researchers suspect that fish communicate through the noise of their farts, just like some teenage boys</a:t>
            </a:r>
            <a:r>
              <a:rPr lang="en-US" sz="3600" b="1" dirty="0"/>
              <a:t>.</a:t>
            </a:r>
            <a:endParaRPr lang="en-US" sz="2800" b="1" i="0" dirty="0">
              <a:solidFill>
                <a:schemeClr val="accent1"/>
              </a:solidFill>
              <a:effectLst/>
              <a:latin typeface="Quire Sans" panose="020B0502040204020203" pitchFamily="34" charset="0"/>
              <a:cs typeface="Quire Sans" panose="020B0502040204020203" pitchFamily="34" charset="0"/>
            </a:endParaRPr>
          </a:p>
        </p:txBody>
      </p:sp>
      <p:pic>
        <p:nvPicPr>
          <p:cNvPr id="9" name="Picture 2">
            <a:extLst>
              <a:ext uri="{FF2B5EF4-FFF2-40B4-BE49-F238E27FC236}">
                <a16:creationId xmlns:a16="http://schemas.microsoft.com/office/drawing/2014/main" id="{E2915317-7ED6-7B02-0202-7A94D1AEF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002" b="8707"/>
          <a:stretch/>
        </p:blipFill>
        <p:spPr bwMode="auto">
          <a:xfrm flipH="1">
            <a:off x="147849" y="1279567"/>
            <a:ext cx="4059946" cy="37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0E4443-6A04-C363-C011-C97478B1ABCC}"/>
              </a:ext>
            </a:extLst>
          </p:cNvPr>
          <p:cNvSpPr txBox="1"/>
          <p:nvPr/>
        </p:nvSpPr>
        <p:spPr>
          <a:xfrm rot="20482402">
            <a:off x="2506122" y="1095700"/>
            <a:ext cx="3259226" cy="707886"/>
          </a:xfrm>
          <a:prstGeom prst="rect">
            <a:avLst/>
          </a:prstGeom>
          <a:noFill/>
        </p:spPr>
        <p:txBody>
          <a:bodyPr wrap="none" rtlCol="0">
            <a:spAutoFit/>
          </a:bodyPr>
          <a:lstStyle/>
          <a:p>
            <a:r>
              <a:rPr lang="en-US" sz="4000" dirty="0"/>
              <a:t>Did you know?</a:t>
            </a:r>
            <a:endParaRPr lang="en-AU" sz="4000" dirty="0"/>
          </a:p>
        </p:txBody>
      </p:sp>
      <p:sp>
        <p:nvSpPr>
          <p:cNvPr id="2" name="TextBox 1">
            <a:extLst>
              <a:ext uri="{FF2B5EF4-FFF2-40B4-BE49-F238E27FC236}">
                <a16:creationId xmlns:a16="http://schemas.microsoft.com/office/drawing/2014/main" id="{1CF4AB0A-C04C-0716-09A1-CB970DAB28A8}"/>
              </a:ext>
            </a:extLst>
          </p:cNvPr>
          <p:cNvSpPr txBox="1"/>
          <p:nvPr/>
        </p:nvSpPr>
        <p:spPr>
          <a:xfrm>
            <a:off x="2752313" y="5556123"/>
            <a:ext cx="5978801" cy="523220"/>
          </a:xfrm>
          <a:prstGeom prst="rect">
            <a:avLst/>
          </a:prstGeom>
          <a:noFill/>
        </p:spPr>
        <p:txBody>
          <a:bodyPr wrap="square" rtlCol="0">
            <a:spAutoFit/>
          </a:bodyPr>
          <a:lstStyle/>
          <a:p>
            <a:r>
              <a:rPr lang="en-US" sz="2800" b="1" dirty="0"/>
              <a:t>No comment.  I am not communicating</a:t>
            </a:r>
            <a:endParaRPr lang="en-AU" sz="2800" b="1" dirty="0"/>
          </a:p>
        </p:txBody>
      </p:sp>
      <p:pic>
        <p:nvPicPr>
          <p:cNvPr id="6" name="Picture 2" descr="Funny fish cartoon smiling Royalty Free Vector Image">
            <a:extLst>
              <a:ext uri="{FF2B5EF4-FFF2-40B4-BE49-F238E27FC236}">
                <a16:creationId xmlns:a16="http://schemas.microsoft.com/office/drawing/2014/main" id="{04EE7954-6FDD-016E-96D6-C42011DD33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735"/>
          <a:stretch/>
        </p:blipFill>
        <p:spPr bwMode="auto">
          <a:xfrm>
            <a:off x="8864778" y="4176891"/>
            <a:ext cx="2653925" cy="2347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61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drap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1500"/>
                            </p:stCondLst>
                            <p:childTnLst>
                              <p:par>
                                <p:cTn id="11" presetID="2" presetClass="entr" presetSubtype="4" fill="hold" grpId="0" nodeType="afterEffect">
                                  <p:stCondLst>
                                    <p:cond delay="17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3750"/>
                            </p:stCondLst>
                            <p:childTnLst>
                              <p:par>
                                <p:cTn id="16" presetID="53" presetClass="entr" presetSubtype="16" fill="hold" grpId="0" nodeType="afterEffect">
                                  <p:stCondLst>
                                    <p:cond delay="500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216346" y="1502688"/>
            <a:ext cx="4877318" cy="4031873"/>
          </a:xfrm>
          <a:prstGeom prst="rect">
            <a:avLst/>
          </a:prstGeom>
          <a:noFill/>
        </p:spPr>
        <p:txBody>
          <a:bodyPr wrap="square" rtlCol="0">
            <a:spAutoFit/>
          </a:bodyPr>
          <a:lstStyle/>
          <a:p>
            <a:r>
              <a:rPr lang="en-US" sz="3200" b="1" dirty="0"/>
              <a:t>B) Lisbon</a:t>
            </a:r>
          </a:p>
          <a:p>
            <a:r>
              <a:rPr lang="en-AU" sz="2800" dirty="0"/>
              <a:t>These hills were São Roque, São Jorge, São Vicente, Santo André, Santa Catarina, Chagas and </a:t>
            </a:r>
            <a:r>
              <a:rPr lang="en-AU" sz="2800" dirty="0" err="1"/>
              <a:t>Sant'Ana</a:t>
            </a:r>
            <a:r>
              <a:rPr lang="en-AU" sz="2800" dirty="0"/>
              <a:t>. These hills are still important points of the city today, integrating several poems and songs that talk about the Portuguese capital.</a:t>
            </a:r>
            <a:endParaRPr lang="en-US" sz="28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6" y="944406"/>
            <a:ext cx="4728520" cy="4524315"/>
          </a:xfrm>
          <a:prstGeom prst="rect">
            <a:avLst/>
          </a:prstGeom>
          <a:noFill/>
        </p:spPr>
        <p:txBody>
          <a:bodyPr wrap="square">
            <a:spAutoFit/>
          </a:bodyPr>
          <a:lstStyle/>
          <a:p>
            <a:r>
              <a:rPr lang="en-US" sz="3600" b="1" dirty="0"/>
              <a:t>Which city is known as the “City of Seven Hills”?</a:t>
            </a:r>
          </a:p>
          <a:p>
            <a:br>
              <a:rPr lang="en-US" sz="3600" b="1" dirty="0"/>
            </a:br>
            <a:r>
              <a:rPr lang="en-US" sz="3600" b="1" dirty="0"/>
              <a:t>A) Rome</a:t>
            </a:r>
          </a:p>
          <a:p>
            <a:r>
              <a:rPr lang="en-US" sz="3600" b="1" dirty="0"/>
              <a:t>B) Lisbon</a:t>
            </a:r>
          </a:p>
          <a:p>
            <a:r>
              <a:rPr lang="en-US" sz="3600" b="1" dirty="0"/>
              <a:t>C) Athens</a:t>
            </a:r>
          </a:p>
          <a:p>
            <a:r>
              <a:rPr lang="en-US" sz="3600" b="1" dirty="0"/>
              <a:t>D) Barcelona</a:t>
            </a:r>
            <a:endParaRPr lang="en-AU" sz="3600" b="1" dirty="0"/>
          </a:p>
        </p:txBody>
      </p:sp>
      <p:pic>
        <p:nvPicPr>
          <p:cNvPr id="1026" name="Picture 2" descr="Top 10 Things To See and Do In Lisbon | X Days In Y">
            <a:extLst>
              <a:ext uri="{FF2B5EF4-FFF2-40B4-BE49-F238E27FC236}">
                <a16:creationId xmlns:a16="http://schemas.microsoft.com/office/drawing/2014/main" id="{EF38A06C-D804-578F-6C65-7C2CF74787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581"/>
          <a:stretch/>
        </p:blipFill>
        <p:spPr bwMode="auto">
          <a:xfrm>
            <a:off x="4425249" y="2255161"/>
            <a:ext cx="2239162" cy="42033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9577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drap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7216346" y="1502688"/>
            <a:ext cx="4877318" cy="4370427"/>
          </a:xfrm>
          <a:prstGeom prst="rect">
            <a:avLst/>
          </a:prstGeom>
          <a:noFill/>
        </p:spPr>
        <p:txBody>
          <a:bodyPr wrap="square" rtlCol="0">
            <a:spAutoFit/>
          </a:bodyPr>
          <a:lstStyle/>
          <a:p>
            <a:r>
              <a:rPr lang="en-US" sz="3600" b="1" dirty="0"/>
              <a:t>C) Toucan</a:t>
            </a:r>
          </a:p>
          <a:p>
            <a:endParaRPr lang="en-US" dirty="0"/>
          </a:p>
          <a:p>
            <a:r>
              <a:rPr lang="en-US" sz="2800" dirty="0"/>
              <a:t>This adaptation is one of the best heat regulating systems in the entire animal kingdom. Arteries in their bills expand when the bird gets hot; and release heat.  Their bill is made of a spongy substance called keratin. </a:t>
            </a:r>
            <a:endParaRPr lang="en-US" sz="28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sp>
        <p:nvSpPr>
          <p:cNvPr id="7" name="TextBox 6">
            <a:extLst>
              <a:ext uri="{FF2B5EF4-FFF2-40B4-BE49-F238E27FC236}">
                <a16:creationId xmlns:a16="http://schemas.microsoft.com/office/drawing/2014/main" id="{2749E21B-EBA2-FB7E-AB48-BE94E420F4C0}"/>
              </a:ext>
            </a:extLst>
          </p:cNvPr>
          <p:cNvSpPr txBox="1"/>
          <p:nvPr/>
        </p:nvSpPr>
        <p:spPr>
          <a:xfrm>
            <a:off x="354225" y="944406"/>
            <a:ext cx="5074510" cy="5170646"/>
          </a:xfrm>
          <a:prstGeom prst="rect">
            <a:avLst/>
          </a:prstGeom>
          <a:noFill/>
        </p:spPr>
        <p:txBody>
          <a:bodyPr wrap="square">
            <a:spAutoFit/>
          </a:bodyPr>
          <a:lstStyle/>
          <a:p>
            <a:r>
              <a:rPr lang="en-US" sz="3000" b="1" i="0" dirty="0">
                <a:effectLst/>
              </a:rPr>
              <a:t>These South American birds have larger bills, in comparison to the size of their body, than any other bird in the world.  The large bill helps them keep cool in the hot environment in which they live. </a:t>
            </a:r>
            <a:br>
              <a:rPr lang="en-US" sz="3000" b="1" dirty="0"/>
            </a:br>
            <a:r>
              <a:rPr lang="en-US" sz="3000" b="1" i="0" dirty="0">
                <a:effectLst/>
              </a:rPr>
              <a:t>   A)   Amazon Kingfisher</a:t>
            </a:r>
            <a:br>
              <a:rPr lang="en-US" sz="3000" b="1" i="0" dirty="0">
                <a:effectLst/>
              </a:rPr>
            </a:br>
            <a:r>
              <a:rPr lang="en-US" sz="3000" b="1" i="0" dirty="0">
                <a:effectLst/>
              </a:rPr>
              <a:t>   B)   Plumbeous Ibis</a:t>
            </a:r>
            <a:br>
              <a:rPr lang="en-US" sz="3000" b="1" i="0" dirty="0">
                <a:effectLst/>
              </a:rPr>
            </a:br>
            <a:r>
              <a:rPr lang="en-US" sz="3000" b="1" i="0" dirty="0">
                <a:effectLst/>
              </a:rPr>
              <a:t>   C)   Toucan</a:t>
            </a:r>
            <a:endParaRPr lang="en-AU" sz="3000" b="1" dirty="0"/>
          </a:p>
        </p:txBody>
      </p:sp>
    </p:spTree>
    <p:extLst>
      <p:ext uri="{BB962C8B-B14F-4D97-AF65-F5344CB8AC3E}">
        <p14:creationId xmlns:p14="http://schemas.microsoft.com/office/powerpoint/2010/main" val="726880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4000">
        <p15:prstTrans prst="drape"/>
      </p:transition>
    </mc:Choice>
    <mc:Fallback xmlns="">
      <p:transition spd="slow" advClick="0"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0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4" y="1468770"/>
            <a:ext cx="7385181" cy="5201424"/>
          </a:xfrm>
          <a:prstGeom prst="rect">
            <a:avLst/>
          </a:prstGeom>
          <a:noFill/>
        </p:spPr>
        <p:txBody>
          <a:bodyPr wrap="square" rtlCol="0">
            <a:spAutoFit/>
          </a:bodyPr>
          <a:lstStyle/>
          <a:p>
            <a:r>
              <a:rPr lang="en-US" sz="2800" b="1" i="0" dirty="0">
                <a:effectLst/>
              </a:rPr>
              <a:t>When was the Comrades marathon first run. </a:t>
            </a:r>
            <a:r>
              <a:rPr lang="en-US" sz="2800" dirty="0"/>
              <a:t>The Comrades Marathon is an ultramarathon of approximately 88 </a:t>
            </a:r>
            <a:r>
              <a:rPr lang="en-US" sz="2800" dirty="0" err="1"/>
              <a:t>kilometres</a:t>
            </a:r>
            <a:r>
              <a:rPr lang="en-US" sz="2800" dirty="0"/>
              <a:t> which is run annually in the KwaZulu-Natal province of South Africa between the cities of Durban and Pietermaritzburg. It is the world's largest and oldest ultramarathon race</a:t>
            </a:r>
            <a:r>
              <a:rPr lang="en-US" sz="2400" dirty="0"/>
              <a:t>.</a:t>
            </a:r>
            <a:br>
              <a:rPr lang="en-US" sz="2400" b="1" dirty="0"/>
            </a:br>
            <a:r>
              <a:rPr lang="en-US" sz="2400" b="1" i="0" dirty="0">
                <a:effectLst/>
              </a:rPr>
              <a:t>​​</a:t>
            </a:r>
            <a:br>
              <a:rPr lang="en-US" sz="2400" b="1" dirty="0"/>
            </a:br>
            <a:r>
              <a:rPr lang="en-US" sz="2800" b="1" i="0" dirty="0">
                <a:effectLst/>
              </a:rPr>
              <a:t>A)  1901			</a:t>
            </a:r>
            <a:br>
              <a:rPr lang="en-US" sz="2800" b="1" dirty="0"/>
            </a:br>
            <a:r>
              <a:rPr lang="en-US" sz="2800" b="1" i="0" dirty="0">
                <a:effectLst/>
              </a:rPr>
              <a:t>B)  1921</a:t>
            </a:r>
            <a:br>
              <a:rPr lang="en-US" sz="2800" b="1" dirty="0"/>
            </a:br>
            <a:r>
              <a:rPr lang="en-US" sz="2800" b="1" i="0" dirty="0">
                <a:effectLst/>
              </a:rPr>
              <a:t>C)  1941</a:t>
            </a:r>
          </a:p>
          <a:p>
            <a:r>
              <a:rPr lang="en-US" sz="2800" b="1" dirty="0"/>
              <a:t>D)  1961</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861954" y="1852409"/>
            <a:ext cx="4174545" cy="3847207"/>
          </a:xfrm>
          <a:prstGeom prst="rect">
            <a:avLst/>
          </a:prstGeom>
          <a:noFill/>
        </p:spPr>
        <p:txBody>
          <a:bodyPr wrap="square" rtlCol="0">
            <a:spAutoFit/>
          </a:bodyPr>
          <a:lstStyle/>
          <a:p>
            <a:r>
              <a:rPr lang="en-US" sz="2800" b="1" dirty="0"/>
              <a:t>Option B: 1921</a:t>
            </a:r>
            <a:br>
              <a:rPr lang="en-US" sz="2400" dirty="0"/>
            </a:br>
            <a:br>
              <a:rPr lang="en-US" sz="2400" dirty="0"/>
            </a:br>
            <a:r>
              <a:rPr lang="en-US" sz="2800" dirty="0"/>
              <a:t>The 55-mile race was founded by a World War I veteran, Vic Clapham. Nearly 15,000 runners finished the June 2023 race.</a:t>
            </a:r>
          </a:p>
          <a:p>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9218" name="Picture 2" descr="Athletics: Animated Images, Gifs, Pictures &amp; Animations - 100% FREE!">
            <a:extLst>
              <a:ext uri="{FF2B5EF4-FFF2-40B4-BE49-F238E27FC236}">
                <a16:creationId xmlns:a16="http://schemas.microsoft.com/office/drawing/2014/main" id="{7B92DE75-842F-8879-9140-5316A67F7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4247954"/>
            <a:ext cx="1600691" cy="245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02063"/>
      </p:ext>
    </p:extLst>
  </p:cSld>
  <p:clrMapOvr>
    <a:masterClrMapping/>
  </p:clrMapOvr>
  <p:transition spd="slow" advClick="0" advTm="2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354224" y="1468770"/>
            <a:ext cx="5288695" cy="3416320"/>
          </a:xfrm>
          <a:prstGeom prst="rect">
            <a:avLst/>
          </a:prstGeom>
          <a:noFill/>
        </p:spPr>
        <p:txBody>
          <a:bodyPr wrap="square" rtlCol="0">
            <a:spAutoFit/>
          </a:bodyPr>
          <a:lstStyle/>
          <a:p>
            <a:r>
              <a:rPr lang="en-US" sz="4000" b="1" i="0" dirty="0">
                <a:solidFill>
                  <a:srgbClr val="2D3748"/>
                </a:solidFill>
                <a:effectLst/>
                <a:latin typeface="-apple-system"/>
              </a:rPr>
              <a:t>Which city do croissants originate from?</a:t>
            </a:r>
          </a:p>
          <a:p>
            <a:r>
              <a:rPr lang="en-US" sz="2400" b="1" i="0" dirty="0">
                <a:effectLst/>
              </a:rPr>
              <a:t>​​</a:t>
            </a:r>
            <a:br>
              <a:rPr lang="en-US" sz="2400" b="1" dirty="0"/>
            </a:br>
            <a:r>
              <a:rPr lang="en-US" sz="2800" b="1" i="0" dirty="0">
                <a:effectLst/>
              </a:rPr>
              <a:t>A)  Dijon, France		</a:t>
            </a:r>
            <a:br>
              <a:rPr lang="en-US" sz="2800" b="1" dirty="0"/>
            </a:br>
            <a:r>
              <a:rPr lang="en-US" sz="2800" b="1" i="0" dirty="0">
                <a:effectLst/>
              </a:rPr>
              <a:t>B)  Vienna</a:t>
            </a:r>
            <a:br>
              <a:rPr lang="en-US" sz="2800" b="1" dirty="0"/>
            </a:br>
            <a:r>
              <a:rPr lang="en-US" sz="2800" b="1" i="0" dirty="0">
                <a:effectLst/>
              </a:rPr>
              <a:t>C)  Prague</a:t>
            </a:r>
          </a:p>
          <a:p>
            <a:r>
              <a:rPr lang="en-US" sz="2800" b="1" dirty="0"/>
              <a:t>D)  Florence</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6425514" y="1852409"/>
            <a:ext cx="5610985" cy="4278094"/>
          </a:xfrm>
          <a:prstGeom prst="rect">
            <a:avLst/>
          </a:prstGeom>
          <a:noFill/>
        </p:spPr>
        <p:txBody>
          <a:bodyPr wrap="square" rtlCol="0">
            <a:spAutoFit/>
          </a:bodyPr>
          <a:lstStyle/>
          <a:p>
            <a:r>
              <a:rPr lang="en-US" sz="2800" b="1" dirty="0"/>
              <a:t>Option B: Vienna</a:t>
            </a:r>
            <a:br>
              <a:rPr lang="en-US" sz="2400" dirty="0"/>
            </a:br>
            <a:br>
              <a:rPr lang="en-US" sz="2400" dirty="0"/>
            </a:br>
            <a:r>
              <a:rPr lang="en-US" sz="2800" dirty="0">
                <a:solidFill>
                  <a:srgbClr val="444444"/>
                </a:solidFill>
                <a:latin typeface="DDG_ProximaNova"/>
              </a:rPr>
              <a:t>A croissant is a buttery, flaky, </a:t>
            </a:r>
            <a:r>
              <a:rPr lang="en-US" sz="2800" dirty="0" err="1">
                <a:solidFill>
                  <a:srgbClr val="444444"/>
                </a:solidFill>
                <a:latin typeface="DDG_ProximaNova"/>
              </a:rPr>
              <a:t>viennoiserie</a:t>
            </a:r>
            <a:r>
              <a:rPr lang="en-US" sz="2800" dirty="0">
                <a:solidFill>
                  <a:srgbClr val="444444"/>
                </a:solidFill>
                <a:latin typeface="DDG_ProximaNova"/>
              </a:rPr>
              <a:t> pastry inspired by the shape of the Austrian </a:t>
            </a:r>
            <a:r>
              <a:rPr lang="en-US" sz="2800" b="1" dirty="0" err="1">
                <a:solidFill>
                  <a:srgbClr val="444444"/>
                </a:solidFill>
                <a:latin typeface="DDG_ProximaNova"/>
              </a:rPr>
              <a:t>kipferl</a:t>
            </a:r>
            <a:r>
              <a:rPr lang="en-US" sz="2800" dirty="0">
                <a:solidFill>
                  <a:srgbClr val="444444"/>
                </a:solidFill>
                <a:latin typeface="DDG_ProximaNova"/>
              </a:rPr>
              <a:t> but using the French yeast-leavened laminated dough. Croissants are named for their historical crescent shape. </a:t>
            </a:r>
            <a:endParaRPr lang="en-AU" sz="2800" dirty="0"/>
          </a:p>
          <a:p>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a:extLst>
              <a:ext uri="{FF2B5EF4-FFF2-40B4-BE49-F238E27FC236}">
                <a16:creationId xmlns:a16="http://schemas.microsoft.com/office/drawing/2014/main" id="{77E423C9-8D4B-82EC-E522-010275139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419" y="4226011"/>
            <a:ext cx="2774668" cy="208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330039"/>
      </p:ext>
    </p:extLst>
  </p:cSld>
  <p:clrMapOvr>
    <a:masterClrMapping/>
  </p:clrMapOvr>
  <p:transition spd="slow" advClick="0" advTm="2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96559" y="1175301"/>
            <a:ext cx="5799441" cy="3293209"/>
          </a:xfrm>
          <a:prstGeom prst="rect">
            <a:avLst/>
          </a:prstGeom>
          <a:noFill/>
        </p:spPr>
        <p:txBody>
          <a:bodyPr wrap="square" rtlCol="0">
            <a:spAutoFit/>
          </a:bodyPr>
          <a:lstStyle/>
          <a:p>
            <a:r>
              <a:rPr lang="en-US" sz="3600" b="1" dirty="0"/>
              <a:t>How many American states start with the word, “new”?</a:t>
            </a:r>
            <a:br>
              <a:rPr lang="en-US" sz="5400" dirty="0"/>
            </a:br>
            <a:r>
              <a:rPr lang="en-US" sz="2400" b="1" i="0" dirty="0">
                <a:effectLst/>
              </a:rPr>
              <a:t>​​</a:t>
            </a:r>
            <a:br>
              <a:rPr lang="en-US" sz="2400" b="1" dirty="0"/>
            </a:br>
            <a:r>
              <a:rPr lang="en-US" sz="2800" b="1" i="0" dirty="0">
                <a:effectLst/>
              </a:rPr>
              <a:t>A)  3</a:t>
            </a:r>
          </a:p>
          <a:p>
            <a:r>
              <a:rPr lang="en-US" sz="2800" b="1" i="0" dirty="0">
                <a:effectLst/>
              </a:rPr>
              <a:t>B)  4</a:t>
            </a:r>
            <a:br>
              <a:rPr lang="en-US" sz="2800" b="1" dirty="0"/>
            </a:br>
            <a:r>
              <a:rPr lang="en-US" sz="2800" b="1" i="0" dirty="0">
                <a:effectLst/>
              </a:rPr>
              <a:t>C)  5</a:t>
            </a:r>
          </a:p>
          <a:p>
            <a:r>
              <a:rPr lang="en-US" sz="2800" b="1" dirty="0"/>
              <a:t>D)  6</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496432" y="1852409"/>
            <a:ext cx="4540067" cy="2616101"/>
          </a:xfrm>
          <a:prstGeom prst="rect">
            <a:avLst/>
          </a:prstGeom>
          <a:noFill/>
        </p:spPr>
        <p:txBody>
          <a:bodyPr wrap="square" rtlCol="0">
            <a:spAutoFit/>
          </a:bodyPr>
          <a:lstStyle/>
          <a:p>
            <a:r>
              <a:rPr lang="en-US" sz="2800" b="1" dirty="0"/>
              <a:t>Option B:   4</a:t>
            </a:r>
            <a:br>
              <a:rPr lang="en-US" sz="2400" dirty="0"/>
            </a:br>
            <a:br>
              <a:rPr lang="en-US" sz="2400" dirty="0"/>
            </a:br>
            <a:r>
              <a:rPr lang="en-US" sz="2800" dirty="0"/>
              <a:t>New Hampshire, </a:t>
            </a:r>
          </a:p>
          <a:p>
            <a:r>
              <a:rPr lang="en-US" sz="2800" dirty="0"/>
              <a:t>New Jersey, </a:t>
            </a:r>
          </a:p>
          <a:p>
            <a:r>
              <a:rPr lang="en-US" sz="2800" dirty="0"/>
              <a:t>New Mexico, </a:t>
            </a:r>
          </a:p>
          <a:p>
            <a:r>
              <a:rPr lang="en-US" sz="2800" dirty="0"/>
              <a:t>New York</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2050" name="Picture 2" descr="Hand Finger Counting GIF - Hand Finger Counting One To Five - Discover &amp;  Share GIFs">
            <a:extLst>
              <a:ext uri="{FF2B5EF4-FFF2-40B4-BE49-F238E27FC236}">
                <a16:creationId xmlns:a16="http://schemas.microsoft.com/office/drawing/2014/main" id="{58643C8C-6BAC-CB54-4B48-AA5AF90B1E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70" t="20031" r="26728" b="16205"/>
          <a:stretch/>
        </p:blipFill>
        <p:spPr bwMode="auto">
          <a:xfrm>
            <a:off x="4094205" y="3336325"/>
            <a:ext cx="2001795" cy="2265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481688"/>
      </p:ext>
    </p:extLst>
  </p:cSld>
  <p:clrMapOvr>
    <a:masterClrMapping/>
  </p:clrMapOvr>
  <p:transition spd="slow" advClick="0" advTm="1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28787" y="1257680"/>
            <a:ext cx="5412263" cy="3293209"/>
          </a:xfrm>
          <a:prstGeom prst="rect">
            <a:avLst/>
          </a:prstGeom>
          <a:noFill/>
        </p:spPr>
        <p:txBody>
          <a:bodyPr wrap="square" rtlCol="0">
            <a:spAutoFit/>
          </a:bodyPr>
          <a:lstStyle/>
          <a:p>
            <a:r>
              <a:rPr lang="en-US" sz="3600" b="1" dirty="0"/>
              <a:t>In which country did cheesecake originate?</a:t>
            </a:r>
            <a:br>
              <a:rPr lang="en-US" sz="4800" dirty="0"/>
            </a:br>
            <a:r>
              <a:rPr lang="en-US" sz="2400" b="1" i="0" dirty="0">
                <a:effectLst/>
              </a:rPr>
              <a:t>​​</a:t>
            </a:r>
            <a:br>
              <a:rPr lang="en-US" sz="2400" b="1" dirty="0"/>
            </a:br>
            <a:r>
              <a:rPr lang="en-US" sz="2800" b="1" i="0" dirty="0">
                <a:effectLst/>
              </a:rPr>
              <a:t>A)  USA (New York)</a:t>
            </a:r>
          </a:p>
          <a:p>
            <a:r>
              <a:rPr lang="en-US" sz="2800" b="1" i="0" dirty="0">
                <a:effectLst/>
              </a:rPr>
              <a:t>B)  France</a:t>
            </a:r>
            <a:br>
              <a:rPr lang="en-US" sz="2800" b="1" dirty="0"/>
            </a:br>
            <a:r>
              <a:rPr lang="en-US" sz="2800" b="1" i="0" dirty="0">
                <a:effectLst/>
              </a:rPr>
              <a:t>C)  Portugal</a:t>
            </a:r>
          </a:p>
          <a:p>
            <a:r>
              <a:rPr lang="en-US" sz="2800" b="1" dirty="0"/>
              <a:t>D)  Greece</a:t>
            </a:r>
            <a:endParaRPr lang="en-AU" sz="28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6886832" y="1852409"/>
            <a:ext cx="5149667" cy="4955203"/>
          </a:xfrm>
          <a:prstGeom prst="rect">
            <a:avLst/>
          </a:prstGeom>
          <a:noFill/>
        </p:spPr>
        <p:txBody>
          <a:bodyPr wrap="square" rtlCol="0">
            <a:spAutoFit/>
          </a:bodyPr>
          <a:lstStyle/>
          <a:p>
            <a:r>
              <a:rPr lang="en-US" sz="2800" b="1" dirty="0"/>
              <a:t>Option D</a:t>
            </a:r>
            <a:r>
              <a:rPr lang="en-US" sz="2800" b="1"/>
              <a:t>:  Greece</a:t>
            </a:r>
            <a:br>
              <a:rPr lang="en-US" sz="2400" dirty="0"/>
            </a:br>
            <a:br>
              <a:rPr lang="en-US" sz="2400" dirty="0"/>
            </a:br>
            <a:r>
              <a:rPr lang="en-US" sz="2400" dirty="0"/>
              <a:t>An ancient form of cheesecake may have been a popular dish in ancient Greece even prior to Romans' adoption of it with the conquest of Greece.   The earliest attested mention of a cheesecake is by the Greek physician </a:t>
            </a:r>
            <a:r>
              <a:rPr lang="en-US" sz="2400" b="1" dirty="0" err="1"/>
              <a:t>Aegimus</a:t>
            </a:r>
            <a:r>
              <a:rPr lang="en-US" sz="2400" dirty="0"/>
              <a:t> (5th century BCE), who wrote a book on the art of making cheesecakes (πλα</a:t>
            </a:r>
            <a:r>
              <a:rPr lang="en-US" sz="2400" dirty="0" err="1"/>
              <a:t>κουντο</a:t>
            </a:r>
            <a:r>
              <a:rPr lang="en-US" sz="2400" dirty="0"/>
              <a:t>ποιικόν σύγγραμμα—</a:t>
            </a:r>
            <a:r>
              <a:rPr lang="en-US" sz="2400" i="1" dirty="0"/>
              <a:t>plakountopoiikon sungramma</a:t>
            </a:r>
            <a:r>
              <a:rPr lang="en-US" sz="2400" dirty="0"/>
              <a:t>).</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3074" name="Picture 2" descr="French cheesecake (tarte au fromage)">
            <a:extLst>
              <a:ext uri="{FF2B5EF4-FFF2-40B4-BE49-F238E27FC236}">
                <a16:creationId xmlns:a16="http://schemas.microsoft.com/office/drawing/2014/main" id="{D0D7BACB-756A-02FB-30A2-75FECACFC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172" y="4032518"/>
            <a:ext cx="4122008" cy="259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09443"/>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28787" y="1257680"/>
            <a:ext cx="5412263" cy="4462760"/>
          </a:xfrm>
          <a:prstGeom prst="rect">
            <a:avLst/>
          </a:prstGeom>
          <a:noFill/>
        </p:spPr>
        <p:txBody>
          <a:bodyPr wrap="square" rtlCol="0">
            <a:spAutoFit/>
          </a:bodyPr>
          <a:lstStyle/>
          <a:p>
            <a:r>
              <a:rPr lang="en-US" sz="3600" b="1" dirty="0"/>
              <a:t>Fiumicino International Airport is named after a famous artist. Which one?</a:t>
            </a:r>
            <a:br>
              <a:rPr lang="en-US" sz="4800" dirty="0"/>
            </a:br>
            <a:endParaRPr lang="en-US" sz="4800" dirty="0"/>
          </a:p>
          <a:p>
            <a:r>
              <a:rPr lang="en-US" sz="3200" b="1" i="0" dirty="0">
                <a:effectLst/>
              </a:rPr>
              <a:t>A)  Rembrandt</a:t>
            </a:r>
          </a:p>
          <a:p>
            <a:r>
              <a:rPr lang="en-US" sz="3200" b="1" i="0" dirty="0">
                <a:effectLst/>
              </a:rPr>
              <a:t>B)  </a:t>
            </a:r>
            <a:r>
              <a:rPr lang="en-US" sz="3200" b="1" dirty="0"/>
              <a:t>Leonardo Da Vinci</a:t>
            </a:r>
            <a:br>
              <a:rPr lang="en-US" sz="3200" b="1" dirty="0"/>
            </a:br>
            <a:r>
              <a:rPr lang="en-US" sz="3200" b="1" i="0" dirty="0">
                <a:effectLst/>
              </a:rPr>
              <a:t>C)  Claude Monet</a:t>
            </a:r>
          </a:p>
          <a:p>
            <a:r>
              <a:rPr lang="en-US" sz="3200" b="1" dirty="0"/>
              <a:t>D)  Pablo Picasso</a:t>
            </a:r>
            <a:endParaRPr lang="en-AU" sz="32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364627" y="1852409"/>
            <a:ext cx="4671872" cy="4832092"/>
          </a:xfrm>
          <a:prstGeom prst="rect">
            <a:avLst/>
          </a:prstGeom>
          <a:noFill/>
        </p:spPr>
        <p:txBody>
          <a:bodyPr wrap="square" rtlCol="0">
            <a:spAutoFit/>
          </a:bodyPr>
          <a:lstStyle/>
          <a:p>
            <a:r>
              <a:rPr lang="en-US" sz="2800" b="1" dirty="0"/>
              <a:t>Option B:   4  Leonardo Da Vinci</a:t>
            </a:r>
          </a:p>
          <a:p>
            <a:endParaRPr lang="en-AU" sz="2800" dirty="0"/>
          </a:p>
          <a:p>
            <a:r>
              <a:rPr lang="en-AU" sz="2800" dirty="0"/>
              <a:t>Fiumicino International Airport (FCO)  "Leonardo da Vinci", commonly known as Leonardo da Vinci–Fiumicino Airport, is an international airport in Fiumicino, Italy, serving Rome. It is the busiest airport in the country</a:t>
            </a:r>
            <a:r>
              <a:rPr lang="en-AU" dirty="0"/>
              <a:t>, </a:t>
            </a:r>
            <a:endParaRPr lang="en-US" sz="2400" b="1"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4098" name="Picture 2">
            <a:extLst>
              <a:ext uri="{FF2B5EF4-FFF2-40B4-BE49-F238E27FC236}">
                <a16:creationId xmlns:a16="http://schemas.microsoft.com/office/drawing/2014/main" id="{CAE24936-C4FC-306F-877D-18F3B4157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339" y="3945443"/>
            <a:ext cx="2298872" cy="2298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23356"/>
      </p:ext>
    </p:extLst>
  </p:cSld>
  <p:clrMapOvr>
    <a:masterClrMapping/>
  </p:clrMapOvr>
  <p:transition spd="slow" advClick="0" advTm="1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28787" y="1257680"/>
            <a:ext cx="5412263" cy="3908762"/>
          </a:xfrm>
          <a:prstGeom prst="rect">
            <a:avLst/>
          </a:prstGeom>
          <a:noFill/>
        </p:spPr>
        <p:txBody>
          <a:bodyPr wrap="square" rtlCol="0">
            <a:spAutoFit/>
          </a:bodyPr>
          <a:lstStyle/>
          <a:p>
            <a:r>
              <a:rPr lang="en-US" sz="3600" b="1" dirty="0"/>
              <a:t>Where would you go to see the Big Banana?</a:t>
            </a:r>
            <a:br>
              <a:rPr lang="en-US" sz="4800" dirty="0"/>
            </a:br>
            <a:endParaRPr lang="en-US" sz="4800" dirty="0"/>
          </a:p>
          <a:p>
            <a:r>
              <a:rPr lang="en-US" sz="3200" b="1" i="0" dirty="0">
                <a:effectLst/>
              </a:rPr>
              <a:t>A)  Cairns</a:t>
            </a:r>
          </a:p>
          <a:p>
            <a:r>
              <a:rPr lang="en-US" sz="3200" b="1" i="0" dirty="0">
                <a:effectLst/>
              </a:rPr>
              <a:t>B)  </a:t>
            </a:r>
            <a:r>
              <a:rPr lang="en-US" sz="3200" b="1" dirty="0"/>
              <a:t>Kingston</a:t>
            </a:r>
            <a:br>
              <a:rPr lang="en-US" sz="3200" b="1" dirty="0"/>
            </a:br>
            <a:r>
              <a:rPr lang="en-US" sz="3200" b="1" i="0" dirty="0">
                <a:effectLst/>
              </a:rPr>
              <a:t>C)  Byron Bay</a:t>
            </a:r>
          </a:p>
          <a:p>
            <a:r>
              <a:rPr lang="en-US" sz="3200" b="1" dirty="0"/>
              <a:t>D)  Coffs </a:t>
            </a:r>
            <a:r>
              <a:rPr lang="en-US" sz="3200" b="1" dirty="0" err="1"/>
              <a:t>Harbour</a:t>
            </a:r>
            <a:endParaRPr lang="en-AU" sz="32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6624236" y="1852409"/>
            <a:ext cx="5412263" cy="5016758"/>
          </a:xfrm>
          <a:prstGeom prst="rect">
            <a:avLst/>
          </a:prstGeom>
          <a:noFill/>
        </p:spPr>
        <p:txBody>
          <a:bodyPr wrap="square" rtlCol="0">
            <a:spAutoFit/>
          </a:bodyPr>
          <a:lstStyle/>
          <a:p>
            <a:r>
              <a:rPr lang="en-US" sz="2800" b="1" dirty="0"/>
              <a:t>Option D:   Coffs </a:t>
            </a:r>
            <a:r>
              <a:rPr lang="en-US" sz="2800" b="1" dirty="0" err="1"/>
              <a:t>Harbour</a:t>
            </a:r>
            <a:endParaRPr lang="en-US" sz="2800" b="1" dirty="0"/>
          </a:p>
          <a:p>
            <a:endParaRPr lang="en-US" sz="2400" dirty="0"/>
          </a:p>
          <a:p>
            <a:r>
              <a:rPr lang="en-US" sz="2400" dirty="0"/>
              <a:t>It was one of the first “Big Things” built in Australia back in 1964. The region was well known for its banana plantations, so it was only natural for the Big Banana to be set amongst a local banana plantation and feature a walk-through banana.</a:t>
            </a:r>
          </a:p>
          <a:p>
            <a:r>
              <a:rPr lang="en-US" sz="2400" dirty="0"/>
              <a:t>The Big Banana really started the trend of Australia’s love of the “Big Things” but was originally never set up to be what it is today.</a:t>
            </a:r>
          </a:p>
          <a:p>
            <a:endParaRPr lang="en-AU" sz="2800"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5124" name="Picture 4">
            <a:extLst>
              <a:ext uri="{FF2B5EF4-FFF2-40B4-BE49-F238E27FC236}">
                <a16:creationId xmlns:a16="http://schemas.microsoft.com/office/drawing/2014/main" id="{3353E6F6-B160-D197-730D-A610D95B1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9526" y="2559907"/>
            <a:ext cx="2170366" cy="21703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98046"/>
      </p:ext>
    </p:extLst>
  </p:cSld>
  <p:clrMapOvr>
    <a:masterClrMapping/>
  </p:clrMapOvr>
  <p:transition spd="slow" advClick="0" advTm="2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p:cTn id="11" dur="3000" fill="hold"/>
                                        <p:tgtEl>
                                          <p:spTgt spid="5124"/>
                                        </p:tgtEl>
                                        <p:attrNameLst>
                                          <p:attrName>ppt_w</p:attrName>
                                        </p:attrNameLst>
                                      </p:cBhvr>
                                      <p:tavLst>
                                        <p:tav tm="0">
                                          <p:val>
                                            <p:fltVal val="0"/>
                                          </p:val>
                                        </p:tav>
                                        <p:tav tm="100000">
                                          <p:val>
                                            <p:strVal val="#ppt_w"/>
                                          </p:val>
                                        </p:tav>
                                      </p:tavLst>
                                    </p:anim>
                                    <p:anim calcmode="lin" valueType="num">
                                      <p:cBhvr>
                                        <p:cTn id="12" dur="3000" fill="hold"/>
                                        <p:tgtEl>
                                          <p:spTgt spid="5124"/>
                                        </p:tgtEl>
                                        <p:attrNameLst>
                                          <p:attrName>ppt_h</p:attrName>
                                        </p:attrNameLst>
                                      </p:cBhvr>
                                      <p:tavLst>
                                        <p:tav tm="0">
                                          <p:val>
                                            <p:fltVal val="0"/>
                                          </p:val>
                                        </p:tav>
                                        <p:tav tm="100000">
                                          <p:val>
                                            <p:strVal val="#ppt_h"/>
                                          </p:val>
                                        </p:tav>
                                      </p:tavLst>
                                    </p:anim>
                                    <p:anim calcmode="lin" valueType="num">
                                      <p:cBhvr>
                                        <p:cTn id="13" dur="3000" fill="hold"/>
                                        <p:tgtEl>
                                          <p:spTgt spid="5124"/>
                                        </p:tgtEl>
                                        <p:attrNameLst>
                                          <p:attrName>style.rotation</p:attrName>
                                        </p:attrNameLst>
                                      </p:cBhvr>
                                      <p:tavLst>
                                        <p:tav tm="0">
                                          <p:val>
                                            <p:fltVal val="90"/>
                                          </p:val>
                                        </p:tav>
                                        <p:tav tm="100000">
                                          <p:val>
                                            <p:fltVal val="0"/>
                                          </p:val>
                                        </p:tav>
                                      </p:tavLst>
                                    </p:anim>
                                    <p:animEffect transition="in" filter="fade">
                                      <p:cBhvr>
                                        <p:cTn id="14" dur="3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124033" y="354823"/>
            <a:ext cx="280243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Viner Hand ITC" panose="03070502030502020203" pitchFamily="66" charset="0"/>
              </a:rPr>
              <a:t>Travel Quiz</a:t>
            </a:r>
            <a:endParaRPr lang="en-AU" sz="32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28787" y="1265918"/>
            <a:ext cx="4875235" cy="4832092"/>
          </a:xfrm>
          <a:prstGeom prst="rect">
            <a:avLst/>
          </a:prstGeom>
          <a:noFill/>
        </p:spPr>
        <p:txBody>
          <a:bodyPr wrap="square" rtlCol="0">
            <a:spAutoFit/>
          </a:bodyPr>
          <a:lstStyle/>
          <a:p>
            <a:r>
              <a:rPr lang="en-US" sz="3600" b="1" dirty="0"/>
              <a:t>In the movie ‘Finding Nemo’ where are Marlin and Nemo swimming towards?</a:t>
            </a:r>
          </a:p>
          <a:p>
            <a:r>
              <a:rPr lang="en-US" sz="3600" b="1" dirty="0"/>
              <a:t> </a:t>
            </a:r>
          </a:p>
          <a:p>
            <a:r>
              <a:rPr lang="en-US" sz="3200" b="1" i="0" dirty="0">
                <a:effectLst/>
              </a:rPr>
              <a:t>A)  Sydney</a:t>
            </a:r>
          </a:p>
          <a:p>
            <a:r>
              <a:rPr lang="en-US" sz="3200" b="1" i="0" dirty="0">
                <a:effectLst/>
              </a:rPr>
              <a:t>B)  Auckland</a:t>
            </a:r>
            <a:br>
              <a:rPr lang="en-US" sz="3200" b="1" dirty="0"/>
            </a:br>
            <a:r>
              <a:rPr lang="en-US" sz="3200" b="1" i="0" dirty="0">
                <a:effectLst/>
              </a:rPr>
              <a:t>C)  Byron Bay</a:t>
            </a:r>
          </a:p>
          <a:p>
            <a:r>
              <a:rPr lang="en-US" sz="3200" b="1" dirty="0"/>
              <a:t>D)  Colombo</a:t>
            </a:r>
            <a:endParaRPr lang="en-AU" sz="32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356389" y="1852409"/>
            <a:ext cx="4680110" cy="2246769"/>
          </a:xfrm>
          <a:prstGeom prst="rect">
            <a:avLst/>
          </a:prstGeom>
          <a:noFill/>
        </p:spPr>
        <p:txBody>
          <a:bodyPr wrap="square" rtlCol="0">
            <a:spAutoFit/>
          </a:bodyPr>
          <a:lstStyle/>
          <a:p>
            <a:r>
              <a:rPr lang="en-US" sz="3200" b="1" dirty="0"/>
              <a:t>Option A:   Sydney</a:t>
            </a:r>
          </a:p>
          <a:p>
            <a:endParaRPr lang="en-US" sz="2400" dirty="0"/>
          </a:p>
          <a:p>
            <a:r>
              <a:rPr lang="en-US" sz="2800" dirty="0"/>
              <a:t>Marlin and Dory are swimming along looking for P. Sherman, 42 Wallaby Way, Sydney.</a:t>
            </a:r>
            <a:endParaRPr lang="en-AU" sz="2800" dirty="0"/>
          </a:p>
        </p:txBody>
      </p:sp>
      <p:pic>
        <p:nvPicPr>
          <p:cNvPr id="7172" name="Picture 4" descr="Picture">
            <a:extLst>
              <a:ext uri="{FF2B5EF4-FFF2-40B4-BE49-F238E27FC236}">
                <a16:creationId xmlns:a16="http://schemas.microsoft.com/office/drawing/2014/main" id="{F2014805-A1C6-0173-9A93-7658482D7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1" y="160697"/>
            <a:ext cx="2199503" cy="1294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lane flying around the earth&#10;&#10;Description automatically generated">
            <a:extLst>
              <a:ext uri="{FF2B5EF4-FFF2-40B4-BE49-F238E27FC236}">
                <a16:creationId xmlns:a16="http://schemas.microsoft.com/office/drawing/2014/main" id="{66AB8F0C-89BC-83A2-A481-C3C15B04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 y="243077"/>
            <a:ext cx="688848" cy="490728"/>
          </a:xfrm>
          <a:prstGeom prst="rect">
            <a:avLst/>
          </a:prstGeom>
        </p:spPr>
      </p:pic>
      <p:pic>
        <p:nvPicPr>
          <p:cNvPr id="1026" name="Picture 2" descr="Finding Nemo Is the Saddest Story Ever • Op-Ed">
            <a:extLst>
              <a:ext uri="{FF2B5EF4-FFF2-40B4-BE49-F238E27FC236}">
                <a16:creationId xmlns:a16="http://schemas.microsoft.com/office/drawing/2014/main" id="{2F4DDF38-35C1-74AF-98C0-4AFD2CAB3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5185" y="4186169"/>
            <a:ext cx="2942795" cy="2210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768946"/>
      </p:ext>
    </p:extLst>
  </p:cSld>
  <p:clrMapOvr>
    <a:masterClrMapping/>
  </p:clrMapOvr>
  <p:transition spd="slow" advClick="0" advTm="1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2393</Words>
  <Application>Microsoft Office PowerPoint</Application>
  <PresentationFormat>Widescreen</PresentationFormat>
  <Paragraphs>229</Paragraphs>
  <Slides>29</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-apple-system</vt:lpstr>
      <vt:lpstr>Arial</vt:lpstr>
      <vt:lpstr>Blackadder ITC</vt:lpstr>
      <vt:lpstr>Calibri</vt:lpstr>
      <vt:lpstr>Calibri Light</vt:lpstr>
      <vt:lpstr>DDG_ProximaNova</vt:lpstr>
      <vt:lpstr>Quire Sans</vt:lpstr>
      <vt:lpstr>Sansation</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Nathan</dc:creator>
  <cp:lastModifiedBy>Alan Nathan</cp:lastModifiedBy>
  <cp:revision>64</cp:revision>
  <dcterms:created xsi:type="dcterms:W3CDTF">2023-11-21T10:34:50Z</dcterms:created>
  <dcterms:modified xsi:type="dcterms:W3CDTF">2024-01-12T22:48:08Z</dcterms:modified>
</cp:coreProperties>
</file>