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8" r:id="rId2"/>
    <p:sldId id="447" r:id="rId3"/>
    <p:sldId id="419" r:id="rId4"/>
    <p:sldId id="420" r:id="rId5"/>
    <p:sldId id="421" r:id="rId6"/>
    <p:sldId id="443" r:id="rId7"/>
    <p:sldId id="422" r:id="rId8"/>
    <p:sldId id="424" r:id="rId9"/>
    <p:sldId id="444" r:id="rId10"/>
    <p:sldId id="423" r:id="rId11"/>
    <p:sldId id="425" r:id="rId12"/>
    <p:sldId id="426" r:id="rId13"/>
    <p:sldId id="449" r:id="rId14"/>
    <p:sldId id="427" r:id="rId15"/>
    <p:sldId id="428" r:id="rId16"/>
    <p:sldId id="429" r:id="rId17"/>
    <p:sldId id="448" r:id="rId18"/>
    <p:sldId id="430" r:id="rId19"/>
    <p:sldId id="431" r:id="rId20"/>
    <p:sldId id="432" r:id="rId21"/>
    <p:sldId id="445" r:id="rId22"/>
    <p:sldId id="433" r:id="rId23"/>
    <p:sldId id="434" r:id="rId24"/>
    <p:sldId id="436" r:id="rId25"/>
    <p:sldId id="446" r:id="rId26"/>
    <p:sldId id="437" r:id="rId27"/>
    <p:sldId id="438" r:id="rId28"/>
    <p:sldId id="45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p:normalViewPr>
  <p:slideViewPr>
    <p:cSldViewPr snapToGrid="0">
      <p:cViewPr varScale="1">
        <p:scale>
          <a:sx n="116" d="100"/>
          <a:sy n="116" d="100"/>
        </p:scale>
        <p:origin x="10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E805-93E3-2446-FED7-D5442617AA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0BCE2C9-F76E-C34F-D7D9-814566B04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5607D5B-4913-E72E-2EF6-0B6A646833A6}"/>
              </a:ext>
            </a:extLst>
          </p:cNvPr>
          <p:cNvSpPr>
            <a:spLocks noGrp="1"/>
          </p:cNvSpPr>
          <p:nvPr>
            <p:ph type="dt" sz="half" idx="10"/>
          </p:nvPr>
        </p:nvSpPr>
        <p:spPr/>
        <p:txBody>
          <a:bodyPr/>
          <a:lstStyle/>
          <a:p>
            <a:fld id="{ECEC91D9-4937-48DF-BD67-347C46662514}" type="datetimeFigureOut">
              <a:rPr lang="en-AU" smtClean="0"/>
              <a:t>11/02/2024</a:t>
            </a:fld>
            <a:endParaRPr lang="en-AU"/>
          </a:p>
        </p:txBody>
      </p:sp>
      <p:sp>
        <p:nvSpPr>
          <p:cNvPr id="5" name="Footer Placeholder 4">
            <a:extLst>
              <a:ext uri="{FF2B5EF4-FFF2-40B4-BE49-F238E27FC236}">
                <a16:creationId xmlns:a16="http://schemas.microsoft.com/office/drawing/2014/main" id="{83243CDC-A5EF-2740-D6C6-D1814700C3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92B1C2-5940-3AC1-79D0-CE206359A28A}"/>
              </a:ext>
            </a:extLst>
          </p:cNvPr>
          <p:cNvSpPr>
            <a:spLocks noGrp="1"/>
          </p:cNvSpPr>
          <p:nvPr>
            <p:ph type="sldNum" sz="quarter" idx="12"/>
          </p:nvPr>
        </p:nvSpPr>
        <p:spPr/>
        <p:txBody>
          <a:bodyPr/>
          <a:lstStyle/>
          <a:p>
            <a:fld id="{0AF31CEE-80F8-4BA8-A2F5-31ED2EE3C5A5}" type="slidenum">
              <a:rPr lang="en-AU" smtClean="0"/>
              <a:t>‹#›</a:t>
            </a:fld>
            <a:endParaRPr lang="en-AU"/>
          </a:p>
        </p:txBody>
      </p:sp>
    </p:spTree>
    <p:extLst>
      <p:ext uri="{BB962C8B-B14F-4D97-AF65-F5344CB8AC3E}">
        <p14:creationId xmlns:p14="http://schemas.microsoft.com/office/powerpoint/2010/main" val="865635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A618-C4D7-810C-B7AD-2415BB68853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4B2078E-0D99-B61C-F03E-8DED4AF004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405269B-D23C-F96E-BA77-053D394B6806}"/>
              </a:ext>
            </a:extLst>
          </p:cNvPr>
          <p:cNvSpPr>
            <a:spLocks noGrp="1"/>
          </p:cNvSpPr>
          <p:nvPr>
            <p:ph type="dt" sz="half" idx="10"/>
          </p:nvPr>
        </p:nvSpPr>
        <p:spPr/>
        <p:txBody>
          <a:bodyPr/>
          <a:lstStyle/>
          <a:p>
            <a:fld id="{ECEC91D9-4937-48DF-BD67-347C46662514}" type="datetimeFigureOut">
              <a:rPr lang="en-AU" smtClean="0"/>
              <a:t>11/02/2024</a:t>
            </a:fld>
            <a:endParaRPr lang="en-AU"/>
          </a:p>
        </p:txBody>
      </p:sp>
      <p:sp>
        <p:nvSpPr>
          <p:cNvPr id="5" name="Footer Placeholder 4">
            <a:extLst>
              <a:ext uri="{FF2B5EF4-FFF2-40B4-BE49-F238E27FC236}">
                <a16:creationId xmlns:a16="http://schemas.microsoft.com/office/drawing/2014/main" id="{0BBBBDC8-1532-2211-F7A2-BFEB1AE463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8EA3DB-300F-D05F-859B-60E5A0022A13}"/>
              </a:ext>
            </a:extLst>
          </p:cNvPr>
          <p:cNvSpPr>
            <a:spLocks noGrp="1"/>
          </p:cNvSpPr>
          <p:nvPr>
            <p:ph type="sldNum" sz="quarter" idx="12"/>
          </p:nvPr>
        </p:nvSpPr>
        <p:spPr/>
        <p:txBody>
          <a:bodyPr/>
          <a:lstStyle/>
          <a:p>
            <a:fld id="{0AF31CEE-80F8-4BA8-A2F5-31ED2EE3C5A5}" type="slidenum">
              <a:rPr lang="en-AU" smtClean="0"/>
              <a:t>‹#›</a:t>
            </a:fld>
            <a:endParaRPr lang="en-AU"/>
          </a:p>
        </p:txBody>
      </p:sp>
    </p:spTree>
    <p:extLst>
      <p:ext uri="{BB962C8B-B14F-4D97-AF65-F5344CB8AC3E}">
        <p14:creationId xmlns:p14="http://schemas.microsoft.com/office/powerpoint/2010/main" val="218392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C8698C-5F16-611D-225B-34E544D600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C4EC913-A5F4-A4FD-D414-8ED7767727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A2066E-8B19-584D-378D-D744D8BCBC56}"/>
              </a:ext>
            </a:extLst>
          </p:cNvPr>
          <p:cNvSpPr>
            <a:spLocks noGrp="1"/>
          </p:cNvSpPr>
          <p:nvPr>
            <p:ph type="dt" sz="half" idx="10"/>
          </p:nvPr>
        </p:nvSpPr>
        <p:spPr/>
        <p:txBody>
          <a:bodyPr/>
          <a:lstStyle/>
          <a:p>
            <a:fld id="{ECEC91D9-4937-48DF-BD67-347C46662514}" type="datetimeFigureOut">
              <a:rPr lang="en-AU" smtClean="0"/>
              <a:t>11/02/2024</a:t>
            </a:fld>
            <a:endParaRPr lang="en-AU"/>
          </a:p>
        </p:txBody>
      </p:sp>
      <p:sp>
        <p:nvSpPr>
          <p:cNvPr id="5" name="Footer Placeholder 4">
            <a:extLst>
              <a:ext uri="{FF2B5EF4-FFF2-40B4-BE49-F238E27FC236}">
                <a16:creationId xmlns:a16="http://schemas.microsoft.com/office/drawing/2014/main" id="{79562A1D-91A3-EE5C-3B6F-B218CA2FB97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33F6F78-896A-043F-5DB8-7B7EB1715196}"/>
              </a:ext>
            </a:extLst>
          </p:cNvPr>
          <p:cNvSpPr>
            <a:spLocks noGrp="1"/>
          </p:cNvSpPr>
          <p:nvPr>
            <p:ph type="sldNum" sz="quarter" idx="12"/>
          </p:nvPr>
        </p:nvSpPr>
        <p:spPr/>
        <p:txBody>
          <a:bodyPr/>
          <a:lstStyle/>
          <a:p>
            <a:fld id="{0AF31CEE-80F8-4BA8-A2F5-31ED2EE3C5A5}" type="slidenum">
              <a:rPr lang="en-AU" smtClean="0"/>
              <a:t>‹#›</a:t>
            </a:fld>
            <a:endParaRPr lang="en-AU"/>
          </a:p>
        </p:txBody>
      </p:sp>
    </p:spTree>
    <p:extLst>
      <p:ext uri="{BB962C8B-B14F-4D97-AF65-F5344CB8AC3E}">
        <p14:creationId xmlns:p14="http://schemas.microsoft.com/office/powerpoint/2010/main" val="311025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2BA3-1382-D041-776E-5EA6D854543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CEC991A-0822-5AC0-5D48-6D709C7857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48CA4D-940F-D89A-3F23-608354ECAA31}"/>
              </a:ext>
            </a:extLst>
          </p:cNvPr>
          <p:cNvSpPr>
            <a:spLocks noGrp="1"/>
          </p:cNvSpPr>
          <p:nvPr>
            <p:ph type="dt" sz="half" idx="10"/>
          </p:nvPr>
        </p:nvSpPr>
        <p:spPr/>
        <p:txBody>
          <a:bodyPr/>
          <a:lstStyle/>
          <a:p>
            <a:fld id="{ECEC91D9-4937-48DF-BD67-347C46662514}" type="datetimeFigureOut">
              <a:rPr lang="en-AU" smtClean="0"/>
              <a:t>11/02/2024</a:t>
            </a:fld>
            <a:endParaRPr lang="en-AU"/>
          </a:p>
        </p:txBody>
      </p:sp>
      <p:sp>
        <p:nvSpPr>
          <p:cNvPr id="5" name="Footer Placeholder 4">
            <a:extLst>
              <a:ext uri="{FF2B5EF4-FFF2-40B4-BE49-F238E27FC236}">
                <a16:creationId xmlns:a16="http://schemas.microsoft.com/office/drawing/2014/main" id="{675E6D92-D5DB-9A81-9E6E-765CD600BB6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173E8A-5F17-5025-6571-C1DE360AB702}"/>
              </a:ext>
            </a:extLst>
          </p:cNvPr>
          <p:cNvSpPr>
            <a:spLocks noGrp="1"/>
          </p:cNvSpPr>
          <p:nvPr>
            <p:ph type="sldNum" sz="quarter" idx="12"/>
          </p:nvPr>
        </p:nvSpPr>
        <p:spPr/>
        <p:txBody>
          <a:bodyPr/>
          <a:lstStyle/>
          <a:p>
            <a:fld id="{0AF31CEE-80F8-4BA8-A2F5-31ED2EE3C5A5}" type="slidenum">
              <a:rPr lang="en-AU" smtClean="0"/>
              <a:t>‹#›</a:t>
            </a:fld>
            <a:endParaRPr lang="en-AU"/>
          </a:p>
        </p:txBody>
      </p:sp>
    </p:spTree>
    <p:extLst>
      <p:ext uri="{BB962C8B-B14F-4D97-AF65-F5344CB8AC3E}">
        <p14:creationId xmlns:p14="http://schemas.microsoft.com/office/powerpoint/2010/main" val="213993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E211C-966B-6881-6BFB-7DFAD51CC4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8ACCD45F-69ED-F9B1-0B29-619B58C2A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A8F35B-E0BA-3555-ED12-0DDFFC4FC59B}"/>
              </a:ext>
            </a:extLst>
          </p:cNvPr>
          <p:cNvSpPr>
            <a:spLocks noGrp="1"/>
          </p:cNvSpPr>
          <p:nvPr>
            <p:ph type="dt" sz="half" idx="10"/>
          </p:nvPr>
        </p:nvSpPr>
        <p:spPr/>
        <p:txBody>
          <a:bodyPr/>
          <a:lstStyle/>
          <a:p>
            <a:fld id="{ECEC91D9-4937-48DF-BD67-347C46662514}" type="datetimeFigureOut">
              <a:rPr lang="en-AU" smtClean="0"/>
              <a:t>11/02/2024</a:t>
            </a:fld>
            <a:endParaRPr lang="en-AU"/>
          </a:p>
        </p:txBody>
      </p:sp>
      <p:sp>
        <p:nvSpPr>
          <p:cNvPr id="5" name="Footer Placeholder 4">
            <a:extLst>
              <a:ext uri="{FF2B5EF4-FFF2-40B4-BE49-F238E27FC236}">
                <a16:creationId xmlns:a16="http://schemas.microsoft.com/office/drawing/2014/main" id="{C935B4F3-7630-F2DF-58DB-22752AEF5F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876AD23-1B7B-9E7D-0B5F-5CAE724A5AAB}"/>
              </a:ext>
            </a:extLst>
          </p:cNvPr>
          <p:cNvSpPr>
            <a:spLocks noGrp="1"/>
          </p:cNvSpPr>
          <p:nvPr>
            <p:ph type="sldNum" sz="quarter" idx="12"/>
          </p:nvPr>
        </p:nvSpPr>
        <p:spPr/>
        <p:txBody>
          <a:bodyPr/>
          <a:lstStyle/>
          <a:p>
            <a:fld id="{0AF31CEE-80F8-4BA8-A2F5-31ED2EE3C5A5}" type="slidenum">
              <a:rPr lang="en-AU" smtClean="0"/>
              <a:t>‹#›</a:t>
            </a:fld>
            <a:endParaRPr lang="en-AU"/>
          </a:p>
        </p:txBody>
      </p:sp>
    </p:spTree>
    <p:extLst>
      <p:ext uri="{BB962C8B-B14F-4D97-AF65-F5344CB8AC3E}">
        <p14:creationId xmlns:p14="http://schemas.microsoft.com/office/powerpoint/2010/main" val="229967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5E00-BAE7-B84F-24C9-01F190DC830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BCB3DFC-661D-0452-B4C3-40D07D949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9F34E89-557F-76C7-74EA-3AE7040C98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E6EC86E-74A4-F2D9-45FA-8E0BF1B15EEC}"/>
              </a:ext>
            </a:extLst>
          </p:cNvPr>
          <p:cNvSpPr>
            <a:spLocks noGrp="1"/>
          </p:cNvSpPr>
          <p:nvPr>
            <p:ph type="dt" sz="half" idx="10"/>
          </p:nvPr>
        </p:nvSpPr>
        <p:spPr/>
        <p:txBody>
          <a:bodyPr/>
          <a:lstStyle/>
          <a:p>
            <a:fld id="{ECEC91D9-4937-48DF-BD67-347C46662514}" type="datetimeFigureOut">
              <a:rPr lang="en-AU" smtClean="0"/>
              <a:t>11/02/2024</a:t>
            </a:fld>
            <a:endParaRPr lang="en-AU"/>
          </a:p>
        </p:txBody>
      </p:sp>
      <p:sp>
        <p:nvSpPr>
          <p:cNvPr id="6" name="Footer Placeholder 5">
            <a:extLst>
              <a:ext uri="{FF2B5EF4-FFF2-40B4-BE49-F238E27FC236}">
                <a16:creationId xmlns:a16="http://schemas.microsoft.com/office/drawing/2014/main" id="{6474A951-50FD-33BF-733A-0BBA084B387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5A155F3-7DCF-3D14-CF6A-9041AAFEB485}"/>
              </a:ext>
            </a:extLst>
          </p:cNvPr>
          <p:cNvSpPr>
            <a:spLocks noGrp="1"/>
          </p:cNvSpPr>
          <p:nvPr>
            <p:ph type="sldNum" sz="quarter" idx="12"/>
          </p:nvPr>
        </p:nvSpPr>
        <p:spPr/>
        <p:txBody>
          <a:bodyPr/>
          <a:lstStyle/>
          <a:p>
            <a:fld id="{0AF31CEE-80F8-4BA8-A2F5-31ED2EE3C5A5}" type="slidenum">
              <a:rPr lang="en-AU" smtClean="0"/>
              <a:t>‹#›</a:t>
            </a:fld>
            <a:endParaRPr lang="en-AU"/>
          </a:p>
        </p:txBody>
      </p:sp>
    </p:spTree>
    <p:extLst>
      <p:ext uri="{BB962C8B-B14F-4D97-AF65-F5344CB8AC3E}">
        <p14:creationId xmlns:p14="http://schemas.microsoft.com/office/powerpoint/2010/main" val="1002662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774A-4953-E794-E16F-6B186548A6C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E6C8DCA-7910-9428-99AD-CC7BA91C4A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D7893D-BE0B-F98C-3955-7FF4A59A4E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F1B392E-86DE-D120-20D6-B16536484D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B84100-AE47-1D10-3457-431A80EE1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EE7D347-AE8F-3A91-A723-78277742D613}"/>
              </a:ext>
            </a:extLst>
          </p:cNvPr>
          <p:cNvSpPr>
            <a:spLocks noGrp="1"/>
          </p:cNvSpPr>
          <p:nvPr>
            <p:ph type="dt" sz="half" idx="10"/>
          </p:nvPr>
        </p:nvSpPr>
        <p:spPr/>
        <p:txBody>
          <a:bodyPr/>
          <a:lstStyle/>
          <a:p>
            <a:fld id="{ECEC91D9-4937-48DF-BD67-347C46662514}" type="datetimeFigureOut">
              <a:rPr lang="en-AU" smtClean="0"/>
              <a:t>11/02/2024</a:t>
            </a:fld>
            <a:endParaRPr lang="en-AU"/>
          </a:p>
        </p:txBody>
      </p:sp>
      <p:sp>
        <p:nvSpPr>
          <p:cNvPr id="8" name="Footer Placeholder 7">
            <a:extLst>
              <a:ext uri="{FF2B5EF4-FFF2-40B4-BE49-F238E27FC236}">
                <a16:creationId xmlns:a16="http://schemas.microsoft.com/office/drawing/2014/main" id="{4A7CE0CA-0DED-B32E-6CB8-B2438212987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4556A32-E1AC-D092-D952-8E63C99C31AC}"/>
              </a:ext>
            </a:extLst>
          </p:cNvPr>
          <p:cNvSpPr>
            <a:spLocks noGrp="1"/>
          </p:cNvSpPr>
          <p:nvPr>
            <p:ph type="sldNum" sz="quarter" idx="12"/>
          </p:nvPr>
        </p:nvSpPr>
        <p:spPr/>
        <p:txBody>
          <a:bodyPr/>
          <a:lstStyle/>
          <a:p>
            <a:fld id="{0AF31CEE-80F8-4BA8-A2F5-31ED2EE3C5A5}" type="slidenum">
              <a:rPr lang="en-AU" smtClean="0"/>
              <a:t>‹#›</a:t>
            </a:fld>
            <a:endParaRPr lang="en-AU"/>
          </a:p>
        </p:txBody>
      </p:sp>
    </p:spTree>
    <p:extLst>
      <p:ext uri="{BB962C8B-B14F-4D97-AF65-F5344CB8AC3E}">
        <p14:creationId xmlns:p14="http://schemas.microsoft.com/office/powerpoint/2010/main" val="81135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970A-54DF-DA22-58C2-672E0FC8ABA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0E60778-76AB-EEBD-5E96-9E1784716F76}"/>
              </a:ext>
            </a:extLst>
          </p:cNvPr>
          <p:cNvSpPr>
            <a:spLocks noGrp="1"/>
          </p:cNvSpPr>
          <p:nvPr>
            <p:ph type="dt" sz="half" idx="10"/>
          </p:nvPr>
        </p:nvSpPr>
        <p:spPr/>
        <p:txBody>
          <a:bodyPr/>
          <a:lstStyle/>
          <a:p>
            <a:fld id="{ECEC91D9-4937-48DF-BD67-347C46662514}" type="datetimeFigureOut">
              <a:rPr lang="en-AU" smtClean="0"/>
              <a:t>11/02/2024</a:t>
            </a:fld>
            <a:endParaRPr lang="en-AU"/>
          </a:p>
        </p:txBody>
      </p:sp>
      <p:sp>
        <p:nvSpPr>
          <p:cNvPr id="4" name="Footer Placeholder 3">
            <a:extLst>
              <a:ext uri="{FF2B5EF4-FFF2-40B4-BE49-F238E27FC236}">
                <a16:creationId xmlns:a16="http://schemas.microsoft.com/office/drawing/2014/main" id="{B33E9A8E-F38E-68B6-780F-2878CEFC8FA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F8DA7AB-3667-2AAB-35EB-6BB2911637F9}"/>
              </a:ext>
            </a:extLst>
          </p:cNvPr>
          <p:cNvSpPr>
            <a:spLocks noGrp="1"/>
          </p:cNvSpPr>
          <p:nvPr>
            <p:ph type="sldNum" sz="quarter" idx="12"/>
          </p:nvPr>
        </p:nvSpPr>
        <p:spPr/>
        <p:txBody>
          <a:bodyPr/>
          <a:lstStyle/>
          <a:p>
            <a:fld id="{0AF31CEE-80F8-4BA8-A2F5-31ED2EE3C5A5}" type="slidenum">
              <a:rPr lang="en-AU" smtClean="0"/>
              <a:t>‹#›</a:t>
            </a:fld>
            <a:endParaRPr lang="en-AU"/>
          </a:p>
        </p:txBody>
      </p:sp>
    </p:spTree>
    <p:extLst>
      <p:ext uri="{BB962C8B-B14F-4D97-AF65-F5344CB8AC3E}">
        <p14:creationId xmlns:p14="http://schemas.microsoft.com/office/powerpoint/2010/main" val="147517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782450-18EB-5311-07F9-49DF3E5CB60E}"/>
              </a:ext>
            </a:extLst>
          </p:cNvPr>
          <p:cNvSpPr>
            <a:spLocks noGrp="1"/>
          </p:cNvSpPr>
          <p:nvPr>
            <p:ph type="dt" sz="half" idx="10"/>
          </p:nvPr>
        </p:nvSpPr>
        <p:spPr/>
        <p:txBody>
          <a:bodyPr/>
          <a:lstStyle/>
          <a:p>
            <a:fld id="{ECEC91D9-4937-48DF-BD67-347C46662514}" type="datetimeFigureOut">
              <a:rPr lang="en-AU" smtClean="0"/>
              <a:t>11/02/2024</a:t>
            </a:fld>
            <a:endParaRPr lang="en-AU"/>
          </a:p>
        </p:txBody>
      </p:sp>
      <p:sp>
        <p:nvSpPr>
          <p:cNvPr id="3" name="Footer Placeholder 2">
            <a:extLst>
              <a:ext uri="{FF2B5EF4-FFF2-40B4-BE49-F238E27FC236}">
                <a16:creationId xmlns:a16="http://schemas.microsoft.com/office/drawing/2014/main" id="{D8A8A2AE-9BE8-4DEC-32C0-BF7D3286AAA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57453CB-F418-8967-7A72-D5FCF50C6BA7}"/>
              </a:ext>
            </a:extLst>
          </p:cNvPr>
          <p:cNvSpPr>
            <a:spLocks noGrp="1"/>
          </p:cNvSpPr>
          <p:nvPr>
            <p:ph type="sldNum" sz="quarter" idx="12"/>
          </p:nvPr>
        </p:nvSpPr>
        <p:spPr/>
        <p:txBody>
          <a:bodyPr/>
          <a:lstStyle/>
          <a:p>
            <a:fld id="{0AF31CEE-80F8-4BA8-A2F5-31ED2EE3C5A5}" type="slidenum">
              <a:rPr lang="en-AU" smtClean="0"/>
              <a:t>‹#›</a:t>
            </a:fld>
            <a:endParaRPr lang="en-AU"/>
          </a:p>
        </p:txBody>
      </p:sp>
    </p:spTree>
    <p:extLst>
      <p:ext uri="{BB962C8B-B14F-4D97-AF65-F5344CB8AC3E}">
        <p14:creationId xmlns:p14="http://schemas.microsoft.com/office/powerpoint/2010/main" val="75354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591E-AFCE-2090-4F2A-E20D93A1D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22DC8E5-F01C-AD16-AE68-43E7049F7F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2191C4E-74CD-1712-4457-DFD3FF2C98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E892D-0FD6-29F0-EC12-2D1410D62566}"/>
              </a:ext>
            </a:extLst>
          </p:cNvPr>
          <p:cNvSpPr>
            <a:spLocks noGrp="1"/>
          </p:cNvSpPr>
          <p:nvPr>
            <p:ph type="dt" sz="half" idx="10"/>
          </p:nvPr>
        </p:nvSpPr>
        <p:spPr/>
        <p:txBody>
          <a:bodyPr/>
          <a:lstStyle/>
          <a:p>
            <a:fld id="{ECEC91D9-4937-48DF-BD67-347C46662514}" type="datetimeFigureOut">
              <a:rPr lang="en-AU" smtClean="0"/>
              <a:t>11/02/2024</a:t>
            </a:fld>
            <a:endParaRPr lang="en-AU"/>
          </a:p>
        </p:txBody>
      </p:sp>
      <p:sp>
        <p:nvSpPr>
          <p:cNvPr id="6" name="Footer Placeholder 5">
            <a:extLst>
              <a:ext uri="{FF2B5EF4-FFF2-40B4-BE49-F238E27FC236}">
                <a16:creationId xmlns:a16="http://schemas.microsoft.com/office/drawing/2014/main" id="{8C5148E8-5AD7-3FD7-352E-381EA085DB3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D6CEF34-CB9F-D4D5-8CBA-F8C3158DC61D}"/>
              </a:ext>
            </a:extLst>
          </p:cNvPr>
          <p:cNvSpPr>
            <a:spLocks noGrp="1"/>
          </p:cNvSpPr>
          <p:nvPr>
            <p:ph type="sldNum" sz="quarter" idx="12"/>
          </p:nvPr>
        </p:nvSpPr>
        <p:spPr/>
        <p:txBody>
          <a:bodyPr/>
          <a:lstStyle/>
          <a:p>
            <a:fld id="{0AF31CEE-80F8-4BA8-A2F5-31ED2EE3C5A5}" type="slidenum">
              <a:rPr lang="en-AU" smtClean="0"/>
              <a:t>‹#›</a:t>
            </a:fld>
            <a:endParaRPr lang="en-AU"/>
          </a:p>
        </p:txBody>
      </p:sp>
    </p:spTree>
    <p:extLst>
      <p:ext uri="{BB962C8B-B14F-4D97-AF65-F5344CB8AC3E}">
        <p14:creationId xmlns:p14="http://schemas.microsoft.com/office/powerpoint/2010/main" val="208739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99CD-C1AE-B9E7-F989-714A76D8A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0D538B8-5337-F636-8887-B303F8EC33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95B8CB0-95DC-88BE-53C8-AD4F8A7A6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EC97D5-514B-5A61-4962-2EFA6AE87CBA}"/>
              </a:ext>
            </a:extLst>
          </p:cNvPr>
          <p:cNvSpPr>
            <a:spLocks noGrp="1"/>
          </p:cNvSpPr>
          <p:nvPr>
            <p:ph type="dt" sz="half" idx="10"/>
          </p:nvPr>
        </p:nvSpPr>
        <p:spPr/>
        <p:txBody>
          <a:bodyPr/>
          <a:lstStyle/>
          <a:p>
            <a:fld id="{ECEC91D9-4937-48DF-BD67-347C46662514}" type="datetimeFigureOut">
              <a:rPr lang="en-AU" smtClean="0"/>
              <a:t>11/02/2024</a:t>
            </a:fld>
            <a:endParaRPr lang="en-AU"/>
          </a:p>
        </p:txBody>
      </p:sp>
      <p:sp>
        <p:nvSpPr>
          <p:cNvPr id="6" name="Footer Placeholder 5">
            <a:extLst>
              <a:ext uri="{FF2B5EF4-FFF2-40B4-BE49-F238E27FC236}">
                <a16:creationId xmlns:a16="http://schemas.microsoft.com/office/drawing/2014/main" id="{A114BF19-F3A9-79E8-1AE8-61F4480AFB9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0BA819A-254A-BDB3-E53A-8B4A008073E2}"/>
              </a:ext>
            </a:extLst>
          </p:cNvPr>
          <p:cNvSpPr>
            <a:spLocks noGrp="1"/>
          </p:cNvSpPr>
          <p:nvPr>
            <p:ph type="sldNum" sz="quarter" idx="12"/>
          </p:nvPr>
        </p:nvSpPr>
        <p:spPr/>
        <p:txBody>
          <a:bodyPr/>
          <a:lstStyle/>
          <a:p>
            <a:fld id="{0AF31CEE-80F8-4BA8-A2F5-31ED2EE3C5A5}" type="slidenum">
              <a:rPr lang="en-AU" smtClean="0"/>
              <a:t>‹#›</a:t>
            </a:fld>
            <a:endParaRPr lang="en-AU"/>
          </a:p>
        </p:txBody>
      </p:sp>
    </p:spTree>
    <p:extLst>
      <p:ext uri="{BB962C8B-B14F-4D97-AF65-F5344CB8AC3E}">
        <p14:creationId xmlns:p14="http://schemas.microsoft.com/office/powerpoint/2010/main" val="365854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openDmnd">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D1416B-0A5C-DC28-F45D-913549DE1B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8E1BBC7-5B99-ED1C-8AF1-EE17AC5FC1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AF9DACB-0EE6-03DA-926A-1447CD235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C91D9-4937-48DF-BD67-347C46662514}" type="datetimeFigureOut">
              <a:rPr lang="en-AU" smtClean="0"/>
              <a:t>11/02/2024</a:t>
            </a:fld>
            <a:endParaRPr lang="en-AU"/>
          </a:p>
        </p:txBody>
      </p:sp>
      <p:sp>
        <p:nvSpPr>
          <p:cNvPr id="5" name="Footer Placeholder 4">
            <a:extLst>
              <a:ext uri="{FF2B5EF4-FFF2-40B4-BE49-F238E27FC236}">
                <a16:creationId xmlns:a16="http://schemas.microsoft.com/office/drawing/2014/main" id="{1E73C1E9-90E6-7B3F-C6C8-4133827DA4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7960FBA-D4E2-953D-B9A1-BC5CE9596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F31CEE-80F8-4BA8-A2F5-31ED2EE3C5A5}" type="slidenum">
              <a:rPr lang="en-AU" smtClean="0"/>
              <a:t>‹#›</a:t>
            </a:fld>
            <a:endParaRPr lang="en-AU"/>
          </a:p>
        </p:txBody>
      </p:sp>
    </p:spTree>
    <p:extLst>
      <p:ext uri="{BB962C8B-B14F-4D97-AF65-F5344CB8AC3E}">
        <p14:creationId xmlns:p14="http://schemas.microsoft.com/office/powerpoint/2010/main" val="1209508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4967417" cy="5632311"/>
          </a:xfrm>
          <a:prstGeom prst="rect">
            <a:avLst/>
          </a:prstGeom>
          <a:noFill/>
        </p:spPr>
        <p:txBody>
          <a:bodyPr wrap="square" rtlCol="0">
            <a:spAutoFit/>
          </a:bodyPr>
          <a:lstStyle/>
          <a:p>
            <a:pPr fontAlgn="base"/>
            <a:r>
              <a:rPr lang="en-AU" sz="3600" b="1" dirty="0"/>
              <a:t>A Songthaew, Meaning ‘two rows’ in the local language, is a form of transport in what country? </a:t>
            </a:r>
          </a:p>
          <a:p>
            <a:pPr fontAlgn="base"/>
            <a:endParaRPr lang="en-AU" sz="3600" b="1" dirty="0"/>
          </a:p>
          <a:p>
            <a:pPr fontAlgn="base"/>
            <a:r>
              <a:rPr lang="en-AU" sz="3600" b="1" dirty="0"/>
              <a:t>A) Sri Lanka   </a:t>
            </a:r>
          </a:p>
          <a:p>
            <a:pPr fontAlgn="base"/>
            <a:r>
              <a:rPr lang="en-AU" sz="3600" b="1" dirty="0"/>
              <a:t>B) Thailand   </a:t>
            </a:r>
          </a:p>
          <a:p>
            <a:pPr fontAlgn="base"/>
            <a:r>
              <a:rPr lang="en-AU" sz="3600" b="1" dirty="0"/>
              <a:t>C) Indonesia   </a:t>
            </a:r>
          </a:p>
          <a:p>
            <a:pPr fontAlgn="base"/>
            <a:r>
              <a:rPr lang="en-AU" sz="3600" b="1" dirty="0"/>
              <a:t>D) Philippines</a:t>
            </a:r>
          </a:p>
        </p:txBody>
      </p:sp>
      <p:sp>
        <p:nvSpPr>
          <p:cNvPr id="6" name="TextBox 5">
            <a:extLst>
              <a:ext uri="{FF2B5EF4-FFF2-40B4-BE49-F238E27FC236}">
                <a16:creationId xmlns:a16="http://schemas.microsoft.com/office/drawing/2014/main" id="{C2B71E2E-F877-61E7-FAF1-9EB8ACBA3973}"/>
              </a:ext>
            </a:extLst>
          </p:cNvPr>
          <p:cNvSpPr txBox="1"/>
          <p:nvPr/>
        </p:nvSpPr>
        <p:spPr>
          <a:xfrm>
            <a:off x="7126765" y="1594140"/>
            <a:ext cx="4967417" cy="4308872"/>
          </a:xfrm>
          <a:prstGeom prst="rect">
            <a:avLst/>
          </a:prstGeom>
          <a:noFill/>
        </p:spPr>
        <p:txBody>
          <a:bodyPr wrap="square" rtlCol="0">
            <a:spAutoFit/>
          </a:bodyPr>
          <a:lstStyle/>
          <a:p>
            <a:pPr>
              <a:spcBef>
                <a:spcPts val="600"/>
              </a:spcBef>
              <a:spcAft>
                <a:spcPts val="600"/>
              </a:spcAft>
            </a:pPr>
            <a:r>
              <a:rPr lang="en-US" sz="4000" b="1" dirty="0">
                <a:solidFill>
                  <a:srgbClr val="FF0000"/>
                </a:solidFill>
                <a:latin typeface="Sansation"/>
              </a:rPr>
              <a:t>B) Thailand</a:t>
            </a:r>
          </a:p>
          <a:p>
            <a:pPr>
              <a:spcBef>
                <a:spcPts val="600"/>
              </a:spcBef>
              <a:spcAft>
                <a:spcPts val="600"/>
              </a:spcAft>
            </a:pPr>
            <a:r>
              <a:rPr lang="en-US" sz="3200" dirty="0"/>
              <a:t>Songthaews are</a:t>
            </a:r>
            <a:r>
              <a:rPr lang="en-US" sz="3200" i="1" dirty="0"/>
              <a:t> </a:t>
            </a:r>
            <a:r>
              <a:rPr lang="en-US" sz="3200" dirty="0"/>
              <a:t>covered pickup trucks with rows of seats in the back that transport people along set routes in Thailand, and they are a common way to get around.</a:t>
            </a:r>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 name="Picture 2" descr="Songthaew in pattaya-thailand - Living + Nomads - Travel tips, Guides ...">
            <a:extLst>
              <a:ext uri="{FF2B5EF4-FFF2-40B4-BE49-F238E27FC236}">
                <a16:creationId xmlns:a16="http://schemas.microsoft.com/office/drawing/2014/main" id="{4A66BB97-1FE2-CA1D-C180-8F53DBC4AC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7213" y="3510145"/>
            <a:ext cx="3834882" cy="2758849"/>
          </a:xfrm>
          <a:prstGeom prst="rect">
            <a:avLst/>
          </a:prstGeom>
          <a:noFill/>
          <a:extLst>
            <a:ext uri="{909E8E84-426E-40DD-AFC4-6F175D3DCCD1}">
              <a14:hiddenFill xmlns:a14="http://schemas.microsoft.com/office/drawing/2010/main">
                <a:solidFill>
                  <a:srgbClr val="FFFFFF"/>
                </a:solidFill>
              </a14:hiddenFill>
            </a:ext>
          </a:extLst>
        </p:spPr>
      </p:pic>
      <p:pic>
        <p:nvPicPr>
          <p:cNvPr id="7" name="Ketèlbey   In The Mystic Land Of Egypt">
            <a:hlinkClick r:id="" action="ppaction://media"/>
            <a:extLst>
              <a:ext uri="{FF2B5EF4-FFF2-40B4-BE49-F238E27FC236}">
                <a16:creationId xmlns:a16="http://schemas.microsoft.com/office/drawing/2014/main" id="{5FF67C1E-221E-B7C2-4BAB-385732D0D20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17561" y="323931"/>
            <a:ext cx="609600" cy="609600"/>
          </a:xfrm>
          <a:prstGeom prst="rect">
            <a:avLst/>
          </a:prstGeom>
        </p:spPr>
      </p:pic>
    </p:spTree>
    <p:extLst>
      <p:ext uri="{BB962C8B-B14F-4D97-AF65-F5344CB8AC3E}">
        <p14:creationId xmlns:p14="http://schemas.microsoft.com/office/powerpoint/2010/main" val="35282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0">
        <p15:prstTrans prst="drap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par>
                          <p:cTn id="7" fill="hold">
                            <p:stCondLst>
                              <p:cond delay="0"/>
                            </p:stCondLst>
                            <p:childTnLst>
                              <p:par>
                                <p:cTn id="8" presetID="26" presetClass="entr" presetSubtype="0" fill="hold" grpId="0" nodeType="afterEffect">
                                  <p:stCondLst>
                                    <p:cond delay="1000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290">
                                          <p:stCondLst>
                                            <p:cond delay="0"/>
                                          </p:stCondLst>
                                        </p:cTn>
                                        <p:tgtEl>
                                          <p:spTgt spid="6"/>
                                        </p:tgtEl>
                                      </p:cBhvr>
                                    </p:animEffect>
                                    <p:anim calcmode="lin" valueType="num">
                                      <p:cBhvr>
                                        <p:cTn id="11"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4"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5"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6" dur="13">
                                          <p:stCondLst>
                                            <p:cond delay="325"/>
                                          </p:stCondLst>
                                        </p:cTn>
                                        <p:tgtEl>
                                          <p:spTgt spid="6"/>
                                        </p:tgtEl>
                                      </p:cBhvr>
                                      <p:to x="100000" y="60000"/>
                                    </p:animScale>
                                    <p:animScale>
                                      <p:cBhvr>
                                        <p:cTn id="17" dur="83" decel="50000">
                                          <p:stCondLst>
                                            <p:cond delay="338"/>
                                          </p:stCondLst>
                                        </p:cTn>
                                        <p:tgtEl>
                                          <p:spTgt spid="6"/>
                                        </p:tgtEl>
                                      </p:cBhvr>
                                      <p:to x="100000" y="100000"/>
                                    </p:animScale>
                                    <p:animScale>
                                      <p:cBhvr>
                                        <p:cTn id="18" dur="13">
                                          <p:stCondLst>
                                            <p:cond delay="656"/>
                                          </p:stCondLst>
                                        </p:cTn>
                                        <p:tgtEl>
                                          <p:spTgt spid="6"/>
                                        </p:tgtEl>
                                      </p:cBhvr>
                                      <p:to x="100000" y="80000"/>
                                    </p:animScale>
                                    <p:animScale>
                                      <p:cBhvr>
                                        <p:cTn id="19" dur="83" decel="50000">
                                          <p:stCondLst>
                                            <p:cond delay="669"/>
                                          </p:stCondLst>
                                        </p:cTn>
                                        <p:tgtEl>
                                          <p:spTgt spid="6"/>
                                        </p:tgtEl>
                                      </p:cBhvr>
                                      <p:to x="100000" y="100000"/>
                                    </p:animScale>
                                    <p:animScale>
                                      <p:cBhvr>
                                        <p:cTn id="20" dur="13">
                                          <p:stCondLst>
                                            <p:cond delay="821"/>
                                          </p:stCondLst>
                                        </p:cTn>
                                        <p:tgtEl>
                                          <p:spTgt spid="6"/>
                                        </p:tgtEl>
                                      </p:cBhvr>
                                      <p:to x="100000" y="90000"/>
                                    </p:animScale>
                                    <p:animScale>
                                      <p:cBhvr>
                                        <p:cTn id="21" dur="83" decel="50000">
                                          <p:stCondLst>
                                            <p:cond delay="834"/>
                                          </p:stCondLst>
                                        </p:cTn>
                                        <p:tgtEl>
                                          <p:spTgt spid="6"/>
                                        </p:tgtEl>
                                      </p:cBhvr>
                                      <p:to x="100000" y="100000"/>
                                    </p:animScale>
                                    <p:animScale>
                                      <p:cBhvr>
                                        <p:cTn id="22" dur="13">
                                          <p:stCondLst>
                                            <p:cond delay="904"/>
                                          </p:stCondLst>
                                        </p:cTn>
                                        <p:tgtEl>
                                          <p:spTgt spid="6"/>
                                        </p:tgtEl>
                                      </p:cBhvr>
                                      <p:to x="100000" y="95000"/>
                                    </p:animScale>
                                    <p:animScale>
                                      <p:cBhvr>
                                        <p:cTn id="23"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4" repeatCount="indefinite"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000369" cy="5707781"/>
          </a:xfrm>
          <a:prstGeom prst="rect">
            <a:avLst/>
          </a:prstGeom>
          <a:noFill/>
        </p:spPr>
        <p:txBody>
          <a:bodyPr wrap="square" rtlCol="0">
            <a:spAutoFit/>
          </a:bodyPr>
          <a:lstStyle/>
          <a:p>
            <a:pPr fontAlgn="base">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What is the basic ingredient of a Margarita cocktail</a:t>
            </a:r>
          </a:p>
          <a:p>
            <a:pPr fontAlgn="base">
              <a:lnSpc>
                <a:spcPct val="107000"/>
              </a:lnSpc>
              <a:spcAft>
                <a:spcPts val="800"/>
              </a:spcAft>
            </a:pPr>
            <a:r>
              <a:rPr lang="en-AU" sz="3600" b="1" kern="0" dirty="0">
                <a:latin typeface="Calibri" panose="020F0502020204030204" pitchFamily="34" charset="0"/>
                <a:ea typeface="Calibri" panose="020F0502020204030204" pitchFamily="34" charset="0"/>
                <a:cs typeface="Calibri" panose="020F0502020204030204" pitchFamily="34" charset="0"/>
              </a:rPr>
              <a:t>A) Lime Juice</a:t>
            </a:r>
          </a:p>
          <a:p>
            <a:pPr fontAlgn="base">
              <a:lnSpc>
                <a:spcPct val="107000"/>
              </a:lnSpc>
              <a:spcAft>
                <a:spcPts val="800"/>
              </a:spcAft>
            </a:pPr>
            <a:r>
              <a:rPr lang="en-AU" sz="3600" b="1" kern="0" dirty="0">
                <a:effectLst/>
                <a:latin typeface="Calibri" panose="020F0502020204030204" pitchFamily="34" charset="0"/>
                <a:ea typeface="Calibri" panose="020F0502020204030204" pitchFamily="34" charset="0"/>
                <a:cs typeface="Calibri" panose="020F0502020204030204" pitchFamily="34" charset="0"/>
              </a:rPr>
              <a:t>B) Orange Juice</a:t>
            </a:r>
          </a:p>
          <a:p>
            <a:pPr fontAlgn="base">
              <a:lnSpc>
                <a:spcPct val="107000"/>
              </a:lnSpc>
              <a:spcAft>
                <a:spcPts val="800"/>
              </a:spcAft>
            </a:pPr>
            <a:r>
              <a:rPr lang="en-AU" sz="3600" b="1" kern="0" dirty="0">
                <a:latin typeface="Calibri" panose="020F0502020204030204" pitchFamily="34" charset="0"/>
                <a:ea typeface="Calibri" panose="020F0502020204030204" pitchFamily="34" charset="0"/>
                <a:cs typeface="Calibri" panose="020F0502020204030204" pitchFamily="34" charset="0"/>
              </a:rPr>
              <a:t>C) Soda Water</a:t>
            </a:r>
          </a:p>
          <a:p>
            <a:pPr fontAlgn="base">
              <a:lnSpc>
                <a:spcPct val="107000"/>
              </a:lnSpc>
              <a:spcAft>
                <a:spcPts val="800"/>
              </a:spcAft>
            </a:pPr>
            <a:r>
              <a:rPr lang="en-AU" sz="3600" b="1" kern="0" dirty="0">
                <a:latin typeface="Calibri" panose="020F0502020204030204" pitchFamily="34" charset="0"/>
                <a:ea typeface="Calibri" panose="020F0502020204030204" pitchFamily="34" charset="0"/>
                <a:cs typeface="Calibri" panose="020F0502020204030204" pitchFamily="34" charset="0"/>
              </a:rPr>
              <a:t>D) Melon juice</a:t>
            </a:r>
          </a:p>
          <a:p>
            <a:pPr marL="342900" indent="-342900" fontAlgn="base">
              <a:lnSpc>
                <a:spcPct val="107000"/>
              </a:lnSpc>
              <a:spcAft>
                <a:spcPts val="800"/>
              </a:spcAft>
              <a:buAutoNum type="alphaLcParenR"/>
            </a:pPr>
            <a:endParaRPr lang="en-AU" sz="1800" kern="100" dirty="0">
              <a:effectLst/>
              <a:latin typeface="Verdana" panose="020B0604030504040204" pitchFamily="34" charset="0"/>
              <a:ea typeface="Calibri" panose="020F0502020204030204" pitchFamily="34" charset="0"/>
              <a:cs typeface="Times New Roman" panose="02020603050405020304" pitchFamily="18"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611762" y="1049683"/>
            <a:ext cx="4580238" cy="6263253"/>
          </a:xfrm>
          <a:prstGeom prst="rect">
            <a:avLst/>
          </a:prstGeom>
          <a:noFill/>
        </p:spPr>
        <p:txBody>
          <a:bodyPr wrap="square" rtlCol="0">
            <a:spAutoFit/>
          </a:bodyPr>
          <a:lstStyle/>
          <a:p>
            <a:pPr marL="742950" indent="-742950">
              <a:spcBef>
                <a:spcPts val="600"/>
              </a:spcBef>
              <a:spcAft>
                <a:spcPts val="600"/>
              </a:spcAft>
              <a:buAutoNum type="alphaUcParenR"/>
            </a:pPr>
            <a:r>
              <a:rPr lang="en-US" sz="3600" b="1" dirty="0">
                <a:solidFill>
                  <a:srgbClr val="FF0000"/>
                </a:solidFill>
              </a:rPr>
              <a:t>Lime Juice</a:t>
            </a:r>
          </a:p>
          <a:p>
            <a:pPr marL="742950" indent="-742950">
              <a:spcBef>
                <a:spcPts val="600"/>
              </a:spcBef>
              <a:spcAft>
                <a:spcPts val="600"/>
              </a:spcAft>
              <a:buAutoNum type="alphaUcParenR"/>
            </a:pPr>
            <a:endParaRPr lang="en-AU" sz="3600" kern="100" dirty="0">
              <a:solidFill>
                <a:srgbClr val="FF0000"/>
              </a:solidFill>
              <a:effectLst/>
              <a:ea typeface="Calibri" panose="020F0502020204030204" pitchFamily="34" charset="0"/>
              <a:cs typeface="Times New Roman" panose="02020603050405020304" pitchFamily="18" charset="0"/>
            </a:endParaRPr>
          </a:p>
          <a:p>
            <a:r>
              <a:rPr lang="en-US" sz="3600" dirty="0"/>
              <a:t>The Original Margarita was created when Margarita </a:t>
            </a:r>
            <a:r>
              <a:rPr lang="en-US" sz="3600" dirty="0" err="1"/>
              <a:t>Sames</a:t>
            </a:r>
            <a:r>
              <a:rPr lang="en-US" sz="3600" dirty="0"/>
              <a:t> mixed her two favorite spirits, Cointreau and tequila, together with lime juice.</a:t>
            </a:r>
          </a:p>
          <a:p>
            <a:br>
              <a:rPr lang="en-US" sz="3200" dirty="0"/>
            </a:br>
            <a:endParaRPr lang="en-AU" sz="30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050" name="Picture 2" descr="How Do I Choose the Best Margarita Mix? (with pictures)">
            <a:extLst>
              <a:ext uri="{FF2B5EF4-FFF2-40B4-BE49-F238E27FC236}">
                <a16:creationId xmlns:a16="http://schemas.microsoft.com/office/drawing/2014/main" id="{6267FB1E-3D58-54A2-C9E2-D3D448137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9537" y="2244311"/>
            <a:ext cx="3339585" cy="461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82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000369" cy="5901616"/>
          </a:xfrm>
          <a:prstGeom prst="rect">
            <a:avLst/>
          </a:prstGeom>
          <a:noFill/>
        </p:spPr>
        <p:txBody>
          <a:bodyPr wrap="square" rtlCol="0">
            <a:spAutoFit/>
          </a:bodyPr>
          <a:lstStyle/>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Can you name the country that invented this melted cheese dish called fondue?</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A) New Zealand</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latin typeface="Calibri" panose="020F0502020204030204" pitchFamily="34" charset="0"/>
                <a:ea typeface="Times New Roman" panose="02020603050405020304" pitchFamily="18" charset="0"/>
                <a:cs typeface="Calibri" panose="020F0502020204030204" pitchFamily="34" charset="0"/>
              </a:rPr>
              <a:t>B) </a:t>
            </a: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Argentina</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C) Switzerland</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D) Belgium</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471719" y="886188"/>
            <a:ext cx="4720281" cy="5805307"/>
          </a:xfrm>
          <a:prstGeom prst="rect">
            <a:avLst/>
          </a:prstGeom>
          <a:noFill/>
        </p:spPr>
        <p:txBody>
          <a:bodyPr wrap="square" rtlCol="0">
            <a:spAutoFit/>
          </a:bodyPr>
          <a:lstStyle/>
          <a:p>
            <a:pPr>
              <a:spcBef>
                <a:spcPts val="600"/>
              </a:spcBef>
              <a:spcAft>
                <a:spcPts val="600"/>
              </a:spcAft>
            </a:pPr>
            <a:r>
              <a:rPr lang="en-US" sz="4000" b="1" dirty="0">
                <a:solidFill>
                  <a:srgbClr val="FF0000"/>
                </a:solidFill>
              </a:rPr>
              <a:t>C) Switzerland</a:t>
            </a:r>
            <a:endParaRPr lang="en-AU" sz="4000" kern="100" dirty="0">
              <a:solidFill>
                <a:srgbClr val="FF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AU" sz="3000" dirty="0"/>
          </a:p>
          <a:p>
            <a:pPr>
              <a:lnSpc>
                <a:spcPct val="107000"/>
              </a:lnSpc>
              <a:spcAft>
                <a:spcPts val="800"/>
              </a:spcAft>
            </a:pPr>
            <a:r>
              <a:rPr lang="en-AU" sz="3000" dirty="0"/>
              <a:t>A massive pot of bubbling cheese that people dip bread into and eat. The word "fondue" can mean any melted substance (like chocolate) that people dip food into, but it is the official name of this Swiss national dish.</a:t>
            </a:r>
            <a:endParaRPr lang="en-AU" sz="30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3074" name="Picture 2" descr="Cheese Fondue - Dash of Sanity">
            <a:extLst>
              <a:ext uri="{FF2B5EF4-FFF2-40B4-BE49-F238E27FC236}">
                <a16:creationId xmlns:a16="http://schemas.microsoft.com/office/drawing/2014/main" id="{F8038651-7AF9-7237-6BE4-54794E8B5F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690"/>
          <a:stretch/>
        </p:blipFill>
        <p:spPr bwMode="auto">
          <a:xfrm>
            <a:off x="3976816" y="2891536"/>
            <a:ext cx="3082493" cy="380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23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4577697" cy="5308826"/>
          </a:xfrm>
          <a:prstGeom prst="rect">
            <a:avLst/>
          </a:prstGeom>
          <a:noFill/>
        </p:spPr>
        <p:txBody>
          <a:bodyPr wrap="square" rtlCol="0">
            <a:spAutoFit/>
          </a:bodyPr>
          <a:lstStyle/>
          <a:p>
            <a:pPr>
              <a:lnSpc>
                <a:spcPct val="107000"/>
              </a:lnSpc>
              <a:spcAft>
                <a:spcPts val="800"/>
              </a:spcAft>
            </a:pPr>
            <a:r>
              <a:rPr lang="en-AU" sz="3600" b="1" kern="0" dirty="0">
                <a:effectLst/>
                <a:latin typeface="Calibri "/>
                <a:ea typeface="Times New Roman" panose="02020603050405020304" pitchFamily="18" charset="0"/>
                <a:cs typeface="Times New Roman" panose="02020603050405020304" pitchFamily="18" charset="0"/>
              </a:rPr>
              <a:t>Pho is the most popular food in which country?</a:t>
            </a:r>
            <a:endParaRPr lang="en-AU" sz="3600" b="1" kern="100" dirty="0">
              <a:effectLst/>
              <a:latin typeface="Calibri "/>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latin typeface="Calibri "/>
                <a:ea typeface="Times New Roman" panose="02020603050405020304" pitchFamily="18" charset="0"/>
                <a:cs typeface="Times New Roman" panose="02020603050405020304" pitchFamily="18" charset="0"/>
              </a:rPr>
              <a:t>  A) Australia</a:t>
            </a:r>
            <a:endParaRPr lang="en-AU" sz="3600" b="1" kern="100" dirty="0">
              <a:effectLst/>
              <a:latin typeface="Calibri "/>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latin typeface="Calibri "/>
                <a:ea typeface="Times New Roman" panose="02020603050405020304" pitchFamily="18" charset="0"/>
                <a:cs typeface="Times New Roman" panose="02020603050405020304" pitchFamily="18" charset="0"/>
              </a:rPr>
              <a:t>  B) China</a:t>
            </a:r>
            <a:endParaRPr lang="en-AU" sz="3600" b="1" kern="100" dirty="0">
              <a:effectLst/>
              <a:latin typeface="Calibri "/>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latin typeface="Calibri "/>
                <a:ea typeface="Times New Roman" panose="02020603050405020304" pitchFamily="18" charset="0"/>
                <a:cs typeface="Times New Roman" panose="02020603050405020304" pitchFamily="18" charset="0"/>
              </a:rPr>
              <a:t>  C) Vietnam</a:t>
            </a:r>
            <a:endParaRPr lang="en-AU" sz="3600" b="1" kern="100" dirty="0">
              <a:effectLst/>
              <a:latin typeface="Calibri "/>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latin typeface="Calibri "/>
                <a:ea typeface="Times New Roman" panose="02020603050405020304" pitchFamily="18" charset="0"/>
                <a:cs typeface="Times New Roman" panose="02020603050405020304" pitchFamily="18" charset="0"/>
              </a:rPr>
              <a:t>  D) Singapore</a:t>
            </a:r>
            <a:endParaRPr lang="en-AU" sz="3600" b="1" kern="100" dirty="0">
              <a:effectLst/>
              <a:latin typeface="Calibri "/>
              <a:ea typeface="Calibri" panose="020F0502020204030204" pitchFamily="34" charset="0"/>
              <a:cs typeface="Times New Roman" panose="02020603050405020304" pitchFamily="18"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516485" y="1686859"/>
            <a:ext cx="4577697" cy="3416320"/>
          </a:xfrm>
          <a:prstGeom prst="rect">
            <a:avLst/>
          </a:prstGeom>
          <a:noFill/>
        </p:spPr>
        <p:txBody>
          <a:bodyPr wrap="square" rtlCol="0">
            <a:spAutoFit/>
          </a:bodyPr>
          <a:lstStyle/>
          <a:p>
            <a:pPr>
              <a:spcBef>
                <a:spcPts val="600"/>
              </a:spcBef>
              <a:spcAft>
                <a:spcPts val="600"/>
              </a:spcAft>
            </a:pPr>
            <a:r>
              <a:rPr lang="en-US" sz="3600" b="1" dirty="0">
                <a:solidFill>
                  <a:srgbClr val="FF0000"/>
                </a:solidFill>
              </a:rPr>
              <a:t>C) Vietnam</a:t>
            </a:r>
          </a:p>
          <a:p>
            <a:pPr>
              <a:spcBef>
                <a:spcPts val="600"/>
              </a:spcBef>
              <a:spcAft>
                <a:spcPts val="600"/>
              </a:spcAft>
            </a:pPr>
            <a:r>
              <a:rPr lang="en-US" sz="3200" dirty="0"/>
              <a:t>A Vietnamese soup dish consisting of broth, rice noodles (bánh </a:t>
            </a:r>
            <a:r>
              <a:rPr lang="en-US" sz="3200" dirty="0" err="1"/>
              <a:t>phở</a:t>
            </a:r>
            <a:r>
              <a:rPr lang="en-US" sz="3200" dirty="0"/>
              <a:t>), </a:t>
            </a:r>
            <a:r>
              <a:rPr lang="en-US" sz="3200" dirty="0" err="1"/>
              <a:t>herbsand</a:t>
            </a:r>
            <a:r>
              <a:rPr lang="en-US" sz="3200" dirty="0"/>
              <a:t> </a:t>
            </a:r>
            <a:r>
              <a:rPr lang="en-US" sz="3200" dirty="0" err="1"/>
              <a:t>meat,usually</a:t>
            </a:r>
            <a:r>
              <a:rPr lang="en-US" sz="3200" dirty="0"/>
              <a:t> beef </a:t>
            </a:r>
          </a:p>
          <a:p>
            <a:pPr>
              <a:spcBef>
                <a:spcPts val="600"/>
              </a:spcBef>
              <a:spcAft>
                <a:spcPts val="600"/>
              </a:spcAft>
            </a:pPr>
            <a:r>
              <a:rPr lang="en-US" sz="3200" dirty="0"/>
              <a:t>(</a:t>
            </a:r>
            <a:r>
              <a:rPr lang="en-US" sz="3200" dirty="0" err="1"/>
              <a:t>phở</a:t>
            </a:r>
            <a:r>
              <a:rPr lang="en-US" sz="3200" dirty="0"/>
              <a:t> </a:t>
            </a:r>
            <a:r>
              <a:rPr lang="en-US" sz="3200" dirty="0" err="1"/>
              <a:t>bò</a:t>
            </a:r>
            <a:r>
              <a:rPr lang="en-US" sz="3200" dirty="0"/>
              <a:t>).</a:t>
            </a:r>
            <a:endParaRPr lang="en-AU" sz="3200" dirty="0"/>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4098" name="Picture 2" descr="Vietnamese Pho recipe | RecipeTin Eats">
            <a:extLst>
              <a:ext uri="{FF2B5EF4-FFF2-40B4-BE49-F238E27FC236}">
                <a16:creationId xmlns:a16="http://schemas.microsoft.com/office/drawing/2014/main" id="{C565F1F3-5BD8-0ACD-2FD2-54B6C1C6FB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042" y="2111328"/>
            <a:ext cx="3230967" cy="452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01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chemeClr val="accent2"/>
          </a:fgClr>
          <a:bgClr>
            <a:schemeClr val="bg1"/>
          </a:bgClr>
        </a:pattFill>
        <a:effectLst/>
      </p:bgPr>
    </p:bg>
    <p:spTree>
      <p:nvGrpSpPr>
        <p:cNvPr id="1" name="">
          <a:extLst>
            <a:ext uri="{FF2B5EF4-FFF2-40B4-BE49-F238E27FC236}">
              <a16:creationId xmlns:a16="http://schemas.microsoft.com/office/drawing/2014/main" id="{0F1510DD-9F60-DD18-F88B-DBD903FFA6B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B43456F-8CAC-823E-B906-EB83C0322AF2}"/>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61BCCB0B-E078-194C-ADE6-8533AAD99619}"/>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pic>
        <p:nvPicPr>
          <p:cNvPr id="3" name="Picture 2" descr="A plane flying around the earth&#10;&#10;Description automatically generated">
            <a:extLst>
              <a:ext uri="{FF2B5EF4-FFF2-40B4-BE49-F238E27FC236}">
                <a16:creationId xmlns:a16="http://schemas.microsoft.com/office/drawing/2014/main" id="{C7435C66-5539-4D9A-6F83-AA5556541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9" name="Picture 2">
            <a:extLst>
              <a:ext uri="{FF2B5EF4-FFF2-40B4-BE49-F238E27FC236}">
                <a16:creationId xmlns:a16="http://schemas.microsoft.com/office/drawing/2014/main" id="{1B26CEA1-2A36-518A-8910-8144941F65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02" b="8707"/>
          <a:stretch/>
        </p:blipFill>
        <p:spPr bwMode="auto">
          <a:xfrm flipH="1">
            <a:off x="147849" y="1279567"/>
            <a:ext cx="4059946" cy="37867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3BAFF82-4A19-08CC-E041-21B2959B7E93}"/>
              </a:ext>
            </a:extLst>
          </p:cNvPr>
          <p:cNvSpPr txBox="1"/>
          <p:nvPr/>
        </p:nvSpPr>
        <p:spPr>
          <a:xfrm rot="20482402">
            <a:off x="2296850" y="1235764"/>
            <a:ext cx="3259226" cy="707886"/>
          </a:xfrm>
          <a:prstGeom prst="rect">
            <a:avLst/>
          </a:prstGeom>
          <a:noFill/>
        </p:spPr>
        <p:txBody>
          <a:bodyPr wrap="none" rtlCol="0">
            <a:spAutoFit/>
          </a:bodyPr>
          <a:lstStyle/>
          <a:p>
            <a:r>
              <a:rPr lang="en-US" sz="4000" dirty="0"/>
              <a:t>Did you know?</a:t>
            </a:r>
            <a:endParaRPr lang="en-AU" sz="4000" dirty="0"/>
          </a:p>
        </p:txBody>
      </p:sp>
      <p:sp>
        <p:nvSpPr>
          <p:cNvPr id="5" name="TextBox 4">
            <a:extLst>
              <a:ext uri="{FF2B5EF4-FFF2-40B4-BE49-F238E27FC236}">
                <a16:creationId xmlns:a16="http://schemas.microsoft.com/office/drawing/2014/main" id="{C4C85B8F-B07D-9CCD-D45C-2FC350C0E331}"/>
              </a:ext>
            </a:extLst>
          </p:cNvPr>
          <p:cNvSpPr txBox="1"/>
          <p:nvPr/>
        </p:nvSpPr>
        <p:spPr>
          <a:xfrm>
            <a:off x="2816291" y="2619084"/>
            <a:ext cx="5534952" cy="1077218"/>
          </a:xfrm>
          <a:prstGeom prst="rect">
            <a:avLst/>
          </a:prstGeom>
          <a:noFill/>
        </p:spPr>
        <p:txBody>
          <a:bodyPr wrap="square" rtlCol="0">
            <a:spAutoFit/>
          </a:bodyPr>
          <a:lstStyle/>
          <a:p>
            <a:pPr algn="l" fontAlgn="base"/>
            <a:r>
              <a:rPr lang="en-US" sz="3200" b="1" i="0" dirty="0">
                <a:effectLst/>
                <a:latin typeface="-apple-system"/>
              </a:rPr>
              <a:t>The Rafflesia </a:t>
            </a:r>
            <a:r>
              <a:rPr lang="en-US" sz="3200" b="1" i="0" dirty="0" err="1">
                <a:effectLst/>
                <a:latin typeface="-apple-system"/>
              </a:rPr>
              <a:t>Arnoldii</a:t>
            </a:r>
            <a:r>
              <a:rPr lang="en-US" sz="3200" b="1" i="0" dirty="0">
                <a:effectLst/>
                <a:latin typeface="-apple-system"/>
              </a:rPr>
              <a:t> is the world’s biggest flower</a:t>
            </a:r>
            <a:endParaRPr lang="en-US" sz="3200" b="1" i="0" dirty="0">
              <a:effectLst/>
            </a:endParaRPr>
          </a:p>
        </p:txBody>
      </p:sp>
      <p:sp>
        <p:nvSpPr>
          <p:cNvPr id="7" name="TextBox 6">
            <a:extLst>
              <a:ext uri="{FF2B5EF4-FFF2-40B4-BE49-F238E27FC236}">
                <a16:creationId xmlns:a16="http://schemas.microsoft.com/office/drawing/2014/main" id="{DF60258B-59C8-7A3A-EF7D-4079C8887F98}"/>
              </a:ext>
            </a:extLst>
          </p:cNvPr>
          <p:cNvSpPr txBox="1"/>
          <p:nvPr/>
        </p:nvSpPr>
        <p:spPr>
          <a:xfrm>
            <a:off x="1886465" y="4020186"/>
            <a:ext cx="8575589" cy="2062103"/>
          </a:xfrm>
          <a:prstGeom prst="rect">
            <a:avLst/>
          </a:prstGeom>
          <a:noFill/>
        </p:spPr>
        <p:txBody>
          <a:bodyPr wrap="square" rtlCol="0">
            <a:spAutoFit/>
          </a:bodyPr>
          <a:lstStyle/>
          <a:p>
            <a:pPr fontAlgn="base"/>
            <a:r>
              <a:rPr lang="en-US" sz="3200" dirty="0"/>
              <a:t>It is native to the jungles of Sumatra and Borneo, Indonesia. When it blooms, the flower (which can reach a diameter of one </a:t>
            </a:r>
            <a:r>
              <a:rPr lang="en-US" sz="3200" dirty="0" err="1"/>
              <a:t>metre</a:t>
            </a:r>
            <a:r>
              <a:rPr lang="en-US" sz="3200" dirty="0"/>
              <a:t>) is said to smell like rotting flesh.</a:t>
            </a:r>
            <a:endParaRPr lang="en-US" sz="3200" dirty="0">
              <a:latin typeface="-apple-system"/>
            </a:endParaRPr>
          </a:p>
        </p:txBody>
      </p:sp>
      <p:pic>
        <p:nvPicPr>
          <p:cNvPr id="1026" name="Picture 2" descr="Rafflesia Arnoldii - The Largest Flower in The World is in Indonesia">
            <a:extLst>
              <a:ext uri="{FF2B5EF4-FFF2-40B4-BE49-F238E27FC236}">
                <a16:creationId xmlns:a16="http://schemas.microsoft.com/office/drawing/2014/main" id="{7F081E01-18CF-C459-A3FD-975D5161EA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883" y="1223625"/>
            <a:ext cx="2623086" cy="26230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9889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5000">
        <p15:prstTrans prst="drape"/>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5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123936" cy="6289222"/>
          </a:xfrm>
          <a:prstGeom prst="rect">
            <a:avLst/>
          </a:prstGeom>
          <a:noFill/>
        </p:spPr>
        <p:txBody>
          <a:bodyPr wrap="square" rtlCol="0">
            <a:spAutoFit/>
          </a:bodyPr>
          <a:lstStyle/>
          <a:p>
            <a:pPr fontAlgn="base">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The </a:t>
            </a:r>
            <a:r>
              <a:rPr lang="en-AU" sz="3600" b="1" kern="0" dirty="0" err="1">
                <a:effectLst/>
                <a:ea typeface="Times New Roman" panose="02020603050405020304" pitchFamily="18" charset="0"/>
                <a:cs typeface="Times New Roman" panose="02020603050405020304" pitchFamily="18" charset="0"/>
              </a:rPr>
              <a:t>Striezelmarkt</a:t>
            </a:r>
            <a:r>
              <a:rPr lang="en-AU" sz="3600" b="1" kern="0" dirty="0">
                <a:effectLst/>
                <a:ea typeface="Times New Roman" panose="02020603050405020304" pitchFamily="18" charset="0"/>
                <a:cs typeface="Times New Roman" panose="02020603050405020304" pitchFamily="18" charset="0"/>
              </a:rPr>
              <a:t>, established in 1434, is considered the first of Europe’s Christmas markets. In which city?</a:t>
            </a:r>
            <a:endParaRPr lang="en-AU" sz="3600" b="1" kern="100" dirty="0">
              <a:effectLst/>
              <a:ea typeface="Calibri" panose="020F0502020204030204" pitchFamily="34" charset="0"/>
              <a:cs typeface="Times New Roman" panose="02020603050405020304" pitchFamily="18" charset="0"/>
            </a:endParaRPr>
          </a:p>
          <a:p>
            <a:pPr fontAlgn="base">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A) Dresden, </a:t>
            </a:r>
            <a:r>
              <a:rPr lang="en-AU" sz="3200" b="1" kern="0" dirty="0">
                <a:effectLst/>
                <a:ea typeface="Times New Roman" panose="02020603050405020304" pitchFamily="18" charset="0"/>
                <a:cs typeface="Times New Roman" panose="02020603050405020304" pitchFamily="18" charset="0"/>
              </a:rPr>
              <a:t>Germany</a:t>
            </a:r>
            <a:r>
              <a:rPr lang="en-AU" sz="3600" b="1" kern="0" dirty="0">
                <a:effectLst/>
                <a:ea typeface="Times New Roman" panose="02020603050405020304" pitchFamily="18" charset="0"/>
                <a:cs typeface="Times New Roman" panose="02020603050405020304" pitchFamily="18" charset="0"/>
              </a:rPr>
              <a:t>           B) Stockholm, </a:t>
            </a:r>
            <a:r>
              <a:rPr lang="en-AU" sz="3200" b="1" kern="0" dirty="0">
                <a:effectLst/>
                <a:ea typeface="Times New Roman" panose="02020603050405020304" pitchFamily="18" charset="0"/>
                <a:cs typeface="Times New Roman" panose="02020603050405020304" pitchFamily="18" charset="0"/>
              </a:rPr>
              <a:t>Sweden</a:t>
            </a:r>
            <a:r>
              <a:rPr lang="en-AU" sz="3600" b="1" kern="0" dirty="0">
                <a:effectLst/>
                <a:ea typeface="Times New Roman" panose="02020603050405020304" pitchFamily="18" charset="0"/>
                <a:cs typeface="Times New Roman" panose="02020603050405020304" pitchFamily="18" charset="0"/>
              </a:rPr>
              <a:t>         C) Innsbruck, </a:t>
            </a:r>
            <a:r>
              <a:rPr lang="en-AU" sz="3200" b="1" kern="0" dirty="0">
                <a:effectLst/>
                <a:ea typeface="Times New Roman" panose="02020603050405020304" pitchFamily="18" charset="0"/>
                <a:cs typeface="Times New Roman" panose="02020603050405020304" pitchFamily="18" charset="0"/>
              </a:rPr>
              <a:t>Austria</a:t>
            </a:r>
          </a:p>
          <a:p>
            <a:pPr fontAlgn="base">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D) Prague, </a:t>
            </a:r>
            <a:r>
              <a:rPr lang="en-AU" sz="3200" b="1" kern="0" dirty="0">
                <a:effectLst/>
                <a:ea typeface="Times New Roman" panose="02020603050405020304" pitchFamily="18" charset="0"/>
                <a:cs typeface="Times New Roman" panose="02020603050405020304" pitchFamily="18" charset="0"/>
              </a:rPr>
              <a:t>Czech Republic</a:t>
            </a:r>
            <a:endParaRPr lang="en-AU" sz="3200" b="1" kern="100" dirty="0">
              <a:effectLst/>
              <a:ea typeface="Calibri" panose="020F0502020204030204" pitchFamily="34" charset="0"/>
              <a:cs typeface="Times New Roman" panose="02020603050405020304" pitchFamily="18"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5955957" y="1003118"/>
            <a:ext cx="6138225" cy="3477875"/>
          </a:xfrm>
          <a:prstGeom prst="rect">
            <a:avLst/>
          </a:prstGeom>
          <a:noFill/>
        </p:spPr>
        <p:txBody>
          <a:bodyPr wrap="square" rtlCol="0">
            <a:spAutoFit/>
          </a:bodyPr>
          <a:lstStyle/>
          <a:p>
            <a:pPr>
              <a:spcBef>
                <a:spcPts val="600"/>
              </a:spcBef>
              <a:spcAft>
                <a:spcPts val="600"/>
              </a:spcAft>
            </a:pPr>
            <a:r>
              <a:rPr lang="en-US" sz="4000" b="1" dirty="0">
                <a:solidFill>
                  <a:srgbClr val="FF0000"/>
                </a:solidFill>
              </a:rPr>
              <a:t>A) Dresden   </a:t>
            </a:r>
            <a:r>
              <a:rPr lang="en-US" sz="3600" dirty="0"/>
              <a:t>Its 240 stands attract about 3 million visitors from all over the world. The annual market lasts throughout the Advent season until Christmas Eve</a:t>
            </a:r>
            <a:endParaRPr lang="en-AU" sz="36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Christmas Decorations - Holiday Decor | HSN">
            <a:extLst>
              <a:ext uri="{FF2B5EF4-FFF2-40B4-BE49-F238E27FC236}">
                <a16:creationId xmlns:a16="http://schemas.microsoft.com/office/drawing/2014/main" id="{B8D7F0F5-F70E-9E39-DC01-EED08BC0D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7818" y="4713962"/>
            <a:ext cx="3204777" cy="200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01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4463874" cy="5218736"/>
          </a:xfrm>
          <a:prstGeom prst="rect">
            <a:avLst/>
          </a:prstGeom>
          <a:noFill/>
        </p:spPr>
        <p:txBody>
          <a:bodyPr wrap="square" rtlCol="0">
            <a:spAutoFit/>
          </a:bodyPr>
          <a:lstStyle/>
          <a:p>
            <a:pPr fontAlgn="base">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Located near the town of Hyden, in which state will you find Wave Rock?</a:t>
            </a:r>
            <a:endParaRPr lang="en-AU" sz="3600" b="1" kern="100" dirty="0">
              <a:effectLst/>
              <a:ea typeface="Calibri" panose="020F0502020204030204" pitchFamily="34" charset="0"/>
              <a:cs typeface="Times New Roman" panose="02020603050405020304" pitchFamily="18" charset="0"/>
            </a:endParaRPr>
          </a:p>
          <a:p>
            <a:pPr fontAlgn="base">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A) Western Australia</a:t>
            </a:r>
          </a:p>
          <a:p>
            <a:pPr fontAlgn="base">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B) Queensland </a:t>
            </a:r>
          </a:p>
          <a:p>
            <a:pPr fontAlgn="base">
              <a:lnSpc>
                <a:spcPct val="107000"/>
              </a:lnSpc>
              <a:spcAft>
                <a:spcPts val="800"/>
              </a:spcAft>
            </a:pPr>
            <a:r>
              <a:rPr lang="en-AU" sz="3600" b="1" kern="0" dirty="0">
                <a:ea typeface="Times New Roman" panose="02020603050405020304" pitchFamily="18" charset="0"/>
                <a:cs typeface="Times New Roman" panose="02020603050405020304" pitchFamily="18" charset="0"/>
              </a:rPr>
              <a:t> C)</a:t>
            </a:r>
            <a:r>
              <a:rPr lang="en-AU" sz="3600" b="1" kern="0" dirty="0">
                <a:effectLst/>
                <a:ea typeface="Times New Roman" panose="02020603050405020304" pitchFamily="18" charset="0"/>
                <a:cs typeface="Times New Roman" panose="02020603050405020304" pitchFamily="18" charset="0"/>
              </a:rPr>
              <a:t> Tasmania    </a:t>
            </a:r>
          </a:p>
          <a:p>
            <a:pPr fontAlgn="base">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D) Victoria</a:t>
            </a:r>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6599544" y="1356075"/>
            <a:ext cx="4720281" cy="646331"/>
          </a:xfrm>
          <a:prstGeom prst="rect">
            <a:avLst/>
          </a:prstGeom>
          <a:noFill/>
        </p:spPr>
        <p:txBody>
          <a:bodyPr wrap="square" rtlCol="0">
            <a:spAutoFit/>
          </a:bodyPr>
          <a:lstStyle/>
          <a:p>
            <a:pPr marL="742950" indent="-742950">
              <a:spcBef>
                <a:spcPts val="600"/>
              </a:spcBef>
              <a:spcAft>
                <a:spcPts val="600"/>
              </a:spcAft>
              <a:buAutoNum type="alphaUcParenR"/>
            </a:pPr>
            <a:r>
              <a:rPr lang="en-US" sz="3600" b="1" dirty="0">
                <a:solidFill>
                  <a:srgbClr val="FF0000"/>
                </a:solidFill>
              </a:rPr>
              <a:t>Western Australia</a:t>
            </a: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a:extLst>
              <a:ext uri="{FF2B5EF4-FFF2-40B4-BE49-F238E27FC236}">
                <a16:creationId xmlns:a16="http://schemas.microsoft.com/office/drawing/2014/main" id="{A1F3A1CE-E338-4C82-39C9-747DDC632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352" y="3925227"/>
            <a:ext cx="4199426" cy="280508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F7F4379-265D-54CA-3DE1-DF1382C948CF}"/>
              </a:ext>
            </a:extLst>
          </p:cNvPr>
          <p:cNvSpPr txBox="1"/>
          <p:nvPr/>
        </p:nvSpPr>
        <p:spPr>
          <a:xfrm>
            <a:off x="7965989" y="2163515"/>
            <a:ext cx="4128193" cy="4801314"/>
          </a:xfrm>
          <a:prstGeom prst="rect">
            <a:avLst/>
          </a:prstGeom>
          <a:noFill/>
        </p:spPr>
        <p:txBody>
          <a:bodyPr wrap="square" rtlCol="0">
            <a:spAutoFit/>
          </a:bodyPr>
          <a:lstStyle/>
          <a:p>
            <a:r>
              <a:rPr lang="en-US" sz="3600" dirty="0"/>
              <a:t>The "wave" is about 15 m high and around 110 m long. It forms the north side of a solitary hill, which is known as "Hyden Rock".</a:t>
            </a:r>
            <a:endParaRPr lang="en-AU" sz="3600" kern="100" dirty="0">
              <a:effectLst/>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862091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000369" cy="5901616"/>
          </a:xfrm>
          <a:prstGeom prst="rect">
            <a:avLst/>
          </a:prstGeom>
          <a:noFill/>
        </p:spPr>
        <p:txBody>
          <a:bodyPr wrap="square" rtlCol="0">
            <a:spAutoFit/>
          </a:bodyPr>
          <a:lstStyle/>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Pickled and seasoned vegetables (aka kimchi) is the national food of what country?</a:t>
            </a:r>
            <a:endParaRPr lang="en-AU" sz="3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A) Korea</a:t>
            </a:r>
            <a:endParaRPr lang="en-AU" sz="3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B) Brazil</a:t>
            </a:r>
            <a:endParaRPr lang="en-AU" sz="3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C) India</a:t>
            </a:r>
            <a:endParaRPr lang="en-AU" sz="3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D) China</a:t>
            </a:r>
            <a:endParaRPr lang="en-AU" sz="3600" b="1" kern="100" dirty="0">
              <a:effectLst/>
              <a:ea typeface="Calibri" panose="020F0502020204030204" pitchFamily="34" charset="0"/>
              <a:cs typeface="Times New Roman" panose="02020603050405020304" pitchFamily="18"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717818" y="709345"/>
            <a:ext cx="4474182" cy="5439310"/>
          </a:xfrm>
          <a:prstGeom prst="rect">
            <a:avLst/>
          </a:prstGeom>
          <a:noFill/>
        </p:spPr>
        <p:txBody>
          <a:bodyPr wrap="square" rtlCol="0">
            <a:spAutoFit/>
          </a:bodyPr>
          <a:lstStyle/>
          <a:p>
            <a:pPr>
              <a:spcBef>
                <a:spcPts val="600"/>
              </a:spcBef>
              <a:spcAft>
                <a:spcPts val="600"/>
              </a:spcAft>
            </a:pPr>
            <a:r>
              <a:rPr lang="en-US" sz="3600" b="1" dirty="0">
                <a:solidFill>
                  <a:srgbClr val="FF0000"/>
                </a:solidFill>
              </a:rPr>
              <a:t>A) Korea</a:t>
            </a:r>
            <a:endParaRPr lang="en-AU" sz="3600" kern="100" dirty="0">
              <a:solidFill>
                <a:srgbClr val="FF0000"/>
              </a:solidFill>
              <a:effectLst/>
              <a:ea typeface="Calibri" panose="020F0502020204030204" pitchFamily="34" charset="0"/>
              <a:cs typeface="Times New Roman" panose="02020603050405020304" pitchFamily="18" charset="0"/>
            </a:endParaRPr>
          </a:p>
          <a:p>
            <a:pPr>
              <a:lnSpc>
                <a:spcPct val="107000"/>
              </a:lnSpc>
              <a:spcAft>
                <a:spcPts val="800"/>
              </a:spcAft>
            </a:pPr>
            <a:r>
              <a:rPr lang="en-US" sz="3600" dirty="0"/>
              <a:t>Kimchi is a traditional Korean banchan consisting of salted and fermented vegetables, most commonly using napa cabbage or Korean radish. </a:t>
            </a:r>
            <a:endParaRPr lang="en-AU" sz="36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a:extLst>
              <a:ext uri="{FF2B5EF4-FFF2-40B4-BE49-F238E27FC236}">
                <a16:creationId xmlns:a16="http://schemas.microsoft.com/office/drawing/2014/main" id="{5EDCDE8A-1733-8079-8079-C6FBB6366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848" y="3277462"/>
            <a:ext cx="4557585" cy="3418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598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10">
          <a:fgClr>
            <a:schemeClr val="accent2"/>
          </a:fgClr>
          <a:bgClr>
            <a:schemeClr val="bg1"/>
          </a:bgClr>
        </a:pattFill>
        <a:effectLst/>
      </p:bgPr>
    </p:bg>
    <p:spTree>
      <p:nvGrpSpPr>
        <p:cNvPr id="1" name="">
          <a:extLst>
            <a:ext uri="{FF2B5EF4-FFF2-40B4-BE49-F238E27FC236}">
              <a16:creationId xmlns:a16="http://schemas.microsoft.com/office/drawing/2014/main" id="{28484F88-2733-390C-23ED-98A13428A39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5F2B58F-3FBC-FC62-2B35-6F7F82DA5622}"/>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9D2B8A02-F60C-7505-9DCE-E0B62FE39EE5}"/>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pic>
        <p:nvPicPr>
          <p:cNvPr id="3" name="Picture 2" descr="A plane flying around the earth&#10;&#10;Description automatically generated">
            <a:extLst>
              <a:ext uri="{FF2B5EF4-FFF2-40B4-BE49-F238E27FC236}">
                <a16:creationId xmlns:a16="http://schemas.microsoft.com/office/drawing/2014/main" id="{BE673C2B-69E9-46A9-8EDE-77ADAB406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9" name="Picture 2">
            <a:extLst>
              <a:ext uri="{FF2B5EF4-FFF2-40B4-BE49-F238E27FC236}">
                <a16:creationId xmlns:a16="http://schemas.microsoft.com/office/drawing/2014/main" id="{0D3A72A0-00A3-FDAF-1A3A-9CEB9C99D7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02" b="8707"/>
          <a:stretch/>
        </p:blipFill>
        <p:spPr bwMode="auto">
          <a:xfrm flipH="1">
            <a:off x="147849" y="1279567"/>
            <a:ext cx="4059946" cy="37867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B30E69B-EE1E-6678-9037-CD277328206F}"/>
              </a:ext>
            </a:extLst>
          </p:cNvPr>
          <p:cNvSpPr txBox="1"/>
          <p:nvPr/>
        </p:nvSpPr>
        <p:spPr>
          <a:xfrm rot="20482402">
            <a:off x="2756672" y="1535957"/>
            <a:ext cx="3259226" cy="707886"/>
          </a:xfrm>
          <a:prstGeom prst="rect">
            <a:avLst/>
          </a:prstGeom>
          <a:noFill/>
        </p:spPr>
        <p:txBody>
          <a:bodyPr wrap="none" rtlCol="0">
            <a:spAutoFit/>
          </a:bodyPr>
          <a:lstStyle/>
          <a:p>
            <a:r>
              <a:rPr lang="en-US" sz="4000" dirty="0"/>
              <a:t>Did you know?</a:t>
            </a:r>
            <a:endParaRPr lang="en-AU" sz="4000" dirty="0"/>
          </a:p>
        </p:txBody>
      </p:sp>
      <p:sp>
        <p:nvSpPr>
          <p:cNvPr id="5" name="TextBox 4">
            <a:extLst>
              <a:ext uri="{FF2B5EF4-FFF2-40B4-BE49-F238E27FC236}">
                <a16:creationId xmlns:a16="http://schemas.microsoft.com/office/drawing/2014/main" id="{C4C85B8F-B07D-9CCD-D45C-2FC350C0E331}"/>
              </a:ext>
            </a:extLst>
          </p:cNvPr>
          <p:cNvSpPr txBox="1"/>
          <p:nvPr/>
        </p:nvSpPr>
        <p:spPr>
          <a:xfrm>
            <a:off x="3592571" y="2834890"/>
            <a:ext cx="7664521" cy="1200329"/>
          </a:xfrm>
          <a:prstGeom prst="rect">
            <a:avLst/>
          </a:prstGeom>
          <a:noFill/>
        </p:spPr>
        <p:txBody>
          <a:bodyPr wrap="square" rtlCol="0">
            <a:spAutoFit/>
          </a:bodyPr>
          <a:lstStyle/>
          <a:p>
            <a:pPr algn="l" fontAlgn="base"/>
            <a:r>
              <a:rPr lang="en-US" sz="3600" b="1" i="0" dirty="0">
                <a:effectLst/>
              </a:rPr>
              <a:t>The Galapagos Islands inspired Charles Darwin’s Theory of Evolution</a:t>
            </a:r>
          </a:p>
        </p:txBody>
      </p:sp>
      <p:sp>
        <p:nvSpPr>
          <p:cNvPr id="7" name="TextBox 6">
            <a:extLst>
              <a:ext uri="{FF2B5EF4-FFF2-40B4-BE49-F238E27FC236}">
                <a16:creationId xmlns:a16="http://schemas.microsoft.com/office/drawing/2014/main" id="{DF60258B-59C8-7A3A-EF7D-4079C8887F98}"/>
              </a:ext>
            </a:extLst>
          </p:cNvPr>
          <p:cNvSpPr txBox="1"/>
          <p:nvPr/>
        </p:nvSpPr>
        <p:spPr>
          <a:xfrm>
            <a:off x="1882783" y="4308972"/>
            <a:ext cx="9633714" cy="2062103"/>
          </a:xfrm>
          <a:prstGeom prst="rect">
            <a:avLst/>
          </a:prstGeom>
          <a:noFill/>
        </p:spPr>
        <p:txBody>
          <a:bodyPr wrap="square" rtlCol="0">
            <a:spAutoFit/>
          </a:bodyPr>
          <a:lstStyle/>
          <a:p>
            <a:pPr fontAlgn="base"/>
            <a:r>
              <a:rPr lang="en-US" sz="3200" dirty="0">
                <a:latin typeface="-apple-system"/>
              </a:rPr>
              <a:t>Sitting off the coast of mainland Ecuador lies the Galapagos Islands. A hub of biodiversity, these islands were at the core of Darwin’s research when he was formulating his famous Theory of Evolution. </a:t>
            </a:r>
          </a:p>
        </p:txBody>
      </p:sp>
    </p:spTree>
    <p:extLst>
      <p:ext uri="{BB962C8B-B14F-4D97-AF65-F5344CB8AC3E}">
        <p14:creationId xmlns:p14="http://schemas.microsoft.com/office/powerpoint/2010/main" val="13229393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6000">
        <p15:prstTrans prst="drape"/>
      </p:transition>
    </mc:Choice>
    <mc:Fallback>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5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000369" cy="4716035"/>
          </a:xfrm>
          <a:prstGeom prst="rect">
            <a:avLst/>
          </a:prstGeom>
          <a:noFill/>
        </p:spPr>
        <p:txBody>
          <a:bodyPr wrap="square" rtlCol="0">
            <a:spAutoFit/>
          </a:bodyPr>
          <a:lstStyle/>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Birdsville can be found in which state or territory?</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latin typeface="Calibri" panose="020F0502020204030204" pitchFamily="34" charset="0"/>
                <a:ea typeface="Times New Roman" panose="02020603050405020304" pitchFamily="18" charset="0"/>
                <a:cs typeface="Calibri" panose="020F0502020204030204" pitchFamily="34" charset="0"/>
              </a:rPr>
              <a:t>A) Vic.</a:t>
            </a:r>
          </a:p>
          <a:p>
            <a:pPr>
              <a:lnSpc>
                <a:spcPct val="107000"/>
              </a:lnSpc>
              <a:spcAft>
                <a:spcPts val="800"/>
              </a:spcAft>
            </a:pPr>
            <a:r>
              <a:rPr lang="en-AU" sz="3600" b="1" kern="0" dirty="0">
                <a:latin typeface="Calibri" panose="020F0502020204030204" pitchFamily="34" charset="0"/>
                <a:ea typeface="Times New Roman" panose="02020603050405020304" pitchFamily="18" charset="0"/>
                <a:cs typeface="Calibri" panose="020F0502020204030204" pitchFamily="34" charset="0"/>
              </a:rPr>
              <a:t>B) NSW.</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C) </a:t>
            </a:r>
            <a:r>
              <a:rPr lang="en-AU" sz="3600" b="1" kern="0" dirty="0">
                <a:latin typeface="Calibri" panose="020F0502020204030204" pitchFamily="34" charset="0"/>
                <a:ea typeface="Times New Roman" panose="02020603050405020304" pitchFamily="18" charset="0"/>
                <a:cs typeface="Calibri" panose="020F0502020204030204" pitchFamily="34" charset="0"/>
              </a:rPr>
              <a:t>QLD</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D) NT.</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8130746" y="1686859"/>
            <a:ext cx="3963436" cy="3847207"/>
          </a:xfrm>
          <a:prstGeom prst="rect">
            <a:avLst/>
          </a:prstGeom>
          <a:noFill/>
        </p:spPr>
        <p:txBody>
          <a:bodyPr wrap="square" rtlCol="0">
            <a:spAutoFit/>
          </a:bodyPr>
          <a:lstStyle/>
          <a:p>
            <a:pPr>
              <a:spcBef>
                <a:spcPts val="600"/>
              </a:spcBef>
              <a:spcAft>
                <a:spcPts val="600"/>
              </a:spcAft>
            </a:pPr>
            <a:r>
              <a:rPr lang="en-US" sz="4000" b="1" dirty="0">
                <a:solidFill>
                  <a:srgbClr val="FF0000"/>
                </a:solidFill>
              </a:rPr>
              <a:t>       C) QLD</a:t>
            </a:r>
          </a:p>
          <a:p>
            <a:pPr>
              <a:spcBef>
                <a:spcPts val="600"/>
              </a:spcBef>
              <a:spcAft>
                <a:spcPts val="600"/>
              </a:spcAft>
            </a:pPr>
            <a:endParaRPr lang="en-US" sz="4000" b="1" dirty="0">
              <a:solidFill>
                <a:srgbClr val="FF0000"/>
              </a:solidFill>
            </a:endParaRPr>
          </a:p>
          <a:p>
            <a:pPr>
              <a:spcBef>
                <a:spcPts val="600"/>
              </a:spcBef>
              <a:spcAft>
                <a:spcPts val="600"/>
              </a:spcAft>
            </a:pPr>
            <a:r>
              <a:rPr lang="en-US" sz="3600" dirty="0"/>
              <a:t>The town is situated 10 </a:t>
            </a:r>
            <a:r>
              <a:rPr lang="en-US" sz="3600" dirty="0" err="1"/>
              <a:t>kilometres</a:t>
            </a:r>
            <a:r>
              <a:rPr lang="en-US" sz="3600" dirty="0"/>
              <a:t> north of the South Australian border.</a:t>
            </a:r>
            <a:endParaRPr lang="en-AU" sz="36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050" name="Picture 2" descr="Birdsville, QLD - Aussie Towns">
            <a:extLst>
              <a:ext uri="{FF2B5EF4-FFF2-40B4-BE49-F238E27FC236}">
                <a16:creationId xmlns:a16="http://schemas.microsoft.com/office/drawing/2014/main" id="{7CDF77BD-CA78-C295-EC4A-31CC2114F1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9592" y="2710378"/>
            <a:ext cx="4514850"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82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4761471" cy="6494407"/>
          </a:xfrm>
          <a:prstGeom prst="rect">
            <a:avLst/>
          </a:prstGeom>
          <a:noFill/>
        </p:spPr>
        <p:txBody>
          <a:bodyPr wrap="square" rtlCol="0">
            <a:spAutoFit/>
          </a:bodyPr>
          <a:lstStyle/>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What country lists these European dumplings known as pierogis as a national dish?</a:t>
            </a:r>
            <a:endParaRPr lang="en-AU" sz="3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A) Italy</a:t>
            </a:r>
            <a:endParaRPr lang="en-AU" sz="3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B) France</a:t>
            </a:r>
            <a:endParaRPr lang="en-AU" sz="3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C) Poland</a:t>
            </a:r>
            <a:endParaRPr lang="en-AU" sz="3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D) Germany</a:t>
            </a:r>
            <a:endParaRPr lang="en-AU" sz="3600" b="1" kern="100" dirty="0">
              <a:effectLst/>
              <a:ea typeface="Calibri" panose="020F0502020204030204" pitchFamily="34" charset="0"/>
              <a:cs typeface="Times New Roman" panose="02020603050405020304" pitchFamily="18"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827223" y="593741"/>
            <a:ext cx="4364777" cy="5847755"/>
          </a:xfrm>
          <a:prstGeom prst="rect">
            <a:avLst/>
          </a:prstGeom>
          <a:noFill/>
        </p:spPr>
        <p:txBody>
          <a:bodyPr wrap="square" rtlCol="0">
            <a:spAutoFit/>
          </a:bodyPr>
          <a:lstStyle/>
          <a:p>
            <a:pPr>
              <a:spcBef>
                <a:spcPts val="600"/>
              </a:spcBef>
              <a:spcAft>
                <a:spcPts val="600"/>
              </a:spcAft>
            </a:pPr>
            <a:r>
              <a:rPr lang="en-US" sz="4000" b="1" dirty="0">
                <a:solidFill>
                  <a:srgbClr val="FF0000"/>
                </a:solidFill>
              </a:rPr>
              <a:t>C) Poland</a:t>
            </a:r>
          </a:p>
          <a:p>
            <a:pPr>
              <a:spcBef>
                <a:spcPts val="600"/>
              </a:spcBef>
              <a:spcAft>
                <a:spcPts val="600"/>
              </a:spcAft>
            </a:pPr>
            <a:r>
              <a:rPr lang="en-US" sz="3600" dirty="0"/>
              <a:t>Pierogi are filled dumplings, made by wrapping unleavened dough around a filling, and occasionally flavored with a savory or sweet garnish and cooking in boiling water.</a:t>
            </a:r>
            <a:endParaRPr lang="en-AU" sz="36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 name="Picture 2" descr="Potato Pierogi Recipe - Valentina's Corner">
            <a:extLst>
              <a:ext uri="{FF2B5EF4-FFF2-40B4-BE49-F238E27FC236}">
                <a16:creationId xmlns:a16="http://schemas.microsoft.com/office/drawing/2014/main" id="{C3AF7423-BA70-9603-A23D-EA324E9EB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433" y="1995603"/>
            <a:ext cx="3087710" cy="463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1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10">
          <a:fgClr>
            <a:schemeClr val="accent2"/>
          </a:fgClr>
          <a:bgClr>
            <a:schemeClr val="bg1"/>
          </a:bgClr>
        </a:pattFill>
        <a:effectLst/>
      </p:bgPr>
    </p:bg>
    <p:spTree>
      <p:nvGrpSpPr>
        <p:cNvPr id="1" name="">
          <a:extLst>
            <a:ext uri="{FF2B5EF4-FFF2-40B4-BE49-F238E27FC236}">
              <a16:creationId xmlns:a16="http://schemas.microsoft.com/office/drawing/2014/main" id="{EB48B823-73F0-E856-60B8-90F53DEEA0D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3F263FCC-D805-A91F-F1F1-0BB2F9D4854E}"/>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FC0416B8-2F57-7270-9210-F8775B0DBC33}"/>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pic>
        <p:nvPicPr>
          <p:cNvPr id="3" name="Picture 2" descr="A plane flying around the earth&#10;&#10;Description automatically generated">
            <a:extLst>
              <a:ext uri="{FF2B5EF4-FFF2-40B4-BE49-F238E27FC236}">
                <a16:creationId xmlns:a16="http://schemas.microsoft.com/office/drawing/2014/main" id="{4A8AD790-843E-64D8-CC18-C4265033E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9" name="Picture 2">
            <a:extLst>
              <a:ext uri="{FF2B5EF4-FFF2-40B4-BE49-F238E27FC236}">
                <a16:creationId xmlns:a16="http://schemas.microsoft.com/office/drawing/2014/main" id="{EC58A6EB-78BB-A91B-1C75-3279577C2C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02" b="8707"/>
          <a:stretch/>
        </p:blipFill>
        <p:spPr bwMode="auto">
          <a:xfrm flipH="1">
            <a:off x="147849" y="1279567"/>
            <a:ext cx="4059946" cy="37867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3A595EB-DC39-1B70-FC10-AE9664EB682A}"/>
              </a:ext>
            </a:extLst>
          </p:cNvPr>
          <p:cNvSpPr txBox="1"/>
          <p:nvPr/>
        </p:nvSpPr>
        <p:spPr>
          <a:xfrm rot="20482402">
            <a:off x="2756672" y="1535957"/>
            <a:ext cx="3259226" cy="707886"/>
          </a:xfrm>
          <a:prstGeom prst="rect">
            <a:avLst/>
          </a:prstGeom>
          <a:noFill/>
        </p:spPr>
        <p:txBody>
          <a:bodyPr wrap="none" rtlCol="0">
            <a:spAutoFit/>
          </a:bodyPr>
          <a:lstStyle/>
          <a:p>
            <a:r>
              <a:rPr lang="en-US" sz="4000" dirty="0"/>
              <a:t>Did you know?</a:t>
            </a:r>
            <a:endParaRPr lang="en-AU" sz="4000" dirty="0"/>
          </a:p>
        </p:txBody>
      </p:sp>
      <p:sp>
        <p:nvSpPr>
          <p:cNvPr id="5" name="TextBox 4">
            <a:extLst>
              <a:ext uri="{FF2B5EF4-FFF2-40B4-BE49-F238E27FC236}">
                <a16:creationId xmlns:a16="http://schemas.microsoft.com/office/drawing/2014/main" id="{C4C85B8F-B07D-9CCD-D45C-2FC350C0E331}"/>
              </a:ext>
            </a:extLst>
          </p:cNvPr>
          <p:cNvSpPr txBox="1"/>
          <p:nvPr/>
        </p:nvSpPr>
        <p:spPr>
          <a:xfrm>
            <a:off x="4090492" y="2346975"/>
            <a:ext cx="5567925" cy="1200329"/>
          </a:xfrm>
          <a:prstGeom prst="rect">
            <a:avLst/>
          </a:prstGeom>
          <a:noFill/>
        </p:spPr>
        <p:txBody>
          <a:bodyPr wrap="square" rtlCol="0">
            <a:spAutoFit/>
          </a:bodyPr>
          <a:lstStyle/>
          <a:p>
            <a:pPr algn="l" fontAlgn="base"/>
            <a:r>
              <a:rPr lang="en-US" sz="3600" b="1" i="0" dirty="0">
                <a:solidFill>
                  <a:srgbClr val="444444"/>
                </a:solidFill>
                <a:effectLst/>
              </a:rPr>
              <a:t>Did you know that South America is high</a:t>
            </a:r>
          </a:p>
        </p:txBody>
      </p:sp>
      <p:sp>
        <p:nvSpPr>
          <p:cNvPr id="7" name="TextBox 6">
            <a:extLst>
              <a:ext uri="{FF2B5EF4-FFF2-40B4-BE49-F238E27FC236}">
                <a16:creationId xmlns:a16="http://schemas.microsoft.com/office/drawing/2014/main" id="{DF60258B-59C8-7A3A-EF7D-4079C8887F98}"/>
              </a:ext>
            </a:extLst>
          </p:cNvPr>
          <p:cNvSpPr txBox="1"/>
          <p:nvPr/>
        </p:nvSpPr>
        <p:spPr>
          <a:xfrm>
            <a:off x="1929910" y="3692491"/>
            <a:ext cx="9889088" cy="2154436"/>
          </a:xfrm>
          <a:prstGeom prst="rect">
            <a:avLst/>
          </a:prstGeom>
          <a:noFill/>
        </p:spPr>
        <p:txBody>
          <a:bodyPr wrap="square" rtlCol="0">
            <a:spAutoFit/>
          </a:bodyPr>
          <a:lstStyle/>
          <a:p>
            <a:pPr fontAlgn="base">
              <a:spcBef>
                <a:spcPts val="600"/>
              </a:spcBef>
              <a:spcAft>
                <a:spcPts val="600"/>
              </a:spcAft>
            </a:pPr>
            <a:r>
              <a:rPr lang="en-US" sz="2600" dirty="0"/>
              <a:t>It has the highest capital in the world -  La Paz in Bolivia.</a:t>
            </a:r>
          </a:p>
          <a:p>
            <a:pPr fontAlgn="base">
              <a:spcBef>
                <a:spcPts val="600"/>
              </a:spcBef>
              <a:spcAft>
                <a:spcPts val="600"/>
              </a:spcAft>
            </a:pPr>
            <a:r>
              <a:rPr lang="en-US" sz="2600" dirty="0"/>
              <a:t>Venezuela has  the highest waterfall in the world – Angel Falls.</a:t>
            </a:r>
          </a:p>
          <a:p>
            <a:pPr fontAlgn="base">
              <a:spcBef>
                <a:spcPts val="600"/>
              </a:spcBef>
              <a:spcAft>
                <a:spcPts val="600"/>
              </a:spcAft>
            </a:pPr>
            <a:r>
              <a:rPr lang="en-US" sz="2600" dirty="0"/>
              <a:t>Lake Titicaca is the highest navigable lake in the world.</a:t>
            </a:r>
          </a:p>
          <a:p>
            <a:pPr fontAlgn="base">
              <a:spcBef>
                <a:spcPts val="600"/>
              </a:spcBef>
              <a:spcAft>
                <a:spcPts val="600"/>
              </a:spcAft>
            </a:pPr>
            <a:r>
              <a:rPr lang="en-US" sz="2600" dirty="0"/>
              <a:t>Mount Aconcagua is the Highest Mountain In The Western Hemisphere.</a:t>
            </a:r>
          </a:p>
        </p:txBody>
      </p:sp>
      <p:sp>
        <p:nvSpPr>
          <p:cNvPr id="11" name="TextBox 10">
            <a:extLst>
              <a:ext uri="{FF2B5EF4-FFF2-40B4-BE49-F238E27FC236}">
                <a16:creationId xmlns:a16="http://schemas.microsoft.com/office/drawing/2014/main" id="{FDD6DC14-4AEB-C56E-B88F-FA7383423C6C}"/>
              </a:ext>
            </a:extLst>
          </p:cNvPr>
          <p:cNvSpPr txBox="1"/>
          <p:nvPr/>
        </p:nvSpPr>
        <p:spPr>
          <a:xfrm>
            <a:off x="4034083" y="6019137"/>
            <a:ext cx="7015575" cy="461665"/>
          </a:xfrm>
          <a:prstGeom prst="rect">
            <a:avLst/>
          </a:prstGeom>
          <a:noFill/>
        </p:spPr>
        <p:txBody>
          <a:bodyPr wrap="none" rtlCol="0">
            <a:spAutoFit/>
          </a:bodyPr>
          <a:lstStyle/>
          <a:p>
            <a:r>
              <a:rPr lang="en-US" sz="2400" dirty="0"/>
              <a:t>And there are drug cartels that try to keep us all “high”</a:t>
            </a:r>
            <a:endParaRPr lang="en-AU" sz="2400" dirty="0"/>
          </a:p>
        </p:txBody>
      </p:sp>
    </p:spTree>
    <p:extLst>
      <p:ext uri="{BB962C8B-B14F-4D97-AF65-F5344CB8AC3E}">
        <p14:creationId xmlns:p14="http://schemas.microsoft.com/office/powerpoint/2010/main" val="15094581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6000">
        <p15:prstTrans prst="drape"/>
      </p:transition>
    </mc:Choice>
    <mc:Fallback>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5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427584" y="1028024"/>
            <a:ext cx="5000369" cy="5516382"/>
          </a:xfrm>
          <a:prstGeom prst="rect">
            <a:avLst/>
          </a:prstGeom>
          <a:noFill/>
        </p:spPr>
        <p:txBody>
          <a:bodyPr wrap="square" rtlCol="0">
            <a:spAutoFit/>
          </a:bodyPr>
          <a:lstStyle/>
          <a:p>
            <a:pPr fontAlgn="base">
              <a:lnSpc>
                <a:spcPct val="107000"/>
              </a:lnSpc>
              <a:spcAft>
                <a:spcPts val="800"/>
              </a:spcAft>
            </a:pPr>
            <a:r>
              <a:rPr lang="en-AU" sz="3400" b="1" kern="0" dirty="0">
                <a:effectLst/>
                <a:ea typeface="Times New Roman" panose="02020603050405020304" pitchFamily="18" charset="0"/>
                <a:cs typeface="Times New Roman" panose="02020603050405020304" pitchFamily="18" charset="0"/>
              </a:rPr>
              <a:t>Christ the Redeemer, a 30-metre-tall, 635-tonne statue on Corcovado mountain, watches over what city?</a:t>
            </a:r>
            <a:r>
              <a:rPr lang="en-AU" sz="3400" b="1" kern="100" dirty="0">
                <a:effectLst/>
                <a:ea typeface="Calibri" panose="020F0502020204030204" pitchFamily="34" charset="0"/>
                <a:cs typeface="Times New Roman" panose="02020603050405020304" pitchFamily="18" charset="0"/>
              </a:rPr>
              <a:t> </a:t>
            </a:r>
          </a:p>
          <a:p>
            <a:pPr fontAlgn="base">
              <a:lnSpc>
                <a:spcPct val="107000"/>
              </a:lnSpc>
              <a:spcAft>
                <a:spcPts val="800"/>
              </a:spcAft>
            </a:pPr>
            <a:r>
              <a:rPr lang="en-AU" sz="3400" b="1" kern="0" dirty="0">
                <a:effectLst/>
                <a:ea typeface="Times New Roman" panose="02020603050405020304" pitchFamily="18" charset="0"/>
                <a:cs typeface="Times New Roman" panose="02020603050405020304" pitchFamily="18" charset="0"/>
              </a:rPr>
              <a:t> A) Manila    </a:t>
            </a:r>
          </a:p>
          <a:p>
            <a:pPr fontAlgn="base">
              <a:lnSpc>
                <a:spcPct val="107000"/>
              </a:lnSpc>
              <a:spcAft>
                <a:spcPts val="800"/>
              </a:spcAft>
            </a:pPr>
            <a:r>
              <a:rPr lang="en-AU" sz="3400" b="1" kern="0" dirty="0">
                <a:effectLst/>
                <a:ea typeface="Times New Roman" panose="02020603050405020304" pitchFamily="18" charset="0"/>
                <a:cs typeface="Times New Roman" panose="02020603050405020304" pitchFamily="18" charset="0"/>
              </a:rPr>
              <a:t> B) Rio de Janeiro</a:t>
            </a:r>
          </a:p>
          <a:p>
            <a:pPr fontAlgn="base">
              <a:lnSpc>
                <a:spcPct val="107000"/>
              </a:lnSpc>
              <a:spcAft>
                <a:spcPts val="800"/>
              </a:spcAft>
            </a:pPr>
            <a:r>
              <a:rPr lang="en-AU" sz="3400" b="1" kern="0" dirty="0">
                <a:ea typeface="Times New Roman" panose="02020603050405020304" pitchFamily="18" charset="0"/>
                <a:cs typeface="Times New Roman" panose="02020603050405020304" pitchFamily="18" charset="0"/>
              </a:rPr>
              <a:t> C) </a:t>
            </a:r>
            <a:r>
              <a:rPr lang="en-AU" sz="3400" b="1" kern="0" dirty="0">
                <a:effectLst/>
                <a:ea typeface="Times New Roman" panose="02020603050405020304" pitchFamily="18" charset="0"/>
                <a:cs typeface="Times New Roman" panose="02020603050405020304" pitchFamily="18" charset="0"/>
              </a:rPr>
              <a:t>Cape Town</a:t>
            </a:r>
          </a:p>
          <a:p>
            <a:pPr fontAlgn="base">
              <a:lnSpc>
                <a:spcPct val="107000"/>
              </a:lnSpc>
              <a:spcAft>
                <a:spcPts val="800"/>
              </a:spcAft>
            </a:pPr>
            <a:r>
              <a:rPr lang="en-AU" sz="3400" b="1" kern="0" dirty="0">
                <a:ea typeface="Times New Roman" panose="02020603050405020304" pitchFamily="18" charset="0"/>
                <a:cs typeface="Times New Roman" panose="02020603050405020304" pitchFamily="18" charset="0"/>
              </a:rPr>
              <a:t> D) </a:t>
            </a:r>
            <a:r>
              <a:rPr lang="en-AU" sz="3400" b="1" kern="0" dirty="0">
                <a:effectLst/>
                <a:ea typeface="Times New Roman" panose="02020603050405020304" pitchFamily="18" charset="0"/>
                <a:cs typeface="Times New Roman" panose="02020603050405020304" pitchFamily="18" charset="0"/>
              </a:rPr>
              <a:t>Zurich</a:t>
            </a:r>
            <a:endParaRPr lang="en-AU" sz="3400" b="1" kern="1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2B71E2E-F877-61E7-FAF1-9EB8ACBA3973}"/>
              </a:ext>
            </a:extLst>
          </p:cNvPr>
          <p:cNvSpPr txBox="1"/>
          <p:nvPr/>
        </p:nvSpPr>
        <p:spPr>
          <a:xfrm>
            <a:off x="7471719" y="974962"/>
            <a:ext cx="4720281" cy="4908075"/>
          </a:xfrm>
          <a:prstGeom prst="rect">
            <a:avLst/>
          </a:prstGeom>
          <a:noFill/>
        </p:spPr>
        <p:txBody>
          <a:bodyPr wrap="square" rtlCol="0">
            <a:spAutoFit/>
          </a:bodyPr>
          <a:lstStyle/>
          <a:p>
            <a:pPr>
              <a:spcBef>
                <a:spcPts val="600"/>
              </a:spcBef>
              <a:spcAft>
                <a:spcPts val="600"/>
              </a:spcAft>
            </a:pPr>
            <a:r>
              <a:rPr lang="en-US" sz="4000" b="1" dirty="0">
                <a:solidFill>
                  <a:srgbClr val="FF0000"/>
                </a:solidFill>
              </a:rPr>
              <a:t>B) Rio de Janeiro</a:t>
            </a:r>
            <a:endParaRPr lang="en-AU" sz="4000" kern="100" dirty="0">
              <a:solidFill>
                <a:srgbClr val="FF0000"/>
              </a:solidFill>
              <a:effectLst/>
              <a:ea typeface="Calibri" panose="020F0502020204030204" pitchFamily="34" charset="0"/>
              <a:cs typeface="Times New Roman" panose="02020603050405020304" pitchFamily="18" charset="0"/>
            </a:endParaRPr>
          </a:p>
          <a:p>
            <a:pPr>
              <a:lnSpc>
                <a:spcPct val="107000"/>
              </a:lnSpc>
              <a:spcAft>
                <a:spcPts val="800"/>
              </a:spcAft>
            </a:pPr>
            <a:r>
              <a:rPr lang="en-AU" sz="3600" dirty="0"/>
              <a:t>Constructed between 1922 and 1931, by French-Polish sculptor Paul </a:t>
            </a:r>
            <a:r>
              <a:rPr lang="en-AU" sz="3600" dirty="0" err="1"/>
              <a:t>Landowski</a:t>
            </a:r>
            <a:r>
              <a:rPr lang="en-AU" sz="3600" dirty="0"/>
              <a:t> and built by Brazilian engineer </a:t>
            </a:r>
            <a:r>
              <a:rPr lang="en-AU" sz="3600" dirty="0" err="1"/>
              <a:t>Heitor</a:t>
            </a:r>
            <a:r>
              <a:rPr lang="en-AU" sz="3600" dirty="0"/>
              <a:t> da Silva Costa.</a:t>
            </a:r>
            <a:endParaRPr lang="en-AU" sz="36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a:extLst>
              <a:ext uri="{FF2B5EF4-FFF2-40B4-BE49-F238E27FC236}">
                <a16:creationId xmlns:a16="http://schemas.microsoft.com/office/drawing/2014/main" id="{60487F41-13A0-1168-0AA5-A4764699F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95" y="3286897"/>
            <a:ext cx="3280847" cy="349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521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10">
          <a:fgClr>
            <a:schemeClr val="accent2"/>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9" name="Picture 2">
            <a:extLst>
              <a:ext uri="{FF2B5EF4-FFF2-40B4-BE49-F238E27FC236}">
                <a16:creationId xmlns:a16="http://schemas.microsoft.com/office/drawing/2014/main" id="{E2915317-7ED6-7B02-0202-7A94D1AEF5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02" b="8707"/>
          <a:stretch/>
        </p:blipFill>
        <p:spPr bwMode="auto">
          <a:xfrm flipH="1">
            <a:off x="147849" y="1279567"/>
            <a:ext cx="4059946" cy="37867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D0E4443-6A04-C363-C011-C97478B1ABCC}"/>
              </a:ext>
            </a:extLst>
          </p:cNvPr>
          <p:cNvSpPr txBox="1"/>
          <p:nvPr/>
        </p:nvSpPr>
        <p:spPr>
          <a:xfrm rot="20482402">
            <a:off x="2756672" y="1535957"/>
            <a:ext cx="3259226" cy="707886"/>
          </a:xfrm>
          <a:prstGeom prst="rect">
            <a:avLst/>
          </a:prstGeom>
          <a:noFill/>
        </p:spPr>
        <p:txBody>
          <a:bodyPr wrap="none" rtlCol="0">
            <a:spAutoFit/>
          </a:bodyPr>
          <a:lstStyle/>
          <a:p>
            <a:r>
              <a:rPr lang="en-US" sz="4000" dirty="0"/>
              <a:t>Did you know?</a:t>
            </a:r>
            <a:endParaRPr lang="en-AU" sz="4000" dirty="0"/>
          </a:p>
        </p:txBody>
      </p:sp>
      <p:sp>
        <p:nvSpPr>
          <p:cNvPr id="5" name="TextBox 4">
            <a:extLst>
              <a:ext uri="{FF2B5EF4-FFF2-40B4-BE49-F238E27FC236}">
                <a16:creationId xmlns:a16="http://schemas.microsoft.com/office/drawing/2014/main" id="{C4C85B8F-B07D-9CCD-D45C-2FC350C0E331}"/>
              </a:ext>
            </a:extLst>
          </p:cNvPr>
          <p:cNvSpPr txBox="1"/>
          <p:nvPr/>
        </p:nvSpPr>
        <p:spPr>
          <a:xfrm>
            <a:off x="5913267" y="1992380"/>
            <a:ext cx="5028771" cy="1200329"/>
          </a:xfrm>
          <a:prstGeom prst="rect">
            <a:avLst/>
          </a:prstGeom>
          <a:noFill/>
        </p:spPr>
        <p:txBody>
          <a:bodyPr wrap="square" rtlCol="0">
            <a:spAutoFit/>
          </a:bodyPr>
          <a:lstStyle/>
          <a:p>
            <a:pPr algn="l" fontAlgn="base"/>
            <a:r>
              <a:rPr lang="en-US" sz="3600" b="1" i="0" dirty="0">
                <a:solidFill>
                  <a:srgbClr val="444444"/>
                </a:solidFill>
                <a:effectLst/>
              </a:rPr>
              <a:t>Did you know that South America is high</a:t>
            </a:r>
          </a:p>
        </p:txBody>
      </p:sp>
      <p:sp>
        <p:nvSpPr>
          <p:cNvPr id="7" name="TextBox 6">
            <a:extLst>
              <a:ext uri="{FF2B5EF4-FFF2-40B4-BE49-F238E27FC236}">
                <a16:creationId xmlns:a16="http://schemas.microsoft.com/office/drawing/2014/main" id="{DF60258B-59C8-7A3A-EF7D-4079C8887F98}"/>
              </a:ext>
            </a:extLst>
          </p:cNvPr>
          <p:cNvSpPr txBox="1"/>
          <p:nvPr/>
        </p:nvSpPr>
        <p:spPr>
          <a:xfrm>
            <a:off x="1913806" y="3423997"/>
            <a:ext cx="9889088" cy="2708434"/>
          </a:xfrm>
          <a:prstGeom prst="rect">
            <a:avLst/>
          </a:prstGeom>
          <a:noFill/>
        </p:spPr>
        <p:txBody>
          <a:bodyPr wrap="square" rtlCol="0">
            <a:spAutoFit/>
          </a:bodyPr>
          <a:lstStyle/>
          <a:p>
            <a:pPr fontAlgn="base">
              <a:spcBef>
                <a:spcPts val="600"/>
              </a:spcBef>
              <a:spcAft>
                <a:spcPts val="600"/>
              </a:spcAft>
            </a:pPr>
            <a:r>
              <a:rPr lang="en-US" sz="2800" dirty="0"/>
              <a:t>It has the highest capital in the world -  La Paz in Bolivia.</a:t>
            </a:r>
          </a:p>
          <a:p>
            <a:pPr fontAlgn="base">
              <a:spcBef>
                <a:spcPts val="600"/>
              </a:spcBef>
              <a:spcAft>
                <a:spcPts val="600"/>
              </a:spcAft>
            </a:pPr>
            <a:r>
              <a:rPr lang="en-US" sz="2800" dirty="0"/>
              <a:t>Venezuela has  the highest waterfall in the world – Angel Falls.</a:t>
            </a:r>
          </a:p>
          <a:p>
            <a:pPr fontAlgn="base">
              <a:spcBef>
                <a:spcPts val="600"/>
              </a:spcBef>
              <a:spcAft>
                <a:spcPts val="600"/>
              </a:spcAft>
            </a:pPr>
            <a:r>
              <a:rPr lang="en-US" sz="2800" dirty="0"/>
              <a:t>Lake Titicaca is the highest navigable lake in the world.</a:t>
            </a:r>
          </a:p>
          <a:p>
            <a:pPr fontAlgn="base">
              <a:spcBef>
                <a:spcPts val="600"/>
              </a:spcBef>
              <a:spcAft>
                <a:spcPts val="600"/>
              </a:spcAft>
            </a:pPr>
            <a:r>
              <a:rPr lang="en-US" sz="2800" dirty="0"/>
              <a:t>Mount Aconcagua is the Highest Mountain In The Western Hemisphere.</a:t>
            </a:r>
          </a:p>
        </p:txBody>
      </p:sp>
      <p:sp>
        <p:nvSpPr>
          <p:cNvPr id="11" name="TextBox 10">
            <a:extLst>
              <a:ext uri="{FF2B5EF4-FFF2-40B4-BE49-F238E27FC236}">
                <a16:creationId xmlns:a16="http://schemas.microsoft.com/office/drawing/2014/main" id="{FDD6DC14-4AEB-C56E-B88F-FA7383423C6C}"/>
              </a:ext>
            </a:extLst>
          </p:cNvPr>
          <p:cNvSpPr txBox="1"/>
          <p:nvPr/>
        </p:nvSpPr>
        <p:spPr>
          <a:xfrm>
            <a:off x="2525248" y="6134725"/>
            <a:ext cx="8165120" cy="523220"/>
          </a:xfrm>
          <a:prstGeom prst="rect">
            <a:avLst/>
          </a:prstGeom>
          <a:noFill/>
        </p:spPr>
        <p:txBody>
          <a:bodyPr wrap="none" rtlCol="0">
            <a:spAutoFit/>
          </a:bodyPr>
          <a:lstStyle/>
          <a:p>
            <a:r>
              <a:rPr lang="en-US" sz="2800" i="1" dirty="0">
                <a:solidFill>
                  <a:srgbClr val="7030A0"/>
                </a:solidFill>
              </a:rPr>
              <a:t>And there are drug cartels that try to keep us all “high”</a:t>
            </a:r>
            <a:endParaRPr lang="en-AU" sz="2800" i="1" dirty="0">
              <a:solidFill>
                <a:srgbClr val="7030A0"/>
              </a:solidFill>
            </a:endParaRPr>
          </a:p>
        </p:txBody>
      </p:sp>
      <p:pic>
        <p:nvPicPr>
          <p:cNvPr id="1026" name="Picture 2" descr="Drugs Stock Illustration - Download Image Now - iStock">
            <a:extLst>
              <a:ext uri="{FF2B5EF4-FFF2-40B4-BE49-F238E27FC236}">
                <a16:creationId xmlns:a16="http://schemas.microsoft.com/office/drawing/2014/main" id="{45D8EE96-D5A8-4F24-462B-45AD6DE846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2476" y="127387"/>
            <a:ext cx="1971675" cy="197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772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0">
        <p15:prstTrans prst="drap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500"/>
                            </p:stCondLst>
                            <p:childTnLst>
                              <p:par>
                                <p:cTn id="11" presetID="53" presetClass="entr" presetSubtype="16" fill="hold" grpId="0" nodeType="afterEffect">
                                  <p:stCondLst>
                                    <p:cond delay="500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par>
                          <p:cTn id="16" fill="hold">
                            <p:stCondLst>
                              <p:cond delay="7500"/>
                            </p:stCondLst>
                            <p:childTnLst>
                              <p:par>
                                <p:cTn id="17" presetID="53" presetClass="entr" presetSubtype="16" fill="hold" nodeType="afterEffect">
                                  <p:stCondLst>
                                    <p:cond delay="50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par>
                          <p:cTn id="22" fill="hold">
                            <p:stCondLst>
                              <p:cond delay="8500"/>
                            </p:stCondLst>
                            <p:childTnLst>
                              <p:par>
                                <p:cTn id="23" presetID="16" presetClass="entr" presetSubtype="2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000369" cy="4020652"/>
          </a:xfrm>
          <a:prstGeom prst="rect">
            <a:avLst/>
          </a:prstGeom>
          <a:noFill/>
        </p:spPr>
        <p:txBody>
          <a:bodyPr wrap="square" rtlCol="0">
            <a:spAutoFit/>
          </a:bodyPr>
          <a:lstStyle/>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What country invented the doner kebab?</a:t>
            </a:r>
            <a:endParaRPr lang="en-AU" sz="3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A) India</a:t>
            </a:r>
            <a:endParaRPr lang="en-AU" sz="3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B) Sri Lanka</a:t>
            </a:r>
            <a:endParaRPr lang="en-AU" sz="36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600" b="1" kern="0" dirty="0">
                <a:effectLst/>
                <a:ea typeface="Times New Roman" panose="02020603050405020304" pitchFamily="18" charset="0"/>
                <a:cs typeface="Times New Roman" panose="02020603050405020304" pitchFamily="18" charset="0"/>
              </a:rPr>
              <a:t> C) Egypt</a:t>
            </a:r>
            <a:endParaRPr lang="en-AU" sz="3600" b="1" kern="100" dirty="0">
              <a:effectLst/>
              <a:ea typeface="Calibri" panose="020F0502020204030204" pitchFamily="34" charset="0"/>
              <a:cs typeface="Times New Roman" panose="02020603050405020304" pitchFamily="18" charset="0"/>
            </a:endParaRPr>
          </a:p>
          <a:p>
            <a:r>
              <a:rPr lang="en-AU" sz="3600" b="1" kern="0" dirty="0">
                <a:effectLst/>
                <a:ea typeface="Times New Roman" panose="02020603050405020304" pitchFamily="18" charset="0"/>
                <a:cs typeface="Times New Roman" panose="02020603050405020304" pitchFamily="18" charset="0"/>
              </a:rPr>
              <a:t> D) Turkey</a:t>
            </a:r>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471719" y="733805"/>
            <a:ext cx="4720281" cy="5010667"/>
          </a:xfrm>
          <a:prstGeom prst="rect">
            <a:avLst/>
          </a:prstGeom>
          <a:noFill/>
        </p:spPr>
        <p:txBody>
          <a:bodyPr wrap="square" rtlCol="0">
            <a:spAutoFit/>
          </a:bodyPr>
          <a:lstStyle/>
          <a:p>
            <a:pPr>
              <a:spcBef>
                <a:spcPts val="600"/>
              </a:spcBef>
              <a:spcAft>
                <a:spcPts val="600"/>
              </a:spcAft>
            </a:pPr>
            <a:r>
              <a:rPr lang="en-US" sz="4000" b="1" dirty="0">
                <a:solidFill>
                  <a:srgbClr val="FF0000"/>
                </a:solidFill>
              </a:rPr>
              <a:t>D) Turkey</a:t>
            </a:r>
            <a:endParaRPr lang="en-AU" sz="4000" kern="100" dirty="0">
              <a:solidFill>
                <a:srgbClr val="FF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AU" sz="3600" dirty="0"/>
          </a:p>
          <a:p>
            <a:pPr>
              <a:lnSpc>
                <a:spcPct val="107000"/>
              </a:lnSpc>
              <a:spcAft>
                <a:spcPts val="800"/>
              </a:spcAft>
            </a:pPr>
            <a:r>
              <a:rPr lang="en-AU" sz="3600" dirty="0"/>
              <a:t>Originating in Turkey during the Ottoman Empire, and now this vertical stack of meat can be found in major cities all over the world.</a:t>
            </a:r>
            <a:endParaRPr lang="en-AU" sz="36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a:extLst>
              <a:ext uri="{FF2B5EF4-FFF2-40B4-BE49-F238E27FC236}">
                <a16:creationId xmlns:a16="http://schemas.microsoft.com/office/drawing/2014/main" id="{35777F75-46DF-2B60-67B5-4C3D5D55C7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897" y="2175376"/>
            <a:ext cx="4351638" cy="435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120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395785" cy="6428683"/>
          </a:xfrm>
          <a:prstGeom prst="rect">
            <a:avLst/>
          </a:prstGeom>
          <a:noFill/>
        </p:spPr>
        <p:txBody>
          <a:bodyPr wrap="square" rtlCol="0">
            <a:spAutoFit/>
          </a:bodyPr>
          <a:lstStyle/>
          <a:p>
            <a:pPr>
              <a:lnSpc>
                <a:spcPct val="107000"/>
              </a:lnSpc>
              <a:spcAft>
                <a:spcPts val="800"/>
              </a:spcAft>
            </a:pPr>
            <a:r>
              <a:rPr lang="en-AU" sz="3200" b="1" dirty="0">
                <a:solidFill>
                  <a:srgbClr val="333333"/>
                </a:solidFill>
                <a:effectLst/>
                <a:latin typeface="Calibri "/>
                <a:ea typeface="Calibri" panose="020F0502020204030204" pitchFamily="34" charset="0"/>
              </a:rPr>
              <a:t>Haggis, a dish consisting of minced sheep heart, lungs, and liver mixed with onions and oatmeal, is a national dish of which European </a:t>
            </a:r>
            <a:r>
              <a:rPr lang="en-AU" sz="3200" b="1">
                <a:solidFill>
                  <a:srgbClr val="333333"/>
                </a:solidFill>
                <a:effectLst/>
                <a:latin typeface="Calibri "/>
                <a:ea typeface="Calibri" panose="020F0502020204030204" pitchFamily="34" charset="0"/>
              </a:rPr>
              <a:t>country?</a:t>
            </a:r>
          </a:p>
          <a:p>
            <a:pPr>
              <a:lnSpc>
                <a:spcPct val="107000"/>
              </a:lnSpc>
              <a:spcAft>
                <a:spcPts val="800"/>
              </a:spcAft>
            </a:pPr>
            <a:br>
              <a:rPr lang="en-AU" sz="3200" dirty="0">
                <a:solidFill>
                  <a:srgbClr val="333333"/>
                </a:solidFill>
                <a:effectLst/>
                <a:ea typeface="Calibri" panose="020F0502020204030204" pitchFamily="34" charset="0"/>
              </a:rPr>
            </a:br>
            <a:r>
              <a:rPr lang="en-AU" sz="3200" b="1" kern="0" dirty="0">
                <a:effectLst/>
                <a:ea typeface="Times New Roman" panose="02020603050405020304" pitchFamily="18" charset="0"/>
                <a:cs typeface="Calibri" panose="020F0502020204030204" pitchFamily="34" charset="0"/>
              </a:rPr>
              <a:t>A) Wales</a:t>
            </a:r>
            <a:endParaRPr lang="en-AU" sz="3200" b="1" kern="100" dirty="0">
              <a:effectLst/>
              <a:ea typeface="Calibri" panose="020F0502020204030204" pitchFamily="34" charset="0"/>
              <a:cs typeface="Calibri" panose="020F0502020204030204" pitchFamily="34" charset="0"/>
            </a:endParaRPr>
          </a:p>
          <a:p>
            <a:pPr>
              <a:lnSpc>
                <a:spcPct val="107000"/>
              </a:lnSpc>
              <a:spcAft>
                <a:spcPts val="800"/>
              </a:spcAft>
            </a:pPr>
            <a:r>
              <a:rPr lang="en-AU" sz="3200" b="1" kern="0" dirty="0">
                <a:ea typeface="Times New Roman" panose="02020603050405020304" pitchFamily="18" charset="0"/>
                <a:cs typeface="Calibri" panose="020F0502020204030204" pitchFamily="34" charset="0"/>
              </a:rPr>
              <a:t>B) </a:t>
            </a:r>
            <a:r>
              <a:rPr lang="en-AU" sz="3200" b="1" kern="0" dirty="0">
                <a:effectLst/>
                <a:ea typeface="Times New Roman" panose="02020603050405020304" pitchFamily="18" charset="0"/>
                <a:cs typeface="Calibri" panose="020F0502020204030204" pitchFamily="34" charset="0"/>
              </a:rPr>
              <a:t>Albania</a:t>
            </a:r>
            <a:endParaRPr lang="en-AU" sz="3200" b="1" kern="100" dirty="0">
              <a:effectLst/>
              <a:ea typeface="Calibri" panose="020F0502020204030204" pitchFamily="34" charset="0"/>
              <a:cs typeface="Calibri" panose="020F0502020204030204" pitchFamily="34" charset="0"/>
            </a:endParaRPr>
          </a:p>
          <a:p>
            <a:pPr>
              <a:lnSpc>
                <a:spcPct val="107000"/>
              </a:lnSpc>
              <a:spcAft>
                <a:spcPts val="800"/>
              </a:spcAft>
            </a:pPr>
            <a:r>
              <a:rPr lang="en-AU" sz="3200" b="1" kern="0" dirty="0">
                <a:effectLst/>
                <a:ea typeface="Times New Roman" panose="02020603050405020304" pitchFamily="18" charset="0"/>
                <a:cs typeface="Calibri" panose="020F0502020204030204" pitchFamily="34" charset="0"/>
              </a:rPr>
              <a:t>C) Scotland</a:t>
            </a:r>
            <a:endParaRPr lang="en-AU" sz="3200" b="1" kern="100" dirty="0">
              <a:effectLst/>
              <a:ea typeface="Calibri" panose="020F0502020204030204" pitchFamily="34" charset="0"/>
              <a:cs typeface="Calibri" panose="020F0502020204030204" pitchFamily="34" charset="0"/>
            </a:endParaRPr>
          </a:p>
          <a:p>
            <a:pPr>
              <a:lnSpc>
                <a:spcPct val="107000"/>
              </a:lnSpc>
              <a:spcAft>
                <a:spcPts val="800"/>
              </a:spcAft>
            </a:pPr>
            <a:r>
              <a:rPr lang="en-AU" sz="3200" b="1" kern="0" dirty="0">
                <a:effectLst/>
                <a:ea typeface="Times New Roman" panose="02020603050405020304" pitchFamily="18" charset="0"/>
                <a:cs typeface="Calibri" panose="020F0502020204030204" pitchFamily="34" charset="0"/>
              </a:rPr>
              <a:t>D) Belgium</a:t>
            </a:r>
            <a:endParaRPr lang="en-AU" sz="3200" b="1" kern="100" dirty="0">
              <a:effectLst/>
              <a:ea typeface="Calibri" panose="020F0502020204030204" pitchFamily="34" charset="0"/>
              <a:cs typeface="Calibri" panose="020F0502020204030204" pitchFamily="34"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852249" y="832660"/>
            <a:ext cx="3823388" cy="5010667"/>
          </a:xfrm>
          <a:prstGeom prst="rect">
            <a:avLst/>
          </a:prstGeom>
          <a:noFill/>
        </p:spPr>
        <p:txBody>
          <a:bodyPr wrap="square" rtlCol="0">
            <a:spAutoFit/>
          </a:bodyPr>
          <a:lstStyle/>
          <a:p>
            <a:pPr>
              <a:spcBef>
                <a:spcPts val="600"/>
              </a:spcBef>
              <a:spcAft>
                <a:spcPts val="600"/>
              </a:spcAft>
            </a:pPr>
            <a:r>
              <a:rPr lang="en-US" sz="4000" b="1" dirty="0">
                <a:solidFill>
                  <a:srgbClr val="FF0000"/>
                </a:solidFill>
              </a:rPr>
              <a:t>   C) Scotland</a:t>
            </a:r>
            <a:endParaRPr lang="en-AU" sz="4000" kern="100" dirty="0">
              <a:solidFill>
                <a:srgbClr val="FF0000"/>
              </a:solidFill>
              <a:effectLst/>
              <a:ea typeface="Calibri" panose="020F0502020204030204" pitchFamily="34" charset="0"/>
              <a:cs typeface="Times New Roman" panose="02020603050405020304" pitchFamily="18" charset="0"/>
            </a:endParaRPr>
          </a:p>
          <a:p>
            <a:pPr>
              <a:lnSpc>
                <a:spcPct val="107000"/>
              </a:lnSpc>
              <a:spcAft>
                <a:spcPts val="800"/>
              </a:spcAft>
            </a:pPr>
            <a:endParaRPr lang="en-US" sz="3600" dirty="0"/>
          </a:p>
          <a:p>
            <a:pPr>
              <a:lnSpc>
                <a:spcPct val="107000"/>
              </a:lnSpc>
              <a:spcAft>
                <a:spcPts val="800"/>
              </a:spcAft>
            </a:pPr>
            <a:r>
              <a:rPr lang="en-US" sz="3600" dirty="0"/>
              <a:t>Traditionally encased in the animal’s stomach, now an artificial casing is often used instead. </a:t>
            </a:r>
            <a:endParaRPr lang="en-AU" sz="36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Haggis | Food, Proof of the pudding, Recipes">
            <a:extLst>
              <a:ext uri="{FF2B5EF4-FFF2-40B4-BE49-F238E27FC236}">
                <a16:creationId xmlns:a16="http://schemas.microsoft.com/office/drawing/2014/main" id="{8D766AFA-1BE6-D593-9236-658C6C4CC1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902" y="3541631"/>
            <a:ext cx="4708957" cy="306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448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000369" cy="4960973"/>
          </a:xfrm>
          <a:prstGeom prst="rect">
            <a:avLst/>
          </a:prstGeom>
          <a:noFill/>
        </p:spPr>
        <p:txBody>
          <a:bodyPr wrap="square" rtlCol="0">
            <a:spAutoFit/>
          </a:bodyPr>
          <a:lstStyle/>
          <a:p>
            <a:pPr algn="l"/>
            <a:r>
              <a:rPr lang="en-US" sz="3600" b="1" i="0" dirty="0">
                <a:solidFill>
                  <a:srgbClr val="444444"/>
                </a:solidFill>
                <a:effectLst/>
                <a:latin typeface="-apple-system"/>
              </a:rPr>
              <a:t>Built in 1823, Australia's oldest bridge, the Richmond Bridge, is located in which state?</a:t>
            </a: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A) NSW</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latin typeface="Calibri" panose="020F0502020204030204" pitchFamily="34" charset="0"/>
                <a:ea typeface="Times New Roman" panose="02020603050405020304" pitchFamily="18" charset="0"/>
                <a:cs typeface="Calibri" panose="020F0502020204030204" pitchFamily="34" charset="0"/>
              </a:rPr>
              <a:t>B) TAS</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C) QLD</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D) </a:t>
            </a:r>
            <a:r>
              <a:rPr lang="en-AU" sz="3600" b="1" kern="0" dirty="0">
                <a:latin typeface="Calibri" panose="020F0502020204030204" pitchFamily="34" charset="0"/>
                <a:ea typeface="Times New Roman" panose="02020603050405020304" pitchFamily="18" charset="0"/>
                <a:cs typeface="Calibri" panose="020F0502020204030204" pitchFamily="34" charset="0"/>
              </a:rPr>
              <a:t>SA</a:t>
            </a:r>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828018" y="733805"/>
            <a:ext cx="4266164" cy="5010667"/>
          </a:xfrm>
          <a:prstGeom prst="rect">
            <a:avLst/>
          </a:prstGeom>
          <a:noFill/>
        </p:spPr>
        <p:txBody>
          <a:bodyPr wrap="square" rtlCol="0">
            <a:spAutoFit/>
          </a:bodyPr>
          <a:lstStyle/>
          <a:p>
            <a:pPr>
              <a:spcBef>
                <a:spcPts val="600"/>
              </a:spcBef>
              <a:spcAft>
                <a:spcPts val="600"/>
              </a:spcAft>
            </a:pPr>
            <a:r>
              <a:rPr lang="en-US" sz="4000" b="1" dirty="0">
                <a:solidFill>
                  <a:srgbClr val="FF0000"/>
                </a:solidFill>
              </a:rPr>
              <a:t>B) TAS</a:t>
            </a:r>
            <a:endParaRPr lang="en-AU" sz="4000" kern="100" dirty="0">
              <a:solidFill>
                <a:srgbClr val="FF0000"/>
              </a:solidFill>
              <a:effectLst/>
              <a:ea typeface="Calibri" panose="020F0502020204030204" pitchFamily="34" charset="0"/>
              <a:cs typeface="Times New Roman" panose="02020603050405020304" pitchFamily="18" charset="0"/>
            </a:endParaRPr>
          </a:p>
          <a:p>
            <a:pPr>
              <a:lnSpc>
                <a:spcPct val="107000"/>
              </a:lnSpc>
              <a:spcAft>
                <a:spcPts val="800"/>
              </a:spcAft>
            </a:pPr>
            <a:r>
              <a:rPr lang="en-US" sz="3600" dirty="0"/>
              <a:t> </a:t>
            </a:r>
          </a:p>
          <a:p>
            <a:pPr>
              <a:lnSpc>
                <a:spcPct val="107000"/>
              </a:lnSpc>
              <a:spcAft>
                <a:spcPts val="800"/>
              </a:spcAft>
            </a:pPr>
            <a:r>
              <a:rPr lang="en-US" sz="3600" dirty="0"/>
              <a:t>Located on the B31 in Richmond, 25 km north of Hobart in Tasmania. It is the oldest stone span bridge in Australia.</a:t>
            </a:r>
            <a:endParaRPr lang="en-AU" sz="36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050" name="Picture 2">
            <a:extLst>
              <a:ext uri="{FF2B5EF4-FFF2-40B4-BE49-F238E27FC236}">
                <a16:creationId xmlns:a16="http://schemas.microsoft.com/office/drawing/2014/main" id="{75C4B9A3-6891-3606-667B-AA5E1975F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248" y="3351352"/>
            <a:ext cx="5067771" cy="337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004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10">
          <a:fgClr>
            <a:schemeClr val="accent2"/>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9" name="Picture 2">
            <a:extLst>
              <a:ext uri="{FF2B5EF4-FFF2-40B4-BE49-F238E27FC236}">
                <a16:creationId xmlns:a16="http://schemas.microsoft.com/office/drawing/2014/main" id="{E2915317-7ED6-7B02-0202-7A94D1AEF5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02" b="8707"/>
          <a:stretch/>
        </p:blipFill>
        <p:spPr bwMode="auto">
          <a:xfrm flipH="1">
            <a:off x="147849" y="1279567"/>
            <a:ext cx="4059946" cy="37867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D0E4443-6A04-C363-C011-C97478B1ABCC}"/>
              </a:ext>
            </a:extLst>
          </p:cNvPr>
          <p:cNvSpPr txBox="1"/>
          <p:nvPr/>
        </p:nvSpPr>
        <p:spPr>
          <a:xfrm rot="20482402">
            <a:off x="2756672" y="1535957"/>
            <a:ext cx="3259226" cy="707886"/>
          </a:xfrm>
          <a:prstGeom prst="rect">
            <a:avLst/>
          </a:prstGeom>
          <a:noFill/>
        </p:spPr>
        <p:txBody>
          <a:bodyPr wrap="none" rtlCol="0">
            <a:spAutoFit/>
          </a:bodyPr>
          <a:lstStyle/>
          <a:p>
            <a:r>
              <a:rPr lang="en-US" sz="4000" dirty="0"/>
              <a:t>Did you know?</a:t>
            </a:r>
            <a:endParaRPr lang="en-AU" sz="4000" dirty="0"/>
          </a:p>
        </p:txBody>
      </p:sp>
      <p:sp>
        <p:nvSpPr>
          <p:cNvPr id="2" name="TextBox 1">
            <a:extLst>
              <a:ext uri="{FF2B5EF4-FFF2-40B4-BE49-F238E27FC236}">
                <a16:creationId xmlns:a16="http://schemas.microsoft.com/office/drawing/2014/main" id="{C4C85B8F-B07D-9CCD-D45C-2FC350C0E331}"/>
              </a:ext>
            </a:extLst>
          </p:cNvPr>
          <p:cNvSpPr txBox="1"/>
          <p:nvPr/>
        </p:nvSpPr>
        <p:spPr>
          <a:xfrm>
            <a:off x="3254757" y="2551837"/>
            <a:ext cx="5937672" cy="1754326"/>
          </a:xfrm>
          <a:prstGeom prst="rect">
            <a:avLst/>
          </a:prstGeom>
          <a:noFill/>
        </p:spPr>
        <p:txBody>
          <a:bodyPr wrap="square" rtlCol="0">
            <a:spAutoFit/>
          </a:bodyPr>
          <a:lstStyle/>
          <a:p>
            <a:r>
              <a:rPr lang="en-US" sz="3600" b="1" i="0" dirty="0">
                <a:solidFill>
                  <a:srgbClr val="444444"/>
                </a:solidFill>
                <a:effectLst/>
              </a:rPr>
              <a:t>Barcelona's Sagrada Familia is Taking Longer to Build Than the Pyramids.</a:t>
            </a:r>
            <a:r>
              <a:rPr lang="en-US" sz="3600" b="1" i="0" dirty="0">
                <a:effectLst/>
              </a:rPr>
              <a:t> </a:t>
            </a:r>
            <a:endParaRPr lang="en-AU" sz="3600" b="1" dirty="0"/>
          </a:p>
        </p:txBody>
      </p:sp>
      <p:sp>
        <p:nvSpPr>
          <p:cNvPr id="6" name="TextBox 5">
            <a:extLst>
              <a:ext uri="{FF2B5EF4-FFF2-40B4-BE49-F238E27FC236}">
                <a16:creationId xmlns:a16="http://schemas.microsoft.com/office/drawing/2014/main" id="{DF60258B-59C8-7A3A-EF7D-4079C8887F98}"/>
              </a:ext>
            </a:extLst>
          </p:cNvPr>
          <p:cNvSpPr txBox="1"/>
          <p:nvPr/>
        </p:nvSpPr>
        <p:spPr>
          <a:xfrm>
            <a:off x="1896969" y="4522006"/>
            <a:ext cx="10147182" cy="2062103"/>
          </a:xfrm>
          <a:prstGeom prst="rect">
            <a:avLst/>
          </a:prstGeom>
          <a:noFill/>
        </p:spPr>
        <p:txBody>
          <a:bodyPr wrap="square" rtlCol="0">
            <a:spAutoFit/>
          </a:bodyPr>
          <a:lstStyle/>
          <a:p>
            <a:r>
              <a:rPr lang="en-US" sz="3200" dirty="0"/>
              <a:t>The ancient pyramids of Egypt were constructed between 2589 and 2504 BC — 85 years. Antoni Gaudi's masterpiece, the Sagrada Familia, began construction in 1882, and has remained under construction every day following. </a:t>
            </a:r>
            <a:endParaRPr lang="en-AU" sz="3200" b="1" dirty="0"/>
          </a:p>
        </p:txBody>
      </p:sp>
      <p:pic>
        <p:nvPicPr>
          <p:cNvPr id="1030" name="Picture 6" descr="Pin de Siempre Colombia en Destinos Internacionales | La sagrada ...">
            <a:extLst>
              <a:ext uri="{FF2B5EF4-FFF2-40B4-BE49-F238E27FC236}">
                <a16:creationId xmlns:a16="http://schemas.microsoft.com/office/drawing/2014/main" id="{B189B06D-A694-8B2A-FD70-BB22A8DD1E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53687" y="773564"/>
            <a:ext cx="2582585" cy="258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0459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6000">
        <p15:prstTrans prst="drape"/>
      </p:transition>
    </mc:Choice>
    <mc:Fallback>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5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000369" cy="6004208"/>
          </a:xfrm>
          <a:prstGeom prst="rect">
            <a:avLst/>
          </a:prstGeom>
          <a:noFill/>
        </p:spPr>
        <p:txBody>
          <a:bodyPr wrap="square" rtlCol="0">
            <a:spAutoFit/>
          </a:bodyPr>
          <a:lstStyle/>
          <a:p>
            <a:pPr>
              <a:lnSpc>
                <a:spcPct val="107000"/>
              </a:lnSpc>
              <a:spcAft>
                <a:spcPts val="800"/>
              </a:spcAft>
            </a:pPr>
            <a:r>
              <a:rPr lang="en-US" sz="3600" b="1" i="0" dirty="0">
                <a:solidFill>
                  <a:srgbClr val="444444"/>
                </a:solidFill>
                <a:effectLst/>
                <a:latin typeface="-apple-system"/>
              </a:rPr>
              <a:t>The wine-producing region of McLaren Vale is located in which state?</a:t>
            </a:r>
          </a:p>
          <a:p>
            <a:pPr>
              <a:lnSpc>
                <a:spcPct val="107000"/>
              </a:lnSpc>
              <a:spcAft>
                <a:spcPts val="800"/>
              </a:spcAft>
            </a:pP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A) SA</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latin typeface="Calibri" panose="020F0502020204030204" pitchFamily="34" charset="0"/>
                <a:ea typeface="Times New Roman" panose="02020603050405020304" pitchFamily="18" charset="0"/>
                <a:cs typeface="Calibri" panose="020F0502020204030204" pitchFamily="34" charset="0"/>
              </a:rPr>
              <a:t>B) </a:t>
            </a: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VIC</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C) WA</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D) NSW</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6936259" y="488441"/>
            <a:ext cx="5067307" cy="6093656"/>
          </a:xfrm>
          <a:prstGeom prst="rect">
            <a:avLst/>
          </a:prstGeom>
          <a:noFill/>
        </p:spPr>
        <p:txBody>
          <a:bodyPr wrap="square" rtlCol="0">
            <a:spAutoFit/>
          </a:bodyPr>
          <a:lstStyle/>
          <a:p>
            <a:pPr>
              <a:spcBef>
                <a:spcPts val="600"/>
              </a:spcBef>
              <a:spcAft>
                <a:spcPts val="600"/>
              </a:spcAft>
            </a:pPr>
            <a:r>
              <a:rPr lang="en-US" sz="4000" b="1" dirty="0">
                <a:solidFill>
                  <a:srgbClr val="FF0000"/>
                </a:solidFill>
              </a:rPr>
              <a:t>A) SA</a:t>
            </a:r>
            <a:endParaRPr lang="en-AU" sz="4000" kern="100" dirty="0">
              <a:solidFill>
                <a:srgbClr val="FF0000"/>
              </a:solidFill>
              <a:effectLst/>
              <a:ea typeface="Calibri" panose="020F0502020204030204" pitchFamily="34" charset="0"/>
              <a:cs typeface="Times New Roman" panose="02020603050405020304" pitchFamily="18" charset="0"/>
            </a:endParaRPr>
          </a:p>
          <a:p>
            <a:pPr>
              <a:lnSpc>
                <a:spcPct val="107000"/>
              </a:lnSpc>
              <a:spcAft>
                <a:spcPts val="800"/>
              </a:spcAft>
            </a:pPr>
            <a:r>
              <a:rPr lang="en-US" sz="3600" dirty="0"/>
              <a:t>McLaren Vale is located about 33 </a:t>
            </a:r>
            <a:r>
              <a:rPr lang="en-US" sz="3600" dirty="0" err="1"/>
              <a:t>kilometres</a:t>
            </a:r>
            <a:r>
              <a:rPr lang="en-US" sz="3600" dirty="0"/>
              <a:t>  south of  Adelaide. The township was formed in 1923 from a merging of the two original villages of Gloucester and Bellevue, which were established in the 1840s</a:t>
            </a:r>
            <a:endParaRPr lang="en-AU" sz="36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 name="Picture 2" descr="Introduction to McLaren Vale - The Real Review">
            <a:extLst>
              <a:ext uri="{FF2B5EF4-FFF2-40B4-BE49-F238E27FC236}">
                <a16:creationId xmlns:a16="http://schemas.microsoft.com/office/drawing/2014/main" id="{BC6D8E5D-9C9C-C3CE-1140-A0558C0C6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249" y="3528405"/>
            <a:ext cx="4462158" cy="297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640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000369" cy="6004208"/>
          </a:xfrm>
          <a:prstGeom prst="rect">
            <a:avLst/>
          </a:prstGeom>
          <a:noFill/>
        </p:spPr>
        <p:txBody>
          <a:bodyPr wrap="square" rtlCol="0">
            <a:spAutoFit/>
          </a:bodyPr>
          <a:lstStyle/>
          <a:p>
            <a:pPr algn="l"/>
            <a:r>
              <a:rPr lang="en-US" sz="3600" b="1" i="0" dirty="0">
                <a:solidFill>
                  <a:srgbClr val="444444"/>
                </a:solidFill>
                <a:effectLst/>
                <a:latin typeface="-apple-system"/>
              </a:rPr>
              <a:t>The black swan is the bird emblem of which state?</a:t>
            </a:r>
          </a:p>
          <a:p>
            <a:pPr>
              <a:lnSpc>
                <a:spcPct val="107000"/>
              </a:lnSpc>
              <a:spcAft>
                <a:spcPts val="800"/>
              </a:spcAft>
            </a:pP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A) SA</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latin typeface="Calibri" panose="020F0502020204030204" pitchFamily="34" charset="0"/>
                <a:ea typeface="Times New Roman" panose="02020603050405020304" pitchFamily="18" charset="0"/>
                <a:cs typeface="Calibri" panose="020F0502020204030204" pitchFamily="34" charset="0"/>
              </a:rPr>
              <a:t>B) </a:t>
            </a: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VIC</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C) WA</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3600" b="1" kern="0" dirty="0">
                <a:effectLst/>
                <a:latin typeface="Calibri" panose="020F0502020204030204" pitchFamily="34" charset="0"/>
                <a:ea typeface="Times New Roman" panose="02020603050405020304" pitchFamily="18" charset="0"/>
                <a:cs typeface="Calibri" panose="020F0502020204030204" pitchFamily="34" charset="0"/>
              </a:rPr>
              <a:t>D) NSW</a:t>
            </a:r>
            <a:endParaRPr lang="en-AU" sz="3600" b="1" kern="100" dirty="0">
              <a:effectLst/>
              <a:latin typeface="Calibri" panose="020F0502020204030204" pitchFamily="34" charset="0"/>
              <a:ea typeface="Calibri" panose="020F0502020204030204" pitchFamily="34" charset="0"/>
              <a:cs typeface="Calibri" panose="020F0502020204030204" pitchFamily="34"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117493" y="832660"/>
            <a:ext cx="4720281" cy="707886"/>
          </a:xfrm>
          <a:prstGeom prst="rect">
            <a:avLst/>
          </a:prstGeom>
          <a:noFill/>
        </p:spPr>
        <p:txBody>
          <a:bodyPr wrap="square" rtlCol="0">
            <a:spAutoFit/>
          </a:bodyPr>
          <a:lstStyle/>
          <a:p>
            <a:pPr>
              <a:spcBef>
                <a:spcPts val="600"/>
              </a:spcBef>
              <a:spcAft>
                <a:spcPts val="600"/>
              </a:spcAft>
            </a:pPr>
            <a:r>
              <a:rPr lang="en-US" sz="4000" b="1" dirty="0">
                <a:solidFill>
                  <a:srgbClr val="FF0000"/>
                </a:solidFill>
              </a:rPr>
              <a:t>C) WA</a:t>
            </a:r>
            <a:endParaRPr lang="en-AU" sz="4000" kern="100" dirty="0">
              <a:solidFill>
                <a:srgbClr val="FF0000"/>
              </a:solidFill>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a:extLst>
              <a:ext uri="{FF2B5EF4-FFF2-40B4-BE49-F238E27FC236}">
                <a16:creationId xmlns:a16="http://schemas.microsoft.com/office/drawing/2014/main" id="{77F464D0-4629-47D8-B85F-976CAD545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154" y="3220995"/>
            <a:ext cx="4304479" cy="28705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A6B2BA6-208C-2428-DC70-4852B7531495}"/>
              </a:ext>
            </a:extLst>
          </p:cNvPr>
          <p:cNvSpPr txBox="1"/>
          <p:nvPr/>
        </p:nvSpPr>
        <p:spPr>
          <a:xfrm>
            <a:off x="6837407" y="1441691"/>
            <a:ext cx="5256775" cy="5016758"/>
          </a:xfrm>
          <a:prstGeom prst="rect">
            <a:avLst/>
          </a:prstGeom>
          <a:noFill/>
        </p:spPr>
        <p:txBody>
          <a:bodyPr wrap="square" rtlCol="0">
            <a:spAutoFit/>
          </a:bodyPr>
          <a:lstStyle/>
          <a:p>
            <a:r>
              <a:rPr lang="en-US" sz="3200" b="0" i="0" dirty="0">
                <a:solidFill>
                  <a:srgbClr val="000000"/>
                </a:solidFill>
                <a:effectLst/>
                <a:latin typeface="Calibri "/>
                <a:cs typeface="Heebo" panose="020F0502020204030204" pitchFamily="2" charset="-79"/>
              </a:rPr>
              <a:t>Although the Black Swan is found in wetlands throughout Australia, this graceful bird has had a special association with WA from the earliest times. Aboriginal lore tells how Australians living in the south west of the State, were once Black Swans who became men.</a:t>
            </a:r>
            <a:endParaRPr lang="en-AU" sz="3200" dirty="0">
              <a:latin typeface="Calibri "/>
            </a:endParaRPr>
          </a:p>
        </p:txBody>
      </p:sp>
    </p:spTree>
    <p:extLst>
      <p:ext uri="{BB962C8B-B14F-4D97-AF65-F5344CB8AC3E}">
        <p14:creationId xmlns:p14="http://schemas.microsoft.com/office/powerpoint/2010/main" val="3310256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10">
          <a:fgClr>
            <a:schemeClr val="accent2"/>
          </a:fgClr>
          <a:bgClr>
            <a:schemeClr val="bg1"/>
          </a:bgClr>
        </a:pattFill>
        <a:effectLst/>
      </p:bgPr>
    </p:bg>
    <p:spTree>
      <p:nvGrpSpPr>
        <p:cNvPr id="1" name="">
          <a:extLst>
            <a:ext uri="{FF2B5EF4-FFF2-40B4-BE49-F238E27FC236}">
              <a16:creationId xmlns:a16="http://schemas.microsoft.com/office/drawing/2014/main" id="{BFD8ACB4-1C83-B40F-5C15-63EFE667CD8B}"/>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64D66011-FC70-F04C-F80D-279C49B11B80}"/>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9B4F7BC6-8836-B9AD-89FA-6EBF2327F542}"/>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pic>
        <p:nvPicPr>
          <p:cNvPr id="3" name="Picture 2" descr="A plane flying around the earth&#10;&#10;Description automatically generated">
            <a:extLst>
              <a:ext uri="{FF2B5EF4-FFF2-40B4-BE49-F238E27FC236}">
                <a16:creationId xmlns:a16="http://schemas.microsoft.com/office/drawing/2014/main" id="{74581EAA-B618-2028-8753-0E3A9EC96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9" name="Picture 2">
            <a:extLst>
              <a:ext uri="{FF2B5EF4-FFF2-40B4-BE49-F238E27FC236}">
                <a16:creationId xmlns:a16="http://schemas.microsoft.com/office/drawing/2014/main" id="{8423C5C8-5A37-C265-0664-950324C74F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02" b="8707"/>
          <a:stretch/>
        </p:blipFill>
        <p:spPr bwMode="auto">
          <a:xfrm flipH="1">
            <a:off x="147849" y="1279567"/>
            <a:ext cx="4059946" cy="37867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A39F599-7E30-2230-E7F8-A8B421DB3351}"/>
              </a:ext>
            </a:extLst>
          </p:cNvPr>
          <p:cNvSpPr txBox="1"/>
          <p:nvPr/>
        </p:nvSpPr>
        <p:spPr>
          <a:xfrm rot="20482402">
            <a:off x="2296850" y="1235764"/>
            <a:ext cx="3259226" cy="707886"/>
          </a:xfrm>
          <a:prstGeom prst="rect">
            <a:avLst/>
          </a:prstGeom>
          <a:noFill/>
        </p:spPr>
        <p:txBody>
          <a:bodyPr wrap="none" rtlCol="0">
            <a:spAutoFit/>
          </a:bodyPr>
          <a:lstStyle/>
          <a:p>
            <a:r>
              <a:rPr lang="en-US" sz="4000" dirty="0"/>
              <a:t>Did you know?</a:t>
            </a:r>
            <a:endParaRPr lang="en-AU" sz="4000" dirty="0"/>
          </a:p>
        </p:txBody>
      </p:sp>
      <p:sp>
        <p:nvSpPr>
          <p:cNvPr id="2" name="TextBox 1">
            <a:extLst>
              <a:ext uri="{FF2B5EF4-FFF2-40B4-BE49-F238E27FC236}">
                <a16:creationId xmlns:a16="http://schemas.microsoft.com/office/drawing/2014/main" id="{E2B69D01-A3DE-2ACA-8021-0239E06EF5FD}"/>
              </a:ext>
            </a:extLst>
          </p:cNvPr>
          <p:cNvSpPr txBox="1"/>
          <p:nvPr/>
        </p:nvSpPr>
        <p:spPr>
          <a:xfrm>
            <a:off x="3231946" y="2039761"/>
            <a:ext cx="7347277" cy="2246769"/>
          </a:xfrm>
          <a:prstGeom prst="rect">
            <a:avLst/>
          </a:prstGeom>
          <a:noFill/>
        </p:spPr>
        <p:txBody>
          <a:bodyPr wrap="square" rtlCol="0">
            <a:spAutoFit/>
          </a:bodyPr>
          <a:lstStyle/>
          <a:p>
            <a:pPr fontAlgn="base"/>
            <a:r>
              <a:rPr lang="en-US" sz="3600" b="1" i="0" dirty="0">
                <a:effectLst/>
                <a:latin typeface="-apple-system"/>
              </a:rPr>
              <a:t>In Vietnam, </a:t>
            </a:r>
            <a:r>
              <a:rPr lang="en-US" sz="3600" b="1" i="0" dirty="0">
                <a:solidFill>
                  <a:srgbClr val="000000"/>
                </a:solidFill>
                <a:effectLst/>
                <a:latin typeface="Inter var"/>
              </a:rPr>
              <a:t>your age is based on the year you were born, and changes at new year.</a:t>
            </a:r>
          </a:p>
          <a:p>
            <a:pPr algn="l" fontAlgn="base"/>
            <a:endParaRPr lang="en-US" sz="3200" b="1" i="0" dirty="0">
              <a:effectLst/>
            </a:endParaRPr>
          </a:p>
        </p:txBody>
      </p:sp>
      <p:sp>
        <p:nvSpPr>
          <p:cNvPr id="6" name="TextBox 5">
            <a:extLst>
              <a:ext uri="{FF2B5EF4-FFF2-40B4-BE49-F238E27FC236}">
                <a16:creationId xmlns:a16="http://schemas.microsoft.com/office/drawing/2014/main" id="{E622821D-3AD5-4108-981A-E52AE63DEC09}"/>
              </a:ext>
            </a:extLst>
          </p:cNvPr>
          <p:cNvSpPr txBox="1"/>
          <p:nvPr/>
        </p:nvSpPr>
        <p:spPr>
          <a:xfrm>
            <a:off x="2064016" y="4196953"/>
            <a:ext cx="6511574" cy="1569660"/>
          </a:xfrm>
          <a:prstGeom prst="rect">
            <a:avLst/>
          </a:prstGeom>
          <a:noFill/>
        </p:spPr>
        <p:txBody>
          <a:bodyPr wrap="square" rtlCol="0">
            <a:spAutoFit/>
          </a:bodyPr>
          <a:lstStyle/>
          <a:p>
            <a:pPr fontAlgn="base"/>
            <a:r>
              <a:rPr lang="en-US" sz="3200" dirty="0"/>
              <a:t>If you were born 1 week before new year, you would turn 1 on the new year.</a:t>
            </a:r>
            <a:endParaRPr lang="en-US" sz="3200" dirty="0">
              <a:latin typeface="-apple-system"/>
            </a:endParaRPr>
          </a:p>
        </p:txBody>
      </p:sp>
      <p:pic>
        <p:nvPicPr>
          <p:cNvPr id="11" name="Picture 2" descr="animated birthday cake clipart 10 free Cliparts | Download images on ...">
            <a:extLst>
              <a:ext uri="{FF2B5EF4-FFF2-40B4-BE49-F238E27FC236}">
                <a16:creationId xmlns:a16="http://schemas.microsoft.com/office/drawing/2014/main" id="{234DA16B-E865-02E3-6346-0AD46DEB95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2134" y="3568773"/>
            <a:ext cx="3363503" cy="25811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26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15000">
        <p15:prstTrans prst="drape"/>
      </p:transition>
    </mc:Choice>
    <mc:Fallback>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5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1068574"/>
            <a:ext cx="4967417" cy="5324406"/>
          </a:xfrm>
          <a:prstGeom prst="rect">
            <a:avLst/>
          </a:prstGeom>
          <a:noFill/>
        </p:spPr>
        <p:txBody>
          <a:bodyPr wrap="square" rtlCol="0">
            <a:spAutoFit/>
          </a:bodyPr>
          <a:lstStyle/>
          <a:p>
            <a:pPr fontAlgn="base">
              <a:lnSpc>
                <a:spcPct val="107000"/>
              </a:lnSpc>
              <a:spcAft>
                <a:spcPts val="800"/>
              </a:spcAft>
            </a:pPr>
            <a:r>
              <a:rPr lang="en-AU" sz="3200" b="1" dirty="0"/>
              <a:t>Christmas Island in the Indian Ocean is famous for its annual mass migration of what animal?</a:t>
            </a:r>
          </a:p>
          <a:p>
            <a:pPr fontAlgn="base">
              <a:lnSpc>
                <a:spcPct val="107000"/>
              </a:lnSpc>
              <a:spcAft>
                <a:spcPts val="800"/>
              </a:spcAft>
            </a:pPr>
            <a:endParaRPr lang="en-AU" sz="3200" b="1" dirty="0"/>
          </a:p>
          <a:p>
            <a:pPr marL="342900" indent="-342900" fontAlgn="base">
              <a:lnSpc>
                <a:spcPct val="107000"/>
              </a:lnSpc>
              <a:spcAft>
                <a:spcPts val="800"/>
              </a:spcAft>
              <a:buAutoNum type="alphaUcParenR"/>
            </a:pPr>
            <a:r>
              <a:rPr lang="en-AU" sz="3200" b="1" dirty="0"/>
              <a:t> Monarch butterflies  </a:t>
            </a:r>
          </a:p>
          <a:p>
            <a:pPr marL="342900" indent="-342900" fontAlgn="base">
              <a:lnSpc>
                <a:spcPct val="107000"/>
              </a:lnSpc>
              <a:spcAft>
                <a:spcPts val="800"/>
              </a:spcAft>
              <a:buAutoNum type="alphaUcParenR"/>
            </a:pPr>
            <a:r>
              <a:rPr lang="en-AU" sz="3200" b="1" dirty="0"/>
              <a:t> Swifts   </a:t>
            </a:r>
          </a:p>
          <a:p>
            <a:pPr marL="342900" indent="-342900" fontAlgn="base">
              <a:lnSpc>
                <a:spcPct val="107000"/>
              </a:lnSpc>
              <a:spcAft>
                <a:spcPts val="800"/>
              </a:spcAft>
              <a:buAutoNum type="alphaUcParenR"/>
            </a:pPr>
            <a:r>
              <a:rPr lang="en-AU" sz="3200" b="1" dirty="0"/>
              <a:t> Red crabs    </a:t>
            </a:r>
          </a:p>
          <a:p>
            <a:pPr marL="342900" indent="-342900" fontAlgn="base">
              <a:lnSpc>
                <a:spcPct val="107000"/>
              </a:lnSpc>
              <a:spcAft>
                <a:spcPts val="800"/>
              </a:spcAft>
              <a:buAutoNum type="alphaUcParenR"/>
            </a:pPr>
            <a:r>
              <a:rPr lang="en-AU" sz="3200" b="1" dirty="0"/>
              <a:t> Penguins</a:t>
            </a:r>
          </a:p>
        </p:txBody>
      </p:sp>
      <p:sp>
        <p:nvSpPr>
          <p:cNvPr id="6" name="TextBox 5">
            <a:extLst>
              <a:ext uri="{FF2B5EF4-FFF2-40B4-BE49-F238E27FC236}">
                <a16:creationId xmlns:a16="http://schemas.microsoft.com/office/drawing/2014/main" id="{C2B71E2E-F877-61E7-FAF1-9EB8ACBA3973}"/>
              </a:ext>
            </a:extLst>
          </p:cNvPr>
          <p:cNvSpPr txBox="1"/>
          <p:nvPr/>
        </p:nvSpPr>
        <p:spPr>
          <a:xfrm>
            <a:off x="7488195" y="1594140"/>
            <a:ext cx="4605987" cy="4678204"/>
          </a:xfrm>
          <a:prstGeom prst="rect">
            <a:avLst/>
          </a:prstGeom>
          <a:noFill/>
        </p:spPr>
        <p:txBody>
          <a:bodyPr wrap="square" rtlCol="0">
            <a:spAutoFit/>
          </a:bodyPr>
          <a:lstStyle/>
          <a:p>
            <a:pPr>
              <a:spcBef>
                <a:spcPts val="600"/>
              </a:spcBef>
              <a:spcAft>
                <a:spcPts val="600"/>
              </a:spcAft>
            </a:pPr>
            <a:r>
              <a:rPr lang="en-US" sz="3200" b="1" dirty="0">
                <a:solidFill>
                  <a:srgbClr val="FF0000"/>
                </a:solidFill>
                <a:latin typeface="Sansation"/>
              </a:rPr>
              <a:t>C) Red Crabs</a:t>
            </a:r>
          </a:p>
          <a:p>
            <a:pPr>
              <a:spcBef>
                <a:spcPts val="600"/>
              </a:spcBef>
              <a:spcAft>
                <a:spcPts val="600"/>
              </a:spcAft>
            </a:pPr>
            <a:r>
              <a:rPr lang="en-US" sz="3200" dirty="0"/>
              <a:t>Every year, millions of these large crabs emerge from the forest and make their way to the ocean to breed, swarming across roads, streams, rocks and beaches.</a:t>
            </a:r>
          </a:p>
        </p:txBody>
      </p:sp>
      <p:pic>
        <p:nvPicPr>
          <p:cNvPr id="7172" name="Picture 4" descr="Picture">
            <a:extLst>
              <a:ext uri="{FF2B5EF4-FFF2-40B4-BE49-F238E27FC236}">
                <a16:creationId xmlns:a16="http://schemas.microsoft.com/office/drawing/2014/main" id="{F2014805-A1C6-0173-9A93-7658482D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8271" y="160697"/>
            <a:ext cx="2199503" cy="1294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050" name="Picture 2" descr="map - Christmas Island">
            <a:extLst>
              <a:ext uri="{FF2B5EF4-FFF2-40B4-BE49-F238E27FC236}">
                <a16:creationId xmlns:a16="http://schemas.microsoft.com/office/drawing/2014/main" id="{6CDCCABB-DD29-82D5-3002-DC1BFF2D3D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586" y="4410343"/>
            <a:ext cx="3316114" cy="23899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rabs massing on the rocks">
            <a:extLst>
              <a:ext uri="{FF2B5EF4-FFF2-40B4-BE49-F238E27FC236}">
                <a16:creationId xmlns:a16="http://schemas.microsoft.com/office/drawing/2014/main" id="{054A23F4-0643-DB21-E0A0-28BD1A822B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09" y="3624650"/>
            <a:ext cx="6671609" cy="317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932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0">
        <p15:prstTrans prst="drap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1000"/>
                            </p:stCondLst>
                            <p:childTnLst>
                              <p:par>
                                <p:cTn id="22" presetID="1" presetClass="entr" presetSubtype="0" fill="hold" nodeType="afterEffect">
                                  <p:stCondLst>
                                    <p:cond delay="500"/>
                                  </p:stCondLst>
                                  <p:childTnLst>
                                    <p:set>
                                      <p:cBhvr>
                                        <p:cTn id="23"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4967417" cy="5206233"/>
          </a:xfrm>
          <a:prstGeom prst="rect">
            <a:avLst/>
          </a:prstGeom>
          <a:noFill/>
        </p:spPr>
        <p:txBody>
          <a:bodyPr wrap="square" rtlCol="0">
            <a:spAutoFit/>
          </a:bodyPr>
          <a:lstStyle/>
          <a:p>
            <a:pPr>
              <a:lnSpc>
                <a:spcPct val="107000"/>
              </a:lnSpc>
              <a:spcAft>
                <a:spcPts val="800"/>
              </a:spcAft>
            </a:pPr>
            <a:r>
              <a:rPr lang="en-AU" sz="3600" b="1" dirty="0"/>
              <a:t>In Tokyo, department stores' basement floors are devoted to food markets known as what?</a:t>
            </a:r>
          </a:p>
          <a:p>
            <a:pPr>
              <a:lnSpc>
                <a:spcPct val="107000"/>
              </a:lnSpc>
              <a:spcAft>
                <a:spcPts val="800"/>
              </a:spcAft>
            </a:pPr>
            <a:r>
              <a:rPr lang="en-AU" sz="3600" b="1" dirty="0"/>
              <a:t>A) </a:t>
            </a:r>
            <a:r>
              <a:rPr lang="en-AU" sz="3600" b="1" dirty="0" err="1"/>
              <a:t>depato</a:t>
            </a:r>
            <a:endParaRPr lang="en-AU" sz="3600" b="1" dirty="0"/>
          </a:p>
          <a:p>
            <a:pPr>
              <a:lnSpc>
                <a:spcPct val="107000"/>
              </a:lnSpc>
              <a:spcAft>
                <a:spcPts val="800"/>
              </a:spcAft>
            </a:pPr>
            <a:r>
              <a:rPr lang="en-AU" sz="3600" b="1" dirty="0"/>
              <a:t>B) </a:t>
            </a:r>
            <a:r>
              <a:rPr lang="en-AU" sz="3600" b="1" dirty="0" err="1"/>
              <a:t>depachika</a:t>
            </a:r>
            <a:endParaRPr lang="en-AU" sz="3600" b="1" dirty="0"/>
          </a:p>
          <a:p>
            <a:pPr>
              <a:lnSpc>
                <a:spcPct val="107000"/>
              </a:lnSpc>
              <a:spcAft>
                <a:spcPts val="800"/>
              </a:spcAft>
            </a:pPr>
            <a:r>
              <a:rPr lang="en-AU" sz="3600" b="1" dirty="0"/>
              <a:t>C) </a:t>
            </a:r>
            <a:r>
              <a:rPr lang="en-AU" sz="3600" b="1" dirty="0" err="1"/>
              <a:t>dechapik</a:t>
            </a:r>
            <a:endParaRPr lang="en-AU" sz="3600" b="1" dirty="0"/>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381103" y="354823"/>
            <a:ext cx="4600832" cy="5554406"/>
          </a:xfrm>
          <a:prstGeom prst="rect">
            <a:avLst/>
          </a:prstGeom>
          <a:noFill/>
        </p:spPr>
        <p:txBody>
          <a:bodyPr wrap="square" rtlCol="0">
            <a:spAutoFit/>
          </a:bodyPr>
          <a:lstStyle/>
          <a:p>
            <a:pPr>
              <a:spcBef>
                <a:spcPts val="600"/>
              </a:spcBef>
              <a:spcAft>
                <a:spcPts val="600"/>
              </a:spcAft>
            </a:pPr>
            <a:r>
              <a:rPr lang="en-US" sz="4000" b="1" dirty="0">
                <a:solidFill>
                  <a:srgbClr val="FF0000"/>
                </a:solidFill>
              </a:rPr>
              <a:t>B) </a:t>
            </a:r>
            <a:r>
              <a:rPr lang="en-AU" sz="4000" b="1" kern="0" dirty="0" err="1">
                <a:solidFill>
                  <a:srgbClr val="FF0000"/>
                </a:solidFill>
                <a:effectLst/>
                <a:ea typeface="Times New Roman" panose="02020603050405020304" pitchFamily="18" charset="0"/>
                <a:cs typeface="Times New Roman" panose="02020603050405020304" pitchFamily="18" charset="0"/>
              </a:rPr>
              <a:t>depachika</a:t>
            </a:r>
            <a:endParaRPr lang="en-AU" sz="4000" kern="100" dirty="0">
              <a:solidFill>
                <a:srgbClr val="FF0000"/>
              </a:solidFill>
              <a:effectLst/>
              <a:ea typeface="Calibri" panose="020F0502020204030204" pitchFamily="34" charset="0"/>
              <a:cs typeface="Times New Roman" panose="02020603050405020304" pitchFamily="18" charset="0"/>
            </a:endParaRPr>
          </a:p>
          <a:p>
            <a:pPr>
              <a:spcBef>
                <a:spcPts val="600"/>
              </a:spcBef>
              <a:spcAft>
                <a:spcPts val="600"/>
              </a:spcAft>
            </a:pPr>
            <a:endParaRPr lang="en-US" sz="3200" b="1" dirty="0"/>
          </a:p>
          <a:p>
            <a:pPr>
              <a:lnSpc>
                <a:spcPct val="107000"/>
              </a:lnSpc>
              <a:spcAft>
                <a:spcPts val="800"/>
              </a:spcAft>
            </a:pPr>
            <a:r>
              <a:rPr lang="en-AU" sz="3600" kern="100" dirty="0">
                <a:effectLst/>
                <a:ea typeface="Calibri" panose="020F0502020204030204" pitchFamily="34" charset="0"/>
                <a:cs typeface="Times New Roman" panose="02020603050405020304" pitchFamily="18" charset="0"/>
              </a:rPr>
              <a:t>These </a:t>
            </a:r>
            <a:r>
              <a:rPr lang="en-AU" sz="3600" kern="100" dirty="0" err="1">
                <a:effectLst/>
                <a:ea typeface="Calibri" panose="020F0502020204030204" pitchFamily="34" charset="0"/>
                <a:cs typeface="Times New Roman" panose="02020603050405020304" pitchFamily="18" charset="0"/>
              </a:rPr>
              <a:t>depachika</a:t>
            </a:r>
            <a:r>
              <a:rPr lang="en-AU" sz="3600" kern="100" dirty="0">
                <a:effectLst/>
                <a:ea typeface="Calibri" panose="020F0502020204030204" pitchFamily="34" charset="0"/>
                <a:cs typeface="Times New Roman" panose="02020603050405020304" pitchFamily="18" charset="0"/>
              </a:rPr>
              <a:t> are massive -- an average one stocks about 30,000 items -- and feature high-end restaurants, bakeries, retailers and food stalls.</a:t>
            </a: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3074" name="Picture 2" descr="Depachika Delights: The Underground Food Halls of Tokyo | Tokyo Cheapo">
            <a:extLst>
              <a:ext uri="{FF2B5EF4-FFF2-40B4-BE49-F238E27FC236}">
                <a16:creationId xmlns:a16="http://schemas.microsoft.com/office/drawing/2014/main" id="{76C85E3D-D92C-BC73-8872-1662EBDD4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761" y="3374311"/>
            <a:ext cx="4053017" cy="304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3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0">
        <p15:prstTrans prst="drap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4967417" cy="5144229"/>
          </a:xfrm>
          <a:prstGeom prst="rect">
            <a:avLst/>
          </a:prstGeom>
          <a:noFill/>
        </p:spPr>
        <p:txBody>
          <a:bodyPr wrap="square" rtlCol="0">
            <a:spAutoFit/>
          </a:bodyPr>
          <a:lstStyle/>
          <a:p>
            <a:pPr>
              <a:lnSpc>
                <a:spcPct val="107000"/>
              </a:lnSpc>
              <a:spcAft>
                <a:spcPts val="800"/>
              </a:spcAft>
            </a:pPr>
            <a:r>
              <a:rPr lang="en-AU" sz="3200" b="1" i="1" kern="0" dirty="0">
                <a:effectLst/>
                <a:ea typeface="Times New Roman" panose="02020603050405020304" pitchFamily="18" charset="0"/>
                <a:cs typeface="Times New Roman" panose="02020603050405020304" pitchFamily="18" charset="0"/>
              </a:rPr>
              <a:t>Nasi lemak </a:t>
            </a:r>
            <a:r>
              <a:rPr lang="en-AU" sz="3200" b="1" kern="0" dirty="0">
                <a:effectLst/>
                <a:ea typeface="Times New Roman" panose="02020603050405020304" pitchFamily="18" charset="0"/>
                <a:cs typeface="Times New Roman" panose="02020603050405020304" pitchFamily="18" charset="0"/>
              </a:rPr>
              <a:t>is the national dish of this country, so expect to find it everywhere.</a:t>
            </a:r>
            <a:endParaRPr lang="en-AU" sz="32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200" b="1" kern="0" dirty="0">
                <a:effectLst/>
                <a:ea typeface="Times New Roman" panose="02020603050405020304" pitchFamily="18" charset="0"/>
                <a:cs typeface="Times New Roman" panose="02020603050405020304" pitchFamily="18" charset="0"/>
              </a:rPr>
              <a:t>A) Malaysia</a:t>
            </a:r>
            <a:endParaRPr lang="en-AU" sz="32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200" b="1" kern="0" dirty="0">
                <a:effectLst/>
                <a:ea typeface="Times New Roman" panose="02020603050405020304" pitchFamily="18" charset="0"/>
                <a:cs typeface="Times New Roman" panose="02020603050405020304" pitchFamily="18" charset="0"/>
              </a:rPr>
              <a:t>B) Cambodia</a:t>
            </a:r>
            <a:endParaRPr lang="en-AU" sz="32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3200" b="1" kern="0" dirty="0">
                <a:effectLst/>
                <a:ea typeface="Times New Roman" panose="02020603050405020304" pitchFamily="18" charset="0"/>
                <a:cs typeface="Times New Roman" panose="02020603050405020304" pitchFamily="18" charset="0"/>
              </a:rPr>
              <a:t>C) Vietnam</a:t>
            </a:r>
            <a:endParaRPr lang="en-AU" sz="3200" b="1"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AU" sz="1800" kern="0" dirty="0">
                <a:effectLst/>
                <a:latin typeface="Roboto" panose="02000000000000000000" pitchFamily="2" charset="0"/>
                <a:ea typeface="Times New Roman" panose="02020603050405020304" pitchFamily="18" charset="0"/>
                <a:cs typeface="Times New Roman" panose="02020603050405020304" pitchFamily="18" charset="0"/>
              </a:rPr>
              <a:t> </a:t>
            </a:r>
            <a:endParaRPr lang="en-AU" sz="1800" kern="100" dirty="0">
              <a:effectLst/>
              <a:latin typeface="Verdana" panose="020B0604030504040204" pitchFamily="34" charset="0"/>
              <a:ea typeface="Calibri" panose="020F0502020204030204" pitchFamily="34" charset="0"/>
              <a:cs typeface="Times New Roman" panose="02020603050405020304" pitchFamily="18"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7513944" y="1009254"/>
            <a:ext cx="4580238" cy="5532540"/>
          </a:xfrm>
          <a:prstGeom prst="rect">
            <a:avLst/>
          </a:prstGeom>
          <a:noFill/>
        </p:spPr>
        <p:txBody>
          <a:bodyPr wrap="square" rtlCol="0">
            <a:spAutoFit/>
          </a:bodyPr>
          <a:lstStyle/>
          <a:p>
            <a:pPr>
              <a:spcBef>
                <a:spcPts val="600"/>
              </a:spcBef>
              <a:spcAft>
                <a:spcPts val="600"/>
              </a:spcAft>
            </a:pPr>
            <a:r>
              <a:rPr lang="en-US" sz="3600" b="1" dirty="0">
                <a:solidFill>
                  <a:srgbClr val="FF0000"/>
                </a:solidFill>
              </a:rPr>
              <a:t>A) Malaysia</a:t>
            </a:r>
            <a:endParaRPr lang="en-AU" sz="3600" kern="100" dirty="0">
              <a:solidFill>
                <a:srgbClr val="FF0000"/>
              </a:solidFill>
              <a:effectLst/>
              <a:ea typeface="Calibri" panose="020F0502020204030204" pitchFamily="34" charset="0"/>
              <a:cs typeface="Times New Roman" panose="02020603050405020304" pitchFamily="18" charset="0"/>
            </a:endParaRPr>
          </a:p>
          <a:p>
            <a:pPr>
              <a:spcBef>
                <a:spcPts val="600"/>
              </a:spcBef>
              <a:spcAft>
                <a:spcPts val="600"/>
              </a:spcAft>
            </a:pPr>
            <a:endParaRPr lang="en-US" sz="3200" b="1" dirty="0"/>
          </a:p>
          <a:p>
            <a:pPr>
              <a:lnSpc>
                <a:spcPct val="107000"/>
              </a:lnSpc>
              <a:spcAft>
                <a:spcPts val="800"/>
              </a:spcAft>
            </a:pPr>
            <a:r>
              <a:rPr lang="en-AU" sz="3600"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Nasi lemak is a coconut rice dish that's often wrapped in a banana leaf. It's the national dish of Malaysia.</a:t>
            </a:r>
            <a:endParaRPr lang="en-AU" sz="3600" kern="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3200" kern="100" dirty="0">
                <a:effectLst/>
                <a:ea typeface="Calibri" panose="020F0502020204030204" pitchFamily="34" charset="0"/>
                <a:cs typeface="Times New Roman" panose="02020603050405020304" pitchFamily="18" charset="0"/>
              </a:rPr>
              <a:t>.</a:t>
            </a: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4098" name="Picture 2" descr="Nasi Lemak Recipe | Bon Appétit">
            <a:extLst>
              <a:ext uri="{FF2B5EF4-FFF2-40B4-BE49-F238E27FC236}">
                <a16:creationId xmlns:a16="http://schemas.microsoft.com/office/drawing/2014/main" id="{F41C48C4-B893-3634-AAAE-A7057DFB4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557" y="2769972"/>
            <a:ext cx="3980935" cy="398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860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0">
        <p15:prstTrans prst="drap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20">
          <a:fgClr>
            <a:schemeClr val="accent2"/>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9" name="Picture 2">
            <a:extLst>
              <a:ext uri="{FF2B5EF4-FFF2-40B4-BE49-F238E27FC236}">
                <a16:creationId xmlns:a16="http://schemas.microsoft.com/office/drawing/2014/main" id="{E2915317-7ED6-7B02-0202-7A94D1AEF5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02" b="8707"/>
          <a:stretch/>
        </p:blipFill>
        <p:spPr bwMode="auto">
          <a:xfrm flipH="1">
            <a:off x="147849" y="1279567"/>
            <a:ext cx="4059946" cy="37867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D0E4443-6A04-C363-C011-C97478B1ABCC}"/>
              </a:ext>
            </a:extLst>
          </p:cNvPr>
          <p:cNvSpPr txBox="1"/>
          <p:nvPr/>
        </p:nvSpPr>
        <p:spPr>
          <a:xfrm rot="20482402">
            <a:off x="2756672" y="1535957"/>
            <a:ext cx="3259226" cy="707886"/>
          </a:xfrm>
          <a:prstGeom prst="rect">
            <a:avLst/>
          </a:prstGeom>
          <a:noFill/>
        </p:spPr>
        <p:txBody>
          <a:bodyPr wrap="none" rtlCol="0">
            <a:spAutoFit/>
          </a:bodyPr>
          <a:lstStyle/>
          <a:p>
            <a:r>
              <a:rPr lang="en-US" sz="4000" dirty="0"/>
              <a:t>Did you know?</a:t>
            </a:r>
            <a:endParaRPr lang="en-AU" sz="4000" dirty="0"/>
          </a:p>
        </p:txBody>
      </p:sp>
      <p:sp>
        <p:nvSpPr>
          <p:cNvPr id="5" name="TextBox 4">
            <a:extLst>
              <a:ext uri="{FF2B5EF4-FFF2-40B4-BE49-F238E27FC236}">
                <a16:creationId xmlns:a16="http://schemas.microsoft.com/office/drawing/2014/main" id="{449BF761-5B0B-45AC-4357-9B85521072BC}"/>
              </a:ext>
            </a:extLst>
          </p:cNvPr>
          <p:cNvSpPr txBox="1"/>
          <p:nvPr/>
        </p:nvSpPr>
        <p:spPr>
          <a:xfrm>
            <a:off x="3992001" y="2336781"/>
            <a:ext cx="7363946" cy="1569660"/>
          </a:xfrm>
          <a:prstGeom prst="rect">
            <a:avLst/>
          </a:prstGeom>
          <a:noFill/>
        </p:spPr>
        <p:txBody>
          <a:bodyPr wrap="square" rtlCol="0">
            <a:spAutoFit/>
          </a:bodyPr>
          <a:lstStyle/>
          <a:p>
            <a:pPr algn="l" fontAlgn="base"/>
            <a:r>
              <a:rPr lang="en-US" sz="3200" b="1" i="0" dirty="0">
                <a:solidFill>
                  <a:srgbClr val="444444"/>
                </a:solidFill>
                <a:effectLst/>
              </a:rPr>
              <a:t>10 Villages in Scandinavia Have the Shortest City Names — Just One Letter Long</a:t>
            </a:r>
          </a:p>
        </p:txBody>
      </p:sp>
      <p:sp>
        <p:nvSpPr>
          <p:cNvPr id="11" name="TextBox 10">
            <a:extLst>
              <a:ext uri="{FF2B5EF4-FFF2-40B4-BE49-F238E27FC236}">
                <a16:creationId xmlns:a16="http://schemas.microsoft.com/office/drawing/2014/main" id="{608DA57E-B6BA-B436-751C-2AAA7924EF89}"/>
              </a:ext>
            </a:extLst>
          </p:cNvPr>
          <p:cNvSpPr txBox="1"/>
          <p:nvPr/>
        </p:nvSpPr>
        <p:spPr>
          <a:xfrm>
            <a:off x="2099250" y="4157677"/>
            <a:ext cx="9576387" cy="2308324"/>
          </a:xfrm>
          <a:prstGeom prst="rect">
            <a:avLst/>
          </a:prstGeom>
          <a:noFill/>
        </p:spPr>
        <p:txBody>
          <a:bodyPr wrap="square" rtlCol="0">
            <a:spAutoFit/>
          </a:bodyPr>
          <a:lstStyle/>
          <a:p>
            <a:r>
              <a:rPr lang="en-US" sz="3600" dirty="0"/>
              <a:t>The city name Å, which means "small brook or river" in all Scandinavian languages, is found nine times throughout the countries. Ö, which means "island," can be found in Sweden. </a:t>
            </a:r>
            <a:endParaRPr lang="en-AU" sz="3600" b="1" dirty="0"/>
          </a:p>
        </p:txBody>
      </p:sp>
    </p:spTree>
    <p:extLst>
      <p:ext uri="{BB962C8B-B14F-4D97-AF65-F5344CB8AC3E}">
        <p14:creationId xmlns:p14="http://schemas.microsoft.com/office/powerpoint/2010/main" val="3431362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0">
        <p15:prstTrans prst="drap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500"/>
                            </p:stCondLst>
                            <p:childTnLst>
                              <p:par>
                                <p:cTn id="11" presetID="53" presetClass="entr" presetSubtype="16" fill="hold" grpId="0" nodeType="afterEffect">
                                  <p:stCondLst>
                                    <p:cond delay="50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000369" cy="5901616"/>
          </a:xfrm>
          <a:prstGeom prst="rect">
            <a:avLst/>
          </a:prstGeom>
          <a:noFill/>
        </p:spPr>
        <p:txBody>
          <a:bodyPr wrap="square" rtlCol="0">
            <a:spAutoFit/>
          </a:bodyPr>
          <a:lstStyle/>
          <a:p>
            <a:pPr fontAlgn="base">
              <a:lnSpc>
                <a:spcPct val="107000"/>
              </a:lnSpc>
              <a:spcAft>
                <a:spcPts val="800"/>
              </a:spcAft>
            </a:pPr>
            <a:r>
              <a:rPr lang="en-AU" sz="3600" b="1" kern="0" dirty="0">
                <a:effectLst/>
                <a:latin typeface="inherit"/>
                <a:ea typeface="Times New Roman" panose="02020603050405020304" pitchFamily="18" charset="0"/>
                <a:cs typeface="Times New Roman" panose="02020603050405020304" pitchFamily="18" charset="0"/>
              </a:rPr>
              <a:t>In which body of water will you find Prince of Wales Island and Horn Island.</a:t>
            </a:r>
            <a:endParaRPr lang="en-AU" sz="3600" b="1" kern="100" dirty="0">
              <a:effectLst/>
              <a:latin typeface="Verdana" panose="020B0604030504040204" pitchFamily="34" charset="0"/>
              <a:ea typeface="Calibri" panose="020F0502020204030204" pitchFamily="34" charset="0"/>
              <a:cs typeface="Times New Roman" panose="02020603050405020304" pitchFamily="18" charset="0"/>
            </a:endParaRPr>
          </a:p>
          <a:p>
            <a:pPr marL="342900" indent="-342900" fontAlgn="base">
              <a:lnSpc>
                <a:spcPct val="107000"/>
              </a:lnSpc>
              <a:spcAft>
                <a:spcPts val="800"/>
              </a:spcAft>
              <a:buAutoNum type="alphaUcParenR"/>
            </a:pPr>
            <a:r>
              <a:rPr lang="en-AU" sz="3600" b="1" kern="0" dirty="0">
                <a:effectLst/>
                <a:latin typeface="PT Sans" panose="020B0503020203020204" pitchFamily="34" charset="0"/>
                <a:ea typeface="Times New Roman" panose="02020603050405020304" pitchFamily="18" charset="0"/>
                <a:cs typeface="Times New Roman" panose="02020603050405020304" pitchFamily="18" charset="0"/>
              </a:rPr>
              <a:t>Torres Strait </a:t>
            </a:r>
          </a:p>
          <a:p>
            <a:pPr marL="342900" indent="-342900" fontAlgn="base">
              <a:lnSpc>
                <a:spcPct val="107000"/>
              </a:lnSpc>
              <a:spcAft>
                <a:spcPts val="800"/>
              </a:spcAft>
              <a:buAutoNum type="alphaUcParenR"/>
            </a:pPr>
            <a:r>
              <a:rPr lang="en-AU" sz="3600" b="1" kern="0" dirty="0">
                <a:effectLst/>
                <a:latin typeface="PT Sans" panose="020B0503020203020204" pitchFamily="34" charset="0"/>
                <a:ea typeface="Times New Roman" panose="02020603050405020304" pitchFamily="18" charset="0"/>
                <a:cs typeface="Times New Roman" panose="02020603050405020304" pitchFamily="18" charset="0"/>
              </a:rPr>
              <a:t>Bass Strait</a:t>
            </a:r>
          </a:p>
          <a:p>
            <a:pPr marL="342900" indent="-342900" fontAlgn="base">
              <a:lnSpc>
                <a:spcPct val="107000"/>
              </a:lnSpc>
              <a:spcAft>
                <a:spcPts val="800"/>
              </a:spcAft>
              <a:buAutoNum type="alphaUcParenR"/>
            </a:pPr>
            <a:r>
              <a:rPr lang="en-AU" sz="3600" b="1" kern="0" dirty="0">
                <a:effectLst/>
                <a:latin typeface="PT Sans" panose="020B0503020203020204" pitchFamily="34" charset="0"/>
                <a:ea typeface="Times New Roman" panose="02020603050405020304" pitchFamily="18" charset="0"/>
                <a:cs typeface="Times New Roman" panose="02020603050405020304" pitchFamily="18" charset="0"/>
              </a:rPr>
              <a:t>Coral Sea</a:t>
            </a:r>
          </a:p>
          <a:p>
            <a:pPr marL="342900" indent="-342900" fontAlgn="base">
              <a:lnSpc>
                <a:spcPct val="107000"/>
              </a:lnSpc>
              <a:spcAft>
                <a:spcPts val="800"/>
              </a:spcAft>
              <a:buAutoNum type="alphaUcParenR"/>
            </a:pPr>
            <a:r>
              <a:rPr lang="en-AU" sz="3600" b="1" kern="0" dirty="0">
                <a:effectLst/>
                <a:latin typeface="PT Sans" panose="020B0503020203020204" pitchFamily="34" charset="0"/>
                <a:ea typeface="Times New Roman" panose="02020603050405020304" pitchFamily="18" charset="0"/>
                <a:cs typeface="Times New Roman" panose="02020603050405020304" pitchFamily="18" charset="0"/>
              </a:rPr>
              <a:t>Timor Sea</a:t>
            </a:r>
            <a:endParaRPr lang="en-AU" sz="3600" b="1" kern="100" dirty="0">
              <a:effectLst/>
              <a:latin typeface="Verdana" panose="020B0604030504040204" pitchFamily="34" charset="0"/>
              <a:ea typeface="Calibri" panose="020F0502020204030204" pitchFamily="34" charset="0"/>
              <a:cs typeface="Times New Roman" panose="02020603050405020304" pitchFamily="18" charset="0"/>
            </a:endParaRPr>
          </a:p>
          <a:p>
            <a:pPr fontAlgn="base"/>
            <a:endParaRPr lang="en-AU" sz="3600" b="1" dirty="0"/>
          </a:p>
        </p:txBody>
      </p:sp>
      <p:sp>
        <p:nvSpPr>
          <p:cNvPr id="6" name="TextBox 5">
            <a:extLst>
              <a:ext uri="{FF2B5EF4-FFF2-40B4-BE49-F238E27FC236}">
                <a16:creationId xmlns:a16="http://schemas.microsoft.com/office/drawing/2014/main" id="{C2B71E2E-F877-61E7-FAF1-9EB8ACBA3973}"/>
              </a:ext>
            </a:extLst>
          </p:cNvPr>
          <p:cNvSpPr txBox="1"/>
          <p:nvPr/>
        </p:nvSpPr>
        <p:spPr>
          <a:xfrm>
            <a:off x="8237838" y="1253853"/>
            <a:ext cx="3660221" cy="4877233"/>
          </a:xfrm>
          <a:prstGeom prst="rect">
            <a:avLst/>
          </a:prstGeom>
          <a:noFill/>
        </p:spPr>
        <p:txBody>
          <a:bodyPr wrap="square" rtlCol="0">
            <a:spAutoFit/>
          </a:bodyPr>
          <a:lstStyle/>
          <a:p>
            <a:pPr>
              <a:spcBef>
                <a:spcPts val="600"/>
              </a:spcBef>
              <a:spcAft>
                <a:spcPts val="600"/>
              </a:spcAft>
            </a:pPr>
            <a:r>
              <a:rPr lang="en-US" sz="4000" b="1" dirty="0">
                <a:solidFill>
                  <a:srgbClr val="FF0000"/>
                </a:solidFill>
              </a:rPr>
              <a:t>A) Torres Strait</a:t>
            </a:r>
            <a:endParaRPr lang="en-AU" sz="4000" kern="100" dirty="0">
              <a:solidFill>
                <a:srgbClr val="FF0000"/>
              </a:solidFill>
              <a:effectLst/>
              <a:ea typeface="Calibri" panose="020F0502020204030204" pitchFamily="34" charset="0"/>
              <a:cs typeface="Times New Roman" panose="02020603050405020304" pitchFamily="18" charset="0"/>
            </a:endParaRPr>
          </a:p>
          <a:p>
            <a:pPr>
              <a:spcBef>
                <a:spcPts val="600"/>
              </a:spcBef>
              <a:spcAft>
                <a:spcPts val="600"/>
              </a:spcAft>
            </a:pPr>
            <a:endParaRPr lang="en-US" sz="3200" b="1" dirty="0"/>
          </a:p>
          <a:p>
            <a:pPr>
              <a:lnSpc>
                <a:spcPct val="107000"/>
              </a:lnSpc>
              <a:spcAft>
                <a:spcPts val="800"/>
              </a:spcAft>
            </a:pPr>
            <a:r>
              <a:rPr lang="en-AU" sz="3200"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Also in the Torres Strait are:- </a:t>
            </a:r>
          </a:p>
          <a:p>
            <a:pPr>
              <a:lnSpc>
                <a:spcPct val="107000"/>
              </a:lnSpc>
              <a:spcAft>
                <a:spcPts val="800"/>
              </a:spcAft>
            </a:pPr>
            <a:r>
              <a:rPr lang="en-AU" sz="3200"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Wednesday Island, Thursday Island &amp;</a:t>
            </a:r>
          </a:p>
          <a:p>
            <a:pPr>
              <a:lnSpc>
                <a:spcPct val="107000"/>
              </a:lnSpc>
              <a:spcAft>
                <a:spcPts val="800"/>
              </a:spcAft>
            </a:pPr>
            <a:r>
              <a:rPr lang="en-AU" sz="3200" kern="1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Friday Island</a:t>
            </a:r>
            <a:endParaRPr lang="en-AU" sz="3200" kern="100" dirty="0">
              <a:effectLst/>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32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2050" name="Picture 2" descr="Prince of Wales Island: Island Logistics — Destination: Wildlife™">
            <a:extLst>
              <a:ext uri="{FF2B5EF4-FFF2-40B4-BE49-F238E27FC236}">
                <a16:creationId xmlns:a16="http://schemas.microsoft.com/office/drawing/2014/main" id="{CC9394CD-A714-6E17-2FB6-AC7F668AD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527" y="2838183"/>
            <a:ext cx="4445510" cy="332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103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354226" y="870866"/>
            <a:ext cx="5000369" cy="4948727"/>
          </a:xfrm>
          <a:prstGeom prst="rect">
            <a:avLst/>
          </a:prstGeom>
          <a:noFill/>
        </p:spPr>
        <p:txBody>
          <a:bodyPr wrap="square" rtlCol="0">
            <a:spAutoFit/>
          </a:bodyPr>
          <a:lstStyle/>
          <a:p>
            <a:pPr fontAlgn="base">
              <a:lnSpc>
                <a:spcPct val="107000"/>
              </a:lnSpc>
              <a:spcAft>
                <a:spcPts val="800"/>
              </a:spcAft>
            </a:pPr>
            <a:r>
              <a:rPr lang="en-AU" sz="3400" b="1" kern="0" dirty="0" err="1">
                <a:effectLst/>
                <a:latin typeface="inherit"/>
                <a:ea typeface="Times New Roman" panose="02020603050405020304" pitchFamily="18" charset="0"/>
                <a:cs typeface="Times New Roman" panose="02020603050405020304" pitchFamily="18" charset="0"/>
              </a:rPr>
              <a:t>Ngiam</a:t>
            </a:r>
            <a:r>
              <a:rPr lang="en-AU" sz="3400" b="1" kern="0" dirty="0">
                <a:effectLst/>
                <a:latin typeface="inherit"/>
                <a:ea typeface="Times New Roman" panose="02020603050405020304" pitchFamily="18" charset="0"/>
                <a:cs typeface="Times New Roman" panose="02020603050405020304" pitchFamily="18" charset="0"/>
              </a:rPr>
              <a:t> Tong Boon, a bartender at the Raffles Hotel, created a cocktail in 1915.  What was it called? </a:t>
            </a:r>
          </a:p>
          <a:p>
            <a:pPr marL="342900" indent="-342900" fontAlgn="base">
              <a:lnSpc>
                <a:spcPct val="107000"/>
              </a:lnSpc>
              <a:spcAft>
                <a:spcPts val="800"/>
              </a:spcAft>
              <a:buAutoNum type="alphaUcParenR"/>
            </a:pPr>
            <a:r>
              <a:rPr lang="en-AU" sz="3400" b="1" kern="0" dirty="0">
                <a:effectLst/>
                <a:latin typeface="PT Sans" panose="020B0503020203020204" pitchFamily="34" charset="0"/>
                <a:ea typeface="Times New Roman" panose="02020603050405020304" pitchFamily="18" charset="0"/>
                <a:cs typeface="Times New Roman" panose="02020603050405020304" pitchFamily="18" charset="0"/>
              </a:rPr>
              <a:t> Singapore Sling     </a:t>
            </a:r>
          </a:p>
          <a:p>
            <a:pPr marL="342900" indent="-342900" fontAlgn="base">
              <a:lnSpc>
                <a:spcPct val="107000"/>
              </a:lnSpc>
              <a:spcAft>
                <a:spcPts val="800"/>
              </a:spcAft>
              <a:buAutoNum type="alphaUcParenR"/>
            </a:pPr>
            <a:r>
              <a:rPr lang="en-AU" sz="3400" b="1" kern="0" dirty="0">
                <a:effectLst/>
                <a:latin typeface="PT Sans" panose="020B0503020203020204" pitchFamily="34" charset="0"/>
                <a:ea typeface="Times New Roman" panose="02020603050405020304" pitchFamily="18" charset="0"/>
                <a:cs typeface="Times New Roman" panose="02020603050405020304" pitchFamily="18" charset="0"/>
              </a:rPr>
              <a:t> Manhattan     </a:t>
            </a:r>
          </a:p>
          <a:p>
            <a:pPr marL="342900" indent="-342900" fontAlgn="base">
              <a:lnSpc>
                <a:spcPct val="107000"/>
              </a:lnSpc>
              <a:spcAft>
                <a:spcPts val="800"/>
              </a:spcAft>
              <a:buAutoNum type="alphaUcParenR"/>
            </a:pPr>
            <a:r>
              <a:rPr lang="en-AU" sz="3400" b="1" kern="0" dirty="0">
                <a:effectLst/>
                <a:latin typeface="PT Sans" panose="020B0503020203020204" pitchFamily="34" charset="0"/>
                <a:ea typeface="Times New Roman" panose="02020603050405020304" pitchFamily="18" charset="0"/>
                <a:cs typeface="Times New Roman" panose="02020603050405020304" pitchFamily="18" charset="0"/>
              </a:rPr>
              <a:t> Bellini    </a:t>
            </a:r>
          </a:p>
          <a:p>
            <a:pPr marL="342900" indent="-342900" fontAlgn="base">
              <a:lnSpc>
                <a:spcPct val="107000"/>
              </a:lnSpc>
              <a:spcAft>
                <a:spcPts val="800"/>
              </a:spcAft>
              <a:buAutoNum type="alphaUcParenR"/>
            </a:pPr>
            <a:r>
              <a:rPr lang="en-AU" sz="3400" b="1" kern="0" dirty="0">
                <a:effectLst/>
                <a:latin typeface="PT Sans" panose="020B0503020203020204" pitchFamily="34" charset="0"/>
                <a:ea typeface="Times New Roman" panose="02020603050405020304" pitchFamily="18" charset="0"/>
                <a:cs typeface="Times New Roman" panose="02020603050405020304" pitchFamily="18" charset="0"/>
              </a:rPr>
              <a:t> Margarita</a:t>
            </a:r>
            <a:endParaRPr lang="en-AU" sz="3400" b="1" kern="1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2B71E2E-F877-61E7-FAF1-9EB8ACBA3973}"/>
              </a:ext>
            </a:extLst>
          </p:cNvPr>
          <p:cNvSpPr txBox="1"/>
          <p:nvPr/>
        </p:nvSpPr>
        <p:spPr>
          <a:xfrm>
            <a:off x="7628238" y="1466682"/>
            <a:ext cx="4209536" cy="4307269"/>
          </a:xfrm>
          <a:prstGeom prst="rect">
            <a:avLst/>
          </a:prstGeom>
          <a:noFill/>
        </p:spPr>
        <p:txBody>
          <a:bodyPr wrap="square" rtlCol="0">
            <a:spAutoFit/>
          </a:bodyPr>
          <a:lstStyle/>
          <a:p>
            <a:pPr>
              <a:spcBef>
                <a:spcPts val="600"/>
              </a:spcBef>
              <a:spcAft>
                <a:spcPts val="600"/>
              </a:spcAft>
            </a:pPr>
            <a:r>
              <a:rPr lang="en-US" sz="3600" b="1" dirty="0">
                <a:solidFill>
                  <a:srgbClr val="FF0000"/>
                </a:solidFill>
              </a:rPr>
              <a:t>A) Singapore Sling</a:t>
            </a:r>
            <a:endParaRPr lang="en-AU" sz="3600" kern="100" dirty="0">
              <a:solidFill>
                <a:srgbClr val="FF0000"/>
              </a:solidFill>
              <a:effectLst/>
              <a:ea typeface="Calibri" panose="020F0502020204030204" pitchFamily="34" charset="0"/>
              <a:cs typeface="Times New Roman" panose="02020603050405020304" pitchFamily="18" charset="0"/>
            </a:endParaRPr>
          </a:p>
          <a:p>
            <a:pPr>
              <a:spcBef>
                <a:spcPts val="600"/>
              </a:spcBef>
              <a:spcAft>
                <a:spcPts val="600"/>
              </a:spcAft>
            </a:pPr>
            <a:endParaRPr lang="en-US" sz="3200" b="1" dirty="0"/>
          </a:p>
          <a:p>
            <a:pPr>
              <a:lnSpc>
                <a:spcPct val="107000"/>
              </a:lnSpc>
              <a:spcAft>
                <a:spcPts val="800"/>
              </a:spcAft>
            </a:pPr>
            <a:r>
              <a:rPr lang="en-US" sz="3600" dirty="0"/>
              <a:t>The Singapore sling is a gin-based sling cocktail.  It was originally called a Gin Sling</a:t>
            </a:r>
            <a:endParaRPr lang="en-AU" sz="3600" kern="100" dirty="0">
              <a:effectLst/>
              <a:ea typeface="Calibri" panose="020F0502020204030204" pitchFamily="34" charset="0"/>
              <a:cs typeface="Times New Roman" panose="02020603050405020304" pitchFamily="18"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1026" name="Picture 2" descr="Two Singapore sling cocktails">
            <a:extLst>
              <a:ext uri="{FF2B5EF4-FFF2-40B4-BE49-F238E27FC236}">
                <a16:creationId xmlns:a16="http://schemas.microsoft.com/office/drawing/2014/main" id="{942B83B1-3C19-CAC4-1E63-12D751352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731" y="3429000"/>
            <a:ext cx="3281749" cy="298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96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4000">
        <p15:prstTrans prst="drape"/>
      </p:transition>
    </mc:Choice>
    <mc:Fallback xmlns="">
      <p:transition spd="slow" advClick="0"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2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chemeClr val="accent2"/>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124033" y="354823"/>
            <a:ext cx="2802430"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Travel Quiz</a:t>
            </a:r>
            <a:endParaRPr lang="en-AU" sz="3200" b="1" dirty="0">
              <a:latin typeface="Viner Hand ITC" panose="03070502030502020203" pitchFamily="66" charset="0"/>
            </a:endParaRPr>
          </a:p>
        </p:txBody>
      </p:sp>
      <p:pic>
        <p:nvPicPr>
          <p:cNvPr id="3" name="Picture 2" descr="A plane flying around the earth&#10;&#10;Description automatically generated">
            <a:extLst>
              <a:ext uri="{FF2B5EF4-FFF2-40B4-BE49-F238E27FC236}">
                <a16:creationId xmlns:a16="http://schemas.microsoft.com/office/drawing/2014/main" id="{66AB8F0C-89BC-83A2-A481-C3C15B042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87" y="243077"/>
            <a:ext cx="688848" cy="490728"/>
          </a:xfrm>
          <a:prstGeom prst="rect">
            <a:avLst/>
          </a:prstGeom>
        </p:spPr>
      </p:pic>
      <p:pic>
        <p:nvPicPr>
          <p:cNvPr id="9" name="Picture 2">
            <a:extLst>
              <a:ext uri="{FF2B5EF4-FFF2-40B4-BE49-F238E27FC236}">
                <a16:creationId xmlns:a16="http://schemas.microsoft.com/office/drawing/2014/main" id="{E2915317-7ED6-7B02-0202-7A94D1AEF5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002" b="8707"/>
          <a:stretch/>
        </p:blipFill>
        <p:spPr bwMode="auto">
          <a:xfrm flipH="1">
            <a:off x="147849" y="1279567"/>
            <a:ext cx="4059946" cy="37867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D0E4443-6A04-C363-C011-C97478B1ABCC}"/>
              </a:ext>
            </a:extLst>
          </p:cNvPr>
          <p:cNvSpPr txBox="1"/>
          <p:nvPr/>
        </p:nvSpPr>
        <p:spPr>
          <a:xfrm rot="20482402">
            <a:off x="2756672" y="1535957"/>
            <a:ext cx="3259226" cy="707886"/>
          </a:xfrm>
          <a:prstGeom prst="rect">
            <a:avLst/>
          </a:prstGeom>
          <a:noFill/>
        </p:spPr>
        <p:txBody>
          <a:bodyPr wrap="none" rtlCol="0">
            <a:spAutoFit/>
          </a:bodyPr>
          <a:lstStyle/>
          <a:p>
            <a:r>
              <a:rPr lang="en-US" sz="4000" dirty="0"/>
              <a:t>Did you know?</a:t>
            </a:r>
            <a:endParaRPr lang="en-AU" sz="4000" dirty="0"/>
          </a:p>
        </p:txBody>
      </p:sp>
      <p:sp>
        <p:nvSpPr>
          <p:cNvPr id="2" name="TextBox 1">
            <a:extLst>
              <a:ext uri="{FF2B5EF4-FFF2-40B4-BE49-F238E27FC236}">
                <a16:creationId xmlns:a16="http://schemas.microsoft.com/office/drawing/2014/main" id="{C4C85B8F-B07D-9CCD-D45C-2FC350C0E331}"/>
              </a:ext>
            </a:extLst>
          </p:cNvPr>
          <p:cNvSpPr txBox="1"/>
          <p:nvPr/>
        </p:nvSpPr>
        <p:spPr>
          <a:xfrm>
            <a:off x="4111360" y="2435495"/>
            <a:ext cx="6314665" cy="1200329"/>
          </a:xfrm>
          <a:prstGeom prst="rect">
            <a:avLst/>
          </a:prstGeom>
          <a:noFill/>
        </p:spPr>
        <p:txBody>
          <a:bodyPr wrap="square" rtlCol="0">
            <a:spAutoFit/>
          </a:bodyPr>
          <a:lstStyle/>
          <a:p>
            <a:pPr algn="l" fontAlgn="base"/>
            <a:r>
              <a:rPr lang="en-US" sz="3600" b="1" i="0" dirty="0">
                <a:solidFill>
                  <a:srgbClr val="444444"/>
                </a:solidFill>
                <a:effectLst/>
              </a:rPr>
              <a:t>Germany's Famous Oktoberfest Is Actually in September</a:t>
            </a:r>
          </a:p>
        </p:txBody>
      </p:sp>
      <p:sp>
        <p:nvSpPr>
          <p:cNvPr id="6" name="TextBox 5">
            <a:extLst>
              <a:ext uri="{FF2B5EF4-FFF2-40B4-BE49-F238E27FC236}">
                <a16:creationId xmlns:a16="http://schemas.microsoft.com/office/drawing/2014/main" id="{DF60258B-59C8-7A3A-EF7D-4079C8887F98}"/>
              </a:ext>
            </a:extLst>
          </p:cNvPr>
          <p:cNvSpPr txBox="1"/>
          <p:nvPr/>
        </p:nvSpPr>
        <p:spPr>
          <a:xfrm>
            <a:off x="1741251" y="3760048"/>
            <a:ext cx="10302900" cy="2554545"/>
          </a:xfrm>
          <a:prstGeom prst="rect">
            <a:avLst/>
          </a:prstGeom>
          <a:noFill/>
        </p:spPr>
        <p:txBody>
          <a:bodyPr wrap="square" rtlCol="0">
            <a:spAutoFit/>
          </a:bodyPr>
          <a:lstStyle/>
          <a:p>
            <a:pPr fontAlgn="base">
              <a:spcBef>
                <a:spcPts val="600"/>
              </a:spcBef>
              <a:spcAft>
                <a:spcPts val="600"/>
              </a:spcAft>
            </a:pPr>
            <a:r>
              <a:rPr lang="en-US" sz="2800" dirty="0"/>
              <a:t>Prince Ludwig married in October 1810. He threw a party and party became an annual event known simply as Oktoberfest.</a:t>
            </a:r>
          </a:p>
          <a:p>
            <a:pPr fontAlgn="base">
              <a:spcBef>
                <a:spcPts val="600"/>
              </a:spcBef>
              <a:spcAft>
                <a:spcPts val="600"/>
              </a:spcAft>
            </a:pPr>
            <a:r>
              <a:rPr lang="en-US" sz="2800" dirty="0"/>
              <a:t>However, with warmer temperatures in September making for a better party atmosphere, the event was pushed back into September. </a:t>
            </a:r>
          </a:p>
          <a:p>
            <a:pPr fontAlgn="base">
              <a:spcBef>
                <a:spcPts val="600"/>
              </a:spcBef>
              <a:spcAft>
                <a:spcPts val="600"/>
              </a:spcAft>
            </a:pPr>
            <a:r>
              <a:rPr lang="en-US" sz="2800" dirty="0"/>
              <a:t>It ends on the first Sunday of “</a:t>
            </a:r>
            <a:r>
              <a:rPr lang="en-US" sz="2800" dirty="0" err="1"/>
              <a:t>Oktober</a:t>
            </a:r>
            <a:r>
              <a:rPr lang="en-US" sz="2800" dirty="0"/>
              <a:t>” to keep the name in place.</a:t>
            </a:r>
          </a:p>
        </p:txBody>
      </p:sp>
      <p:pic>
        <p:nvPicPr>
          <p:cNvPr id="4098" name="Picture 2" descr="Free Cartoon Beer Mug, Download Free Cartoon Beer Mug png images, Free ...">
            <a:extLst>
              <a:ext uri="{FF2B5EF4-FFF2-40B4-BE49-F238E27FC236}">
                <a16:creationId xmlns:a16="http://schemas.microsoft.com/office/drawing/2014/main" id="{193860D0-0F10-FB42-0E84-67E3807D0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9044" y="816900"/>
            <a:ext cx="1276593" cy="171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743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20000">
        <p15:prstTrans prst="drape"/>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500"/>
                            </p:stCondLst>
                            <p:childTnLst>
                              <p:par>
                                <p:cTn id="11" presetID="53" presetClass="entr" presetSubtype="16" fill="hold" grpId="0" nodeType="afterEffect">
                                  <p:stCondLst>
                                    <p:cond delay="4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1826</Words>
  <Application>Microsoft Office PowerPoint</Application>
  <PresentationFormat>Widescreen</PresentationFormat>
  <Paragraphs>245</Paragraphs>
  <Slides>28</Slides>
  <Notes>0</Notes>
  <HiddenSlides>0</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-apple-system</vt:lpstr>
      <vt:lpstr>Arial</vt:lpstr>
      <vt:lpstr>Blackadder ITC</vt:lpstr>
      <vt:lpstr>Calibri</vt:lpstr>
      <vt:lpstr>Calibri </vt:lpstr>
      <vt:lpstr>Calibri Light</vt:lpstr>
      <vt:lpstr>inherit</vt:lpstr>
      <vt:lpstr>Inter var</vt:lpstr>
      <vt:lpstr>PT Sans</vt:lpstr>
      <vt:lpstr>Roboto</vt:lpstr>
      <vt:lpstr>Sansation</vt:lpstr>
      <vt:lpstr>Times New Roman</vt:lpstr>
      <vt:lpstr>Verdana</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Nathan</dc:creator>
  <cp:lastModifiedBy>Alan Nathan</cp:lastModifiedBy>
  <cp:revision>4</cp:revision>
  <dcterms:created xsi:type="dcterms:W3CDTF">2024-01-08T05:28:30Z</dcterms:created>
  <dcterms:modified xsi:type="dcterms:W3CDTF">2024-02-11T05:48:54Z</dcterms:modified>
</cp:coreProperties>
</file>