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7" r:id="rId2"/>
    <p:sldId id="358" r:id="rId3"/>
    <p:sldId id="359" r:id="rId4"/>
    <p:sldId id="360" r:id="rId5"/>
    <p:sldId id="363" r:id="rId6"/>
    <p:sldId id="361" r:id="rId7"/>
    <p:sldId id="364" r:id="rId8"/>
    <p:sldId id="366" r:id="rId9"/>
    <p:sldId id="408" r:id="rId10"/>
    <p:sldId id="362" r:id="rId11"/>
    <p:sldId id="367" r:id="rId12"/>
    <p:sldId id="368" r:id="rId13"/>
    <p:sldId id="369" r:id="rId14"/>
    <p:sldId id="370" r:id="rId15"/>
    <p:sldId id="371" r:id="rId16"/>
    <p:sldId id="372" r:id="rId17"/>
    <p:sldId id="373" r:id="rId18"/>
    <p:sldId id="374" r:id="rId19"/>
    <p:sldId id="375" r:id="rId20"/>
    <p:sldId id="409" r:id="rId21"/>
    <p:sldId id="376" r:id="rId22"/>
    <p:sldId id="377" r:id="rId23"/>
    <p:sldId id="378" r:id="rId24"/>
    <p:sldId id="379" r:id="rId25"/>
    <p:sldId id="412" r:id="rId26"/>
    <p:sldId id="380" r:id="rId27"/>
    <p:sldId id="381" r:id="rId28"/>
    <p:sldId id="382" r:id="rId29"/>
    <p:sldId id="383" r:id="rId30"/>
    <p:sldId id="384" r:id="rId31"/>
    <p:sldId id="410" r:id="rId32"/>
    <p:sldId id="385" r:id="rId33"/>
    <p:sldId id="386" r:id="rId34"/>
    <p:sldId id="387" r:id="rId35"/>
    <p:sldId id="388" r:id="rId36"/>
    <p:sldId id="405" r:id="rId37"/>
    <p:sldId id="393" r:id="rId38"/>
    <p:sldId id="413" r:id="rId39"/>
    <p:sldId id="389" r:id="rId40"/>
    <p:sldId id="390" r:id="rId41"/>
    <p:sldId id="391" r:id="rId42"/>
    <p:sldId id="392" r:id="rId43"/>
    <p:sldId id="406" r:id="rId44"/>
    <p:sldId id="394" r:id="rId45"/>
    <p:sldId id="414" r:id="rId46"/>
    <p:sldId id="395" r:id="rId47"/>
    <p:sldId id="396" r:id="rId48"/>
    <p:sldId id="397" r:id="rId49"/>
    <p:sldId id="398" r:id="rId50"/>
    <p:sldId id="407" r:id="rId51"/>
    <p:sldId id="401" r:id="rId52"/>
    <p:sldId id="403" r:id="rId53"/>
    <p:sldId id="416" r:id="rId54"/>
    <p:sldId id="402" r:id="rId55"/>
    <p:sldId id="404" r:id="rId56"/>
    <p:sldId id="399" r:id="rId57"/>
    <p:sldId id="400" r:id="rId58"/>
    <p:sldId id="411" r:id="rId59"/>
    <p:sldId id="41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2" autoAdjust="0"/>
    <p:restoredTop sz="94382" autoAdjust="0"/>
  </p:normalViewPr>
  <p:slideViewPr>
    <p:cSldViewPr snapToGrid="0">
      <p:cViewPr varScale="1">
        <p:scale>
          <a:sx n="112" d="100"/>
          <a:sy n="112" d="100"/>
        </p:scale>
        <p:origin x="270"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7D155-EEA6-A785-C6A1-BF42B6CC92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6D383CB-3DF9-7EDD-1BEA-79066B1512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45F3603-8739-9A13-EB19-8F5095B95C80}"/>
              </a:ext>
            </a:extLst>
          </p:cNvPr>
          <p:cNvSpPr>
            <a:spLocks noGrp="1"/>
          </p:cNvSpPr>
          <p:nvPr>
            <p:ph type="dt" sz="half" idx="10"/>
          </p:nvPr>
        </p:nvSpPr>
        <p:spPr/>
        <p:txBody>
          <a:bodyPr/>
          <a:lstStyle/>
          <a:p>
            <a:fld id="{67E705E0-D16D-4095-A1AD-1CA7D69567E1}" type="datetimeFigureOut">
              <a:rPr lang="en-AU" smtClean="0"/>
              <a:t>11/02/2024</a:t>
            </a:fld>
            <a:endParaRPr lang="en-AU"/>
          </a:p>
        </p:txBody>
      </p:sp>
      <p:sp>
        <p:nvSpPr>
          <p:cNvPr id="5" name="Footer Placeholder 4">
            <a:extLst>
              <a:ext uri="{FF2B5EF4-FFF2-40B4-BE49-F238E27FC236}">
                <a16:creationId xmlns:a16="http://schemas.microsoft.com/office/drawing/2014/main" id="{2D2896CC-8B6C-D804-0EB0-FC58EB58B93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16B5789-30F5-4ACF-C507-2A0804219126}"/>
              </a:ext>
            </a:extLst>
          </p:cNvPr>
          <p:cNvSpPr>
            <a:spLocks noGrp="1"/>
          </p:cNvSpPr>
          <p:nvPr>
            <p:ph type="sldNum" sz="quarter" idx="12"/>
          </p:nvPr>
        </p:nvSpPr>
        <p:spPr/>
        <p:txBody>
          <a:bodyPr/>
          <a:lstStyle/>
          <a:p>
            <a:fld id="{207B34B2-9951-494F-9798-C46078451427}" type="slidenum">
              <a:rPr lang="en-AU" smtClean="0"/>
              <a:t>‹#›</a:t>
            </a:fld>
            <a:endParaRPr lang="en-AU"/>
          </a:p>
        </p:txBody>
      </p:sp>
    </p:spTree>
    <p:extLst>
      <p:ext uri="{BB962C8B-B14F-4D97-AF65-F5344CB8AC3E}">
        <p14:creationId xmlns:p14="http://schemas.microsoft.com/office/powerpoint/2010/main" val="238344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D33D9-589D-DE0A-537C-30FF18AAD6F5}"/>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74C1746-F757-0CC9-0FAA-E2A488556A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0AC905F-30F9-BFD7-BA4C-36BECCEBE106}"/>
              </a:ext>
            </a:extLst>
          </p:cNvPr>
          <p:cNvSpPr>
            <a:spLocks noGrp="1"/>
          </p:cNvSpPr>
          <p:nvPr>
            <p:ph type="dt" sz="half" idx="10"/>
          </p:nvPr>
        </p:nvSpPr>
        <p:spPr/>
        <p:txBody>
          <a:bodyPr/>
          <a:lstStyle/>
          <a:p>
            <a:fld id="{67E705E0-D16D-4095-A1AD-1CA7D69567E1}" type="datetimeFigureOut">
              <a:rPr lang="en-AU" smtClean="0"/>
              <a:t>11/02/2024</a:t>
            </a:fld>
            <a:endParaRPr lang="en-AU"/>
          </a:p>
        </p:txBody>
      </p:sp>
      <p:sp>
        <p:nvSpPr>
          <p:cNvPr id="5" name="Footer Placeholder 4">
            <a:extLst>
              <a:ext uri="{FF2B5EF4-FFF2-40B4-BE49-F238E27FC236}">
                <a16:creationId xmlns:a16="http://schemas.microsoft.com/office/drawing/2014/main" id="{D4FDA989-56FE-6B2A-D43D-8F97D175392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54CB29B-B31C-29F1-6744-3262F29BDC0B}"/>
              </a:ext>
            </a:extLst>
          </p:cNvPr>
          <p:cNvSpPr>
            <a:spLocks noGrp="1"/>
          </p:cNvSpPr>
          <p:nvPr>
            <p:ph type="sldNum" sz="quarter" idx="12"/>
          </p:nvPr>
        </p:nvSpPr>
        <p:spPr/>
        <p:txBody>
          <a:bodyPr/>
          <a:lstStyle/>
          <a:p>
            <a:fld id="{207B34B2-9951-494F-9798-C46078451427}" type="slidenum">
              <a:rPr lang="en-AU" smtClean="0"/>
              <a:t>‹#›</a:t>
            </a:fld>
            <a:endParaRPr lang="en-AU"/>
          </a:p>
        </p:txBody>
      </p:sp>
    </p:spTree>
    <p:extLst>
      <p:ext uri="{BB962C8B-B14F-4D97-AF65-F5344CB8AC3E}">
        <p14:creationId xmlns:p14="http://schemas.microsoft.com/office/powerpoint/2010/main" val="1206067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B89BB6-DD79-8CB3-F44A-8BF2F9174C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0D40CB2-5887-638C-6B3D-BF64C5276B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8F4307D-1002-4146-F36B-3EB53EDB24C8}"/>
              </a:ext>
            </a:extLst>
          </p:cNvPr>
          <p:cNvSpPr>
            <a:spLocks noGrp="1"/>
          </p:cNvSpPr>
          <p:nvPr>
            <p:ph type="dt" sz="half" idx="10"/>
          </p:nvPr>
        </p:nvSpPr>
        <p:spPr/>
        <p:txBody>
          <a:bodyPr/>
          <a:lstStyle/>
          <a:p>
            <a:fld id="{67E705E0-D16D-4095-A1AD-1CA7D69567E1}" type="datetimeFigureOut">
              <a:rPr lang="en-AU" smtClean="0"/>
              <a:t>11/02/2024</a:t>
            </a:fld>
            <a:endParaRPr lang="en-AU"/>
          </a:p>
        </p:txBody>
      </p:sp>
      <p:sp>
        <p:nvSpPr>
          <p:cNvPr id="5" name="Footer Placeholder 4">
            <a:extLst>
              <a:ext uri="{FF2B5EF4-FFF2-40B4-BE49-F238E27FC236}">
                <a16:creationId xmlns:a16="http://schemas.microsoft.com/office/drawing/2014/main" id="{9E4EFA84-DD27-73FE-D9A8-F7ADDE6D50F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A77BF17-0017-6C07-F623-8AE0FB91411C}"/>
              </a:ext>
            </a:extLst>
          </p:cNvPr>
          <p:cNvSpPr>
            <a:spLocks noGrp="1"/>
          </p:cNvSpPr>
          <p:nvPr>
            <p:ph type="sldNum" sz="quarter" idx="12"/>
          </p:nvPr>
        </p:nvSpPr>
        <p:spPr/>
        <p:txBody>
          <a:bodyPr/>
          <a:lstStyle/>
          <a:p>
            <a:fld id="{207B34B2-9951-494F-9798-C46078451427}" type="slidenum">
              <a:rPr lang="en-AU" smtClean="0"/>
              <a:t>‹#›</a:t>
            </a:fld>
            <a:endParaRPr lang="en-AU"/>
          </a:p>
        </p:txBody>
      </p:sp>
    </p:spTree>
    <p:extLst>
      <p:ext uri="{BB962C8B-B14F-4D97-AF65-F5344CB8AC3E}">
        <p14:creationId xmlns:p14="http://schemas.microsoft.com/office/powerpoint/2010/main" val="216725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418E2-3199-24D4-53D9-E8E8AE90CC5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19F9117-0FF4-C10F-F65A-BCE229A08D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5EE7D06-28F0-22BC-724F-254E9C0BB432}"/>
              </a:ext>
            </a:extLst>
          </p:cNvPr>
          <p:cNvSpPr>
            <a:spLocks noGrp="1"/>
          </p:cNvSpPr>
          <p:nvPr>
            <p:ph type="dt" sz="half" idx="10"/>
          </p:nvPr>
        </p:nvSpPr>
        <p:spPr/>
        <p:txBody>
          <a:bodyPr/>
          <a:lstStyle/>
          <a:p>
            <a:fld id="{67E705E0-D16D-4095-A1AD-1CA7D69567E1}" type="datetimeFigureOut">
              <a:rPr lang="en-AU" smtClean="0"/>
              <a:t>11/02/2024</a:t>
            </a:fld>
            <a:endParaRPr lang="en-AU"/>
          </a:p>
        </p:txBody>
      </p:sp>
      <p:sp>
        <p:nvSpPr>
          <p:cNvPr id="5" name="Footer Placeholder 4">
            <a:extLst>
              <a:ext uri="{FF2B5EF4-FFF2-40B4-BE49-F238E27FC236}">
                <a16:creationId xmlns:a16="http://schemas.microsoft.com/office/drawing/2014/main" id="{E6D32951-085E-0A1A-ED20-DDFBF4CFCE6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BCBA4F0-7D65-9EF4-B51B-21E97D39A4E9}"/>
              </a:ext>
            </a:extLst>
          </p:cNvPr>
          <p:cNvSpPr>
            <a:spLocks noGrp="1"/>
          </p:cNvSpPr>
          <p:nvPr>
            <p:ph type="sldNum" sz="quarter" idx="12"/>
          </p:nvPr>
        </p:nvSpPr>
        <p:spPr/>
        <p:txBody>
          <a:bodyPr/>
          <a:lstStyle/>
          <a:p>
            <a:fld id="{207B34B2-9951-494F-9798-C46078451427}" type="slidenum">
              <a:rPr lang="en-AU" smtClean="0"/>
              <a:t>‹#›</a:t>
            </a:fld>
            <a:endParaRPr lang="en-AU"/>
          </a:p>
        </p:txBody>
      </p:sp>
    </p:spTree>
    <p:extLst>
      <p:ext uri="{BB962C8B-B14F-4D97-AF65-F5344CB8AC3E}">
        <p14:creationId xmlns:p14="http://schemas.microsoft.com/office/powerpoint/2010/main" val="4232404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28F6B-11D7-7385-318D-0CBBE85CCC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7E279811-CBA3-1783-E544-F024E4DE6FA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96D78C-5038-4808-7CBA-E8416B2DEA10}"/>
              </a:ext>
            </a:extLst>
          </p:cNvPr>
          <p:cNvSpPr>
            <a:spLocks noGrp="1"/>
          </p:cNvSpPr>
          <p:nvPr>
            <p:ph type="dt" sz="half" idx="10"/>
          </p:nvPr>
        </p:nvSpPr>
        <p:spPr/>
        <p:txBody>
          <a:bodyPr/>
          <a:lstStyle/>
          <a:p>
            <a:fld id="{67E705E0-D16D-4095-A1AD-1CA7D69567E1}" type="datetimeFigureOut">
              <a:rPr lang="en-AU" smtClean="0"/>
              <a:t>11/02/2024</a:t>
            </a:fld>
            <a:endParaRPr lang="en-AU"/>
          </a:p>
        </p:txBody>
      </p:sp>
      <p:sp>
        <p:nvSpPr>
          <p:cNvPr id="5" name="Footer Placeholder 4">
            <a:extLst>
              <a:ext uri="{FF2B5EF4-FFF2-40B4-BE49-F238E27FC236}">
                <a16:creationId xmlns:a16="http://schemas.microsoft.com/office/drawing/2014/main" id="{600F4AA7-8A74-FC9D-3F34-C0FB5C83A1D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B85E670-8BC2-9456-8381-85A88D2954F2}"/>
              </a:ext>
            </a:extLst>
          </p:cNvPr>
          <p:cNvSpPr>
            <a:spLocks noGrp="1"/>
          </p:cNvSpPr>
          <p:nvPr>
            <p:ph type="sldNum" sz="quarter" idx="12"/>
          </p:nvPr>
        </p:nvSpPr>
        <p:spPr/>
        <p:txBody>
          <a:bodyPr/>
          <a:lstStyle/>
          <a:p>
            <a:fld id="{207B34B2-9951-494F-9798-C46078451427}" type="slidenum">
              <a:rPr lang="en-AU" smtClean="0"/>
              <a:t>‹#›</a:t>
            </a:fld>
            <a:endParaRPr lang="en-AU"/>
          </a:p>
        </p:txBody>
      </p:sp>
    </p:spTree>
    <p:extLst>
      <p:ext uri="{BB962C8B-B14F-4D97-AF65-F5344CB8AC3E}">
        <p14:creationId xmlns:p14="http://schemas.microsoft.com/office/powerpoint/2010/main" val="252975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89FBE-08BB-1A81-DE1C-0CD4A965EB3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179B0ED-E9F8-C8B8-96D5-A11F78ACD3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8C532BF6-0C22-F0BE-85B7-033C26D2C2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AFFFC62-E2E7-75E2-2557-DC4AD71FCD3D}"/>
              </a:ext>
            </a:extLst>
          </p:cNvPr>
          <p:cNvSpPr>
            <a:spLocks noGrp="1"/>
          </p:cNvSpPr>
          <p:nvPr>
            <p:ph type="dt" sz="half" idx="10"/>
          </p:nvPr>
        </p:nvSpPr>
        <p:spPr/>
        <p:txBody>
          <a:bodyPr/>
          <a:lstStyle/>
          <a:p>
            <a:fld id="{67E705E0-D16D-4095-A1AD-1CA7D69567E1}" type="datetimeFigureOut">
              <a:rPr lang="en-AU" smtClean="0"/>
              <a:t>11/02/2024</a:t>
            </a:fld>
            <a:endParaRPr lang="en-AU"/>
          </a:p>
        </p:txBody>
      </p:sp>
      <p:sp>
        <p:nvSpPr>
          <p:cNvPr id="6" name="Footer Placeholder 5">
            <a:extLst>
              <a:ext uri="{FF2B5EF4-FFF2-40B4-BE49-F238E27FC236}">
                <a16:creationId xmlns:a16="http://schemas.microsoft.com/office/drawing/2014/main" id="{5DA7F2A0-545A-6B6A-55FA-0EAF67621B5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EA25127-9F86-8058-86EB-02E25D966739}"/>
              </a:ext>
            </a:extLst>
          </p:cNvPr>
          <p:cNvSpPr>
            <a:spLocks noGrp="1"/>
          </p:cNvSpPr>
          <p:nvPr>
            <p:ph type="sldNum" sz="quarter" idx="12"/>
          </p:nvPr>
        </p:nvSpPr>
        <p:spPr/>
        <p:txBody>
          <a:bodyPr/>
          <a:lstStyle/>
          <a:p>
            <a:fld id="{207B34B2-9951-494F-9798-C46078451427}" type="slidenum">
              <a:rPr lang="en-AU" smtClean="0"/>
              <a:t>‹#›</a:t>
            </a:fld>
            <a:endParaRPr lang="en-AU"/>
          </a:p>
        </p:txBody>
      </p:sp>
    </p:spTree>
    <p:extLst>
      <p:ext uri="{BB962C8B-B14F-4D97-AF65-F5344CB8AC3E}">
        <p14:creationId xmlns:p14="http://schemas.microsoft.com/office/powerpoint/2010/main" val="6283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97E4-CCFF-8675-FCE5-16C3495E6E1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3EB397A-2CAA-59BB-DE98-8884ACA8C5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D2778A-5722-F6A4-AA51-836A77D8CD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BC813091-3E0C-AAF8-047E-C5B8535E3E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A6A125-1669-0F5E-4DAA-F704179CC4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4FDEA8E5-218D-8C0A-CF72-DC927B9ED1A2}"/>
              </a:ext>
            </a:extLst>
          </p:cNvPr>
          <p:cNvSpPr>
            <a:spLocks noGrp="1"/>
          </p:cNvSpPr>
          <p:nvPr>
            <p:ph type="dt" sz="half" idx="10"/>
          </p:nvPr>
        </p:nvSpPr>
        <p:spPr/>
        <p:txBody>
          <a:bodyPr/>
          <a:lstStyle/>
          <a:p>
            <a:fld id="{67E705E0-D16D-4095-A1AD-1CA7D69567E1}" type="datetimeFigureOut">
              <a:rPr lang="en-AU" smtClean="0"/>
              <a:t>11/02/2024</a:t>
            </a:fld>
            <a:endParaRPr lang="en-AU"/>
          </a:p>
        </p:txBody>
      </p:sp>
      <p:sp>
        <p:nvSpPr>
          <p:cNvPr id="8" name="Footer Placeholder 7">
            <a:extLst>
              <a:ext uri="{FF2B5EF4-FFF2-40B4-BE49-F238E27FC236}">
                <a16:creationId xmlns:a16="http://schemas.microsoft.com/office/drawing/2014/main" id="{3DF9704F-C2A1-C629-67CA-9851A6D9544A}"/>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998536A3-F480-1D4F-5520-F87FFBD5DA35}"/>
              </a:ext>
            </a:extLst>
          </p:cNvPr>
          <p:cNvSpPr>
            <a:spLocks noGrp="1"/>
          </p:cNvSpPr>
          <p:nvPr>
            <p:ph type="sldNum" sz="quarter" idx="12"/>
          </p:nvPr>
        </p:nvSpPr>
        <p:spPr/>
        <p:txBody>
          <a:bodyPr/>
          <a:lstStyle/>
          <a:p>
            <a:fld id="{207B34B2-9951-494F-9798-C46078451427}" type="slidenum">
              <a:rPr lang="en-AU" smtClean="0"/>
              <a:t>‹#›</a:t>
            </a:fld>
            <a:endParaRPr lang="en-AU"/>
          </a:p>
        </p:txBody>
      </p:sp>
    </p:spTree>
    <p:extLst>
      <p:ext uri="{BB962C8B-B14F-4D97-AF65-F5344CB8AC3E}">
        <p14:creationId xmlns:p14="http://schemas.microsoft.com/office/powerpoint/2010/main" val="3428178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C4292-405D-8E84-55C1-DFFF2AAD7A1E}"/>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2598A4D-01EF-A398-BA1D-C0A63F6050EC}"/>
              </a:ext>
            </a:extLst>
          </p:cNvPr>
          <p:cNvSpPr>
            <a:spLocks noGrp="1"/>
          </p:cNvSpPr>
          <p:nvPr>
            <p:ph type="dt" sz="half" idx="10"/>
          </p:nvPr>
        </p:nvSpPr>
        <p:spPr/>
        <p:txBody>
          <a:bodyPr/>
          <a:lstStyle/>
          <a:p>
            <a:fld id="{67E705E0-D16D-4095-A1AD-1CA7D69567E1}" type="datetimeFigureOut">
              <a:rPr lang="en-AU" smtClean="0"/>
              <a:t>11/02/2024</a:t>
            </a:fld>
            <a:endParaRPr lang="en-AU"/>
          </a:p>
        </p:txBody>
      </p:sp>
      <p:sp>
        <p:nvSpPr>
          <p:cNvPr id="4" name="Footer Placeholder 3">
            <a:extLst>
              <a:ext uri="{FF2B5EF4-FFF2-40B4-BE49-F238E27FC236}">
                <a16:creationId xmlns:a16="http://schemas.microsoft.com/office/drawing/2014/main" id="{8F3E865B-3462-C1C2-3DB2-350DE23407D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D0923DF-CA3E-3285-BE04-9C0295AEDD1A}"/>
              </a:ext>
            </a:extLst>
          </p:cNvPr>
          <p:cNvSpPr>
            <a:spLocks noGrp="1"/>
          </p:cNvSpPr>
          <p:nvPr>
            <p:ph type="sldNum" sz="quarter" idx="12"/>
          </p:nvPr>
        </p:nvSpPr>
        <p:spPr/>
        <p:txBody>
          <a:bodyPr/>
          <a:lstStyle/>
          <a:p>
            <a:fld id="{207B34B2-9951-494F-9798-C46078451427}" type="slidenum">
              <a:rPr lang="en-AU" smtClean="0"/>
              <a:t>‹#›</a:t>
            </a:fld>
            <a:endParaRPr lang="en-AU"/>
          </a:p>
        </p:txBody>
      </p:sp>
    </p:spTree>
    <p:extLst>
      <p:ext uri="{BB962C8B-B14F-4D97-AF65-F5344CB8AC3E}">
        <p14:creationId xmlns:p14="http://schemas.microsoft.com/office/powerpoint/2010/main" val="3540648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82999A-28F6-1E1B-047D-0A2F2FDCE496}"/>
              </a:ext>
            </a:extLst>
          </p:cNvPr>
          <p:cNvSpPr>
            <a:spLocks noGrp="1"/>
          </p:cNvSpPr>
          <p:nvPr>
            <p:ph type="dt" sz="half" idx="10"/>
          </p:nvPr>
        </p:nvSpPr>
        <p:spPr/>
        <p:txBody>
          <a:bodyPr/>
          <a:lstStyle/>
          <a:p>
            <a:fld id="{67E705E0-D16D-4095-A1AD-1CA7D69567E1}" type="datetimeFigureOut">
              <a:rPr lang="en-AU" smtClean="0"/>
              <a:t>11/02/2024</a:t>
            </a:fld>
            <a:endParaRPr lang="en-AU"/>
          </a:p>
        </p:txBody>
      </p:sp>
      <p:sp>
        <p:nvSpPr>
          <p:cNvPr id="3" name="Footer Placeholder 2">
            <a:extLst>
              <a:ext uri="{FF2B5EF4-FFF2-40B4-BE49-F238E27FC236}">
                <a16:creationId xmlns:a16="http://schemas.microsoft.com/office/drawing/2014/main" id="{A6C0CAA9-19B9-D63A-274F-1E8A77F3DCD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D8E23E8-2516-8A86-9E65-3A1930D1D74F}"/>
              </a:ext>
            </a:extLst>
          </p:cNvPr>
          <p:cNvSpPr>
            <a:spLocks noGrp="1"/>
          </p:cNvSpPr>
          <p:nvPr>
            <p:ph type="sldNum" sz="quarter" idx="12"/>
          </p:nvPr>
        </p:nvSpPr>
        <p:spPr/>
        <p:txBody>
          <a:bodyPr/>
          <a:lstStyle/>
          <a:p>
            <a:fld id="{207B34B2-9951-494F-9798-C46078451427}" type="slidenum">
              <a:rPr lang="en-AU" smtClean="0"/>
              <a:t>‹#›</a:t>
            </a:fld>
            <a:endParaRPr lang="en-AU"/>
          </a:p>
        </p:txBody>
      </p:sp>
    </p:spTree>
    <p:extLst>
      <p:ext uri="{BB962C8B-B14F-4D97-AF65-F5344CB8AC3E}">
        <p14:creationId xmlns:p14="http://schemas.microsoft.com/office/powerpoint/2010/main" val="1156649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AAE8-0A2D-CFFC-6B6F-D276B14206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86B4B8A-AE32-1232-BCAE-6DECE38E83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5F02CFB-2382-EDF6-B7A2-C64172E5EE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732D3E-6E15-7967-FA19-0141B05ED513}"/>
              </a:ext>
            </a:extLst>
          </p:cNvPr>
          <p:cNvSpPr>
            <a:spLocks noGrp="1"/>
          </p:cNvSpPr>
          <p:nvPr>
            <p:ph type="dt" sz="half" idx="10"/>
          </p:nvPr>
        </p:nvSpPr>
        <p:spPr/>
        <p:txBody>
          <a:bodyPr/>
          <a:lstStyle/>
          <a:p>
            <a:fld id="{67E705E0-D16D-4095-A1AD-1CA7D69567E1}" type="datetimeFigureOut">
              <a:rPr lang="en-AU" smtClean="0"/>
              <a:t>11/02/2024</a:t>
            </a:fld>
            <a:endParaRPr lang="en-AU"/>
          </a:p>
        </p:txBody>
      </p:sp>
      <p:sp>
        <p:nvSpPr>
          <p:cNvPr id="6" name="Footer Placeholder 5">
            <a:extLst>
              <a:ext uri="{FF2B5EF4-FFF2-40B4-BE49-F238E27FC236}">
                <a16:creationId xmlns:a16="http://schemas.microsoft.com/office/drawing/2014/main" id="{E6995502-3E7B-9CF6-1A67-1E5B1C60F9C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C4E8B8B-C7C0-2D2D-DD0C-6DA38A0353D9}"/>
              </a:ext>
            </a:extLst>
          </p:cNvPr>
          <p:cNvSpPr>
            <a:spLocks noGrp="1"/>
          </p:cNvSpPr>
          <p:nvPr>
            <p:ph type="sldNum" sz="quarter" idx="12"/>
          </p:nvPr>
        </p:nvSpPr>
        <p:spPr/>
        <p:txBody>
          <a:bodyPr/>
          <a:lstStyle/>
          <a:p>
            <a:fld id="{207B34B2-9951-494F-9798-C46078451427}" type="slidenum">
              <a:rPr lang="en-AU" smtClean="0"/>
              <a:t>‹#›</a:t>
            </a:fld>
            <a:endParaRPr lang="en-AU"/>
          </a:p>
        </p:txBody>
      </p:sp>
    </p:spTree>
    <p:extLst>
      <p:ext uri="{BB962C8B-B14F-4D97-AF65-F5344CB8AC3E}">
        <p14:creationId xmlns:p14="http://schemas.microsoft.com/office/powerpoint/2010/main" val="260297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D30D-37B8-2F44-7D22-D4230104C4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0CFE3F54-E4AD-68DE-3DE9-1EC9856D3C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D3F9ECEE-D113-2087-CDF1-2942396EF2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E40D47-4875-ECA2-2CCF-1CF2E80CD41D}"/>
              </a:ext>
            </a:extLst>
          </p:cNvPr>
          <p:cNvSpPr>
            <a:spLocks noGrp="1"/>
          </p:cNvSpPr>
          <p:nvPr>
            <p:ph type="dt" sz="half" idx="10"/>
          </p:nvPr>
        </p:nvSpPr>
        <p:spPr/>
        <p:txBody>
          <a:bodyPr/>
          <a:lstStyle/>
          <a:p>
            <a:fld id="{67E705E0-D16D-4095-A1AD-1CA7D69567E1}" type="datetimeFigureOut">
              <a:rPr lang="en-AU" smtClean="0"/>
              <a:t>11/02/2024</a:t>
            </a:fld>
            <a:endParaRPr lang="en-AU"/>
          </a:p>
        </p:txBody>
      </p:sp>
      <p:sp>
        <p:nvSpPr>
          <p:cNvPr id="6" name="Footer Placeholder 5">
            <a:extLst>
              <a:ext uri="{FF2B5EF4-FFF2-40B4-BE49-F238E27FC236}">
                <a16:creationId xmlns:a16="http://schemas.microsoft.com/office/drawing/2014/main" id="{8FB93D22-A3F9-C5EC-B142-7FA3868BFEF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7018448-B15F-5ACD-20E8-4F4449030724}"/>
              </a:ext>
            </a:extLst>
          </p:cNvPr>
          <p:cNvSpPr>
            <a:spLocks noGrp="1"/>
          </p:cNvSpPr>
          <p:nvPr>
            <p:ph type="sldNum" sz="quarter" idx="12"/>
          </p:nvPr>
        </p:nvSpPr>
        <p:spPr/>
        <p:txBody>
          <a:bodyPr/>
          <a:lstStyle/>
          <a:p>
            <a:fld id="{207B34B2-9951-494F-9798-C46078451427}" type="slidenum">
              <a:rPr lang="en-AU" smtClean="0"/>
              <a:t>‹#›</a:t>
            </a:fld>
            <a:endParaRPr lang="en-AU"/>
          </a:p>
        </p:txBody>
      </p:sp>
    </p:spTree>
    <p:extLst>
      <p:ext uri="{BB962C8B-B14F-4D97-AF65-F5344CB8AC3E}">
        <p14:creationId xmlns:p14="http://schemas.microsoft.com/office/powerpoint/2010/main" val="335534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1E0CF1-3289-C1C2-9483-7DF752F068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72B1805-A5F1-7BB9-A5F0-D0A55ABCF7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26146F2-17BF-574D-1B61-9927455261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7E705E0-D16D-4095-A1AD-1CA7D69567E1}" type="datetimeFigureOut">
              <a:rPr lang="en-AU" smtClean="0"/>
              <a:t>11/02/2024</a:t>
            </a:fld>
            <a:endParaRPr lang="en-AU"/>
          </a:p>
        </p:txBody>
      </p:sp>
      <p:sp>
        <p:nvSpPr>
          <p:cNvPr id="5" name="Footer Placeholder 4">
            <a:extLst>
              <a:ext uri="{FF2B5EF4-FFF2-40B4-BE49-F238E27FC236}">
                <a16:creationId xmlns:a16="http://schemas.microsoft.com/office/drawing/2014/main" id="{A6609709-4C2E-291B-8F27-3557D74857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F2218B75-E094-8ECE-18BB-EF8AF35004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7B34B2-9951-494F-9798-C46078451427}" type="slidenum">
              <a:rPr lang="en-AU" smtClean="0"/>
              <a:t>‹#›</a:t>
            </a:fld>
            <a:endParaRPr lang="en-AU"/>
          </a:p>
        </p:txBody>
      </p:sp>
    </p:spTree>
    <p:extLst>
      <p:ext uri="{BB962C8B-B14F-4D97-AF65-F5344CB8AC3E}">
        <p14:creationId xmlns:p14="http://schemas.microsoft.com/office/powerpoint/2010/main" val="3395972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0.gif"/></Relationships>
</file>

<file path=ppt/slides/_rels/slide1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5.gif"/></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0.gif"/></Relationships>
</file>

<file path=ppt/slides/_rels/slide2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3.gif"/></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8.gif"/></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3.gif"/></Relationships>
</file>

<file path=ppt/slides/_rels/slide4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7.gif"/></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9.gif"/></Relationships>
</file>

<file path=ppt/slides/_rels/slide5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75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558752" y="1188683"/>
            <a:ext cx="11114263" cy="2615331"/>
          </a:xfrm>
          <a:prstGeom prst="rect">
            <a:avLst/>
          </a:prstGeom>
          <a:noFill/>
        </p:spPr>
        <p:txBody>
          <a:bodyPr wrap="square" rtlCol="0">
            <a:spAutoFit/>
          </a:bodyPr>
          <a:lstStyle/>
          <a:p>
            <a:pPr>
              <a:lnSpc>
                <a:spcPct val="107000"/>
              </a:lnSpc>
              <a:spcAft>
                <a:spcPts val="800"/>
              </a:spcAft>
            </a:pPr>
            <a:r>
              <a:rPr lang="en-AU" sz="3200" b="1" kern="100" dirty="0">
                <a:effectLst/>
                <a:latin typeface="Verdana" panose="020B0604030504040204" pitchFamily="34" charset="0"/>
                <a:ea typeface="Aptos" panose="020B0004020202020204" pitchFamily="34" charset="0"/>
                <a:cs typeface="Times New Roman" panose="02020603050405020304" pitchFamily="18" charset="0"/>
              </a:rPr>
              <a:t>Do you know what </a:t>
            </a:r>
            <a:r>
              <a:rPr lang="en-AU" sz="3200" b="1" kern="100" dirty="0" err="1">
                <a:effectLst/>
                <a:latin typeface="Verdana" panose="020B0604030504040204" pitchFamily="34" charset="0"/>
                <a:ea typeface="Aptos" panose="020B0004020202020204" pitchFamily="34" charset="0"/>
                <a:cs typeface="Times New Roman" panose="02020603050405020304" pitchFamily="18" charset="0"/>
              </a:rPr>
              <a:t>Bumba</a:t>
            </a:r>
            <a:r>
              <a:rPr lang="en-AU" sz="3200" b="1" kern="100" dirty="0">
                <a:effectLst/>
                <a:latin typeface="Verdana" panose="020B0604030504040204" pitchFamily="34" charset="0"/>
                <a:ea typeface="Aptos" panose="020B0004020202020204" pitchFamily="34" charset="0"/>
                <a:cs typeface="Times New Roman" panose="02020603050405020304" pitchFamily="18" charset="0"/>
              </a:rPr>
              <a:t>-meu-</a:t>
            </a:r>
            <a:r>
              <a:rPr lang="en-AU" sz="3200" b="1" kern="100" dirty="0" err="1">
                <a:effectLst/>
                <a:latin typeface="Verdana" panose="020B0604030504040204" pitchFamily="34" charset="0"/>
                <a:ea typeface="Aptos" panose="020B0004020202020204" pitchFamily="34" charset="0"/>
                <a:cs typeface="Times New Roman" panose="02020603050405020304" pitchFamily="18" charset="0"/>
              </a:rPr>
              <a:t>boi</a:t>
            </a:r>
            <a:r>
              <a:rPr lang="en-AU" sz="3200" b="1" kern="100" dirty="0">
                <a:effectLst/>
                <a:latin typeface="Verdana" panose="020B0604030504040204" pitchFamily="34" charset="0"/>
                <a:ea typeface="Aptos" panose="020B0004020202020204" pitchFamily="34" charset="0"/>
                <a:cs typeface="Times New Roman" panose="02020603050405020304" pitchFamily="18" charset="0"/>
              </a:rPr>
              <a:t> is in Brazil?</a:t>
            </a:r>
          </a:p>
          <a:p>
            <a:pPr>
              <a:lnSpc>
                <a:spcPct val="107000"/>
              </a:lnSpc>
              <a:spcAft>
                <a:spcPts val="800"/>
              </a:spcAft>
            </a:pPr>
            <a:r>
              <a:rPr lang="en-AU" sz="3600" kern="100" dirty="0">
                <a:effectLst/>
                <a:latin typeface="Verdana" panose="020B0604030504040204" pitchFamily="34" charset="0"/>
                <a:ea typeface="Aptos" panose="020B0004020202020204" pitchFamily="34" charset="0"/>
                <a:cs typeface="Times New Roman" panose="02020603050405020304" pitchFamily="18" charset="0"/>
              </a:rPr>
              <a:t>   </a:t>
            </a:r>
          </a:p>
          <a:p>
            <a:pPr>
              <a:lnSpc>
                <a:spcPct val="107000"/>
              </a:lnSpc>
              <a:spcAft>
                <a:spcPts val="800"/>
              </a:spcAft>
            </a:pPr>
            <a:r>
              <a:rPr lang="en-AU" sz="3600" kern="100" dirty="0">
                <a:solidFill>
                  <a:schemeClr val="accent1">
                    <a:lumMod val="75000"/>
                  </a:schemeClr>
                </a:solidFill>
                <a:latin typeface="Verdana" panose="020B0604030504040204" pitchFamily="34" charset="0"/>
                <a:ea typeface="Aptos" panose="020B0004020202020204" pitchFamily="34" charset="0"/>
                <a:cs typeface="Times New Roman" panose="02020603050405020304" pitchFamily="18" charset="0"/>
              </a:rPr>
              <a:t>   </a:t>
            </a:r>
            <a:r>
              <a:rPr lang="en-AU" sz="3200" kern="100" dirty="0">
                <a:solidFill>
                  <a:schemeClr val="accent1">
                    <a:lumMod val="75000"/>
                  </a:schemeClr>
                </a:solidFill>
                <a:effectLst/>
                <a:latin typeface="Verdana" panose="020B0604030504040204" pitchFamily="34" charset="0"/>
                <a:ea typeface="Aptos" panose="020B0004020202020204" pitchFamily="34" charset="0"/>
                <a:cs typeface="Times New Roman" panose="02020603050405020304" pitchFamily="18" charset="0"/>
              </a:rPr>
              <a:t>A type of dance        A Brazilian dessert</a:t>
            </a:r>
          </a:p>
          <a:p>
            <a:pPr>
              <a:lnSpc>
                <a:spcPct val="107000"/>
              </a:lnSpc>
              <a:spcAft>
                <a:spcPts val="800"/>
              </a:spcAft>
            </a:pPr>
            <a:r>
              <a:rPr lang="en-AU" sz="3200" kern="100" dirty="0">
                <a:solidFill>
                  <a:schemeClr val="accent1">
                    <a:lumMod val="75000"/>
                  </a:schemeClr>
                </a:solidFill>
                <a:effectLst/>
                <a:latin typeface="Verdana" panose="020B0604030504040204" pitchFamily="34" charset="0"/>
                <a:ea typeface="Aptos" panose="020B0004020202020204" pitchFamily="34" charset="0"/>
                <a:cs typeface="Times New Roman" panose="02020603050405020304" pitchFamily="18" charset="0"/>
              </a:rPr>
              <a:t>   Brazilian theatre       </a:t>
            </a:r>
            <a:r>
              <a:rPr lang="en-AU" sz="3200" dirty="0">
                <a:solidFill>
                  <a:schemeClr val="accent1">
                    <a:lumMod val="75000"/>
                  </a:schemeClr>
                </a:solidFill>
                <a:effectLst/>
                <a:latin typeface="Verdana" panose="020B0604030504040204" pitchFamily="34" charset="0"/>
                <a:ea typeface="Aptos" panose="020B0004020202020204" pitchFamily="34" charset="0"/>
                <a:cs typeface="Times New Roman" panose="02020603050405020304" pitchFamily="18" charset="0"/>
              </a:rPr>
              <a:t>A Brazilian festival</a:t>
            </a:r>
            <a:endParaRPr lang="en-AU" sz="3200" b="1" dirty="0">
              <a:solidFill>
                <a:schemeClr val="accent1">
                  <a:lumMod val="75000"/>
                </a:schemeClr>
              </a:solidFill>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4098" name="Picture 2">
            <a:extLst>
              <a:ext uri="{FF2B5EF4-FFF2-40B4-BE49-F238E27FC236}">
                <a16:creationId xmlns:a16="http://schemas.microsoft.com/office/drawing/2014/main" id="{A2487ECE-295B-B60B-E467-EAF4E8946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3517" y="4388087"/>
            <a:ext cx="1141538" cy="1788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071453"/>
      </p:ext>
    </p:extLst>
  </p:cSld>
  <p:clrMapOvr>
    <a:masterClrMapping/>
  </p:clrMapOvr>
  <p:transition spd="slow" advClick="0" advTm="10000">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1737073" y="2324238"/>
            <a:ext cx="9382809" cy="2252796"/>
          </a:xfrm>
          <a:prstGeom prst="rect">
            <a:avLst/>
          </a:prstGeom>
          <a:noFill/>
        </p:spPr>
        <p:txBody>
          <a:bodyPr wrap="square" rtlCol="0">
            <a:spAutoFit/>
          </a:bodyPr>
          <a:lstStyle/>
          <a:p>
            <a:pPr>
              <a:lnSpc>
                <a:spcPct val="107000"/>
              </a:lnSpc>
              <a:spcAft>
                <a:spcPts val="800"/>
              </a:spcAft>
            </a:pPr>
            <a:r>
              <a:rPr lang="en-AU" sz="3600" dirty="0">
                <a:latin typeface="Comic Sans MS" panose="030F0702030302020204" pitchFamily="66" charset="0"/>
                <a:cs typeface="Calibri" panose="020F0502020204030204" pitchFamily="34" charset="0"/>
              </a:rPr>
              <a:t>“</a:t>
            </a:r>
            <a:r>
              <a:rPr lang="en-AU" sz="3600" b="1" dirty="0">
                <a:latin typeface="Comic Sans MS" panose="030F0702030302020204" pitchFamily="66" charset="0"/>
                <a:cs typeface="Calibri" panose="020F0502020204030204" pitchFamily="34" charset="0"/>
              </a:rPr>
              <a:t>Do not follow where the path may lead. Go instead where there is no path and leave a trail.</a:t>
            </a:r>
            <a:r>
              <a:rPr lang="en-AU" sz="3600" dirty="0">
                <a:latin typeface="Comic Sans MS" panose="030F0702030302020204" pitchFamily="66" charset="0"/>
                <a:cs typeface="Calibri" panose="020F0502020204030204" pitchFamily="34" charset="0"/>
              </a:rPr>
              <a:t>”    </a:t>
            </a:r>
            <a:r>
              <a:rPr lang="en-AU" sz="3600" dirty="0">
                <a:latin typeface="Calibri" panose="020F0502020204030204" pitchFamily="34" charset="0"/>
                <a:cs typeface="Calibri" panose="020F0502020204030204" pitchFamily="34" charset="0"/>
              </a:rPr>
              <a:t>–      Ralph Waldo Emerson</a:t>
            </a:r>
          </a:p>
          <a:p>
            <a:pPr>
              <a:lnSpc>
                <a:spcPct val="107000"/>
              </a:lnSpc>
              <a:spcAft>
                <a:spcPts val="800"/>
              </a:spcAft>
            </a:pPr>
            <a:r>
              <a:rPr lang="en-AU" sz="1800" b="1" kern="100" dirty="0">
                <a:solidFill>
                  <a:srgbClr val="808080"/>
                </a:solidFill>
                <a:effectLst/>
                <a:latin typeface="Open Sans" panose="020B0606030504020204" pitchFamily="34" charset="0"/>
                <a:ea typeface="Aptos" panose="020B0004020202020204" pitchFamily="34" charset="0"/>
                <a:cs typeface="Times New Roman" panose="02020603050405020304" pitchFamily="18" charset="0"/>
              </a:rPr>
              <a:t> </a:t>
            </a:r>
            <a:endParaRPr lang="en-AU" sz="1800" kern="100" dirty="0">
              <a:effectLst/>
              <a:latin typeface="Verdana" panose="020B0604030504040204" pitchFamily="34" charset="0"/>
              <a:ea typeface="Aptos" panose="020B0004020202020204" pitchFamily="34" charset="0"/>
              <a:cs typeface="Times New Roman" panose="02020603050405020304" pitchFamily="18" charset="0"/>
            </a:endParaRPr>
          </a:p>
        </p:txBody>
      </p:sp>
      <p:pic>
        <p:nvPicPr>
          <p:cNvPr id="6" name="Picture 5" descr="A cartoon of a person&#10;&#10;Description automatically generated">
            <a:extLst>
              <a:ext uri="{FF2B5EF4-FFF2-40B4-BE49-F238E27FC236}">
                <a16:creationId xmlns:a16="http://schemas.microsoft.com/office/drawing/2014/main" id="{75DDFA6E-11FD-8E57-DB2F-D737F0407A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18237" y="4569767"/>
            <a:ext cx="2057400" cy="2057400"/>
          </a:xfrm>
          <a:prstGeom prst="rect">
            <a:avLst/>
          </a:prstGeom>
          <a:noFill/>
          <a:ln>
            <a:noFill/>
          </a:ln>
        </p:spPr>
      </p:pic>
      <p:pic>
        <p:nvPicPr>
          <p:cNvPr id="11" name="Picture 10" descr="A cartoon of a bird&#10;&#10;Description automatically generated">
            <a:extLst>
              <a:ext uri="{FF2B5EF4-FFF2-40B4-BE49-F238E27FC236}">
                <a16:creationId xmlns:a16="http://schemas.microsoft.com/office/drawing/2014/main" id="{EB68F2CA-E605-F0EB-E3A2-E905111879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768" y="1670901"/>
            <a:ext cx="1428750" cy="1428750"/>
          </a:xfrm>
          <a:prstGeom prst="rect">
            <a:avLst/>
          </a:prstGeom>
        </p:spPr>
      </p:pic>
      <p:sp>
        <p:nvSpPr>
          <p:cNvPr id="12" name="Thought Bubble: Cloud 11">
            <a:extLst>
              <a:ext uri="{FF2B5EF4-FFF2-40B4-BE49-F238E27FC236}">
                <a16:creationId xmlns:a16="http://schemas.microsoft.com/office/drawing/2014/main" id="{3B96B7C0-6D38-189A-F95A-4111034EDD92}"/>
              </a:ext>
            </a:extLst>
          </p:cNvPr>
          <p:cNvSpPr/>
          <p:nvPr/>
        </p:nvSpPr>
        <p:spPr>
          <a:xfrm>
            <a:off x="1013255" y="832661"/>
            <a:ext cx="3237470" cy="1027098"/>
          </a:xfrm>
          <a:prstGeom prst="cloudCallout">
            <a:avLst>
              <a:gd name="adj1" fmla="val -39663"/>
              <a:gd name="adj2" fmla="val 7453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It has been tweeted</a:t>
            </a:r>
            <a:endParaRPr lang="en-AU" sz="2800" b="1" dirty="0">
              <a:solidFill>
                <a:schemeClr val="accent6">
                  <a:lumMod val="50000"/>
                </a:schemeClr>
              </a:solidFill>
            </a:endParaRPr>
          </a:p>
        </p:txBody>
      </p:sp>
    </p:spTree>
    <p:extLst>
      <p:ext uri="{BB962C8B-B14F-4D97-AF65-F5344CB8AC3E}">
        <p14:creationId xmlns:p14="http://schemas.microsoft.com/office/powerpoint/2010/main" val="97689502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6000" fill="hold"/>
                                        <p:tgtEl>
                                          <p:spTgt spid="6"/>
                                        </p:tgtEl>
                                        <p:attrNameLst>
                                          <p:attrName>ppt_x</p:attrName>
                                        </p:attrNameLst>
                                      </p:cBhvr>
                                      <p:tavLst>
                                        <p:tav tm="0">
                                          <p:val>
                                            <p:strVal val="0-#ppt_w/2"/>
                                          </p:val>
                                        </p:tav>
                                        <p:tav tm="100000">
                                          <p:val>
                                            <p:strVal val="#ppt_x"/>
                                          </p:val>
                                        </p:tav>
                                      </p:tavLst>
                                    </p:anim>
                                    <p:anim calcmode="lin" valueType="num">
                                      <p:cBhvr additive="base">
                                        <p:cTn id="8" dur="6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03964" y="1385710"/>
            <a:ext cx="11490218" cy="2911695"/>
          </a:xfrm>
          <a:prstGeom prst="rect">
            <a:avLst/>
          </a:prstGeom>
          <a:noFill/>
        </p:spPr>
        <p:txBody>
          <a:bodyPr wrap="square" rtlCol="0">
            <a:spAutoFit/>
          </a:bodyPr>
          <a:lstStyle/>
          <a:p>
            <a:pPr>
              <a:lnSpc>
                <a:spcPct val="107000"/>
              </a:lnSpc>
              <a:spcBef>
                <a:spcPts val="400"/>
              </a:spcBef>
              <a:spcAft>
                <a:spcPts val="200"/>
              </a:spcAft>
            </a:pPr>
            <a:r>
              <a:rPr lang="en-AU" sz="3600" b="1" i="1" kern="10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In 2012 a NZ weatherman used what language for the first time in a broadcast?</a:t>
            </a:r>
            <a:endParaRPr lang="en-AU" sz="3600" b="1" i="1" kern="100" dirty="0">
              <a:solidFill>
                <a:srgbClr val="0F4761"/>
              </a:solidFill>
              <a:effectLst/>
              <a:latin typeface="Calibri" panose="020F0502020204030204" pitchFamily="34" charset="0"/>
              <a:ea typeface="Times New Roman" panose="02020603050405020304" pitchFamily="18" charset="0"/>
              <a:cs typeface="Calibri" panose="020F0502020204030204" pitchFamily="34" charset="0"/>
            </a:endParaRPr>
          </a:p>
          <a:p>
            <a:pPr>
              <a:lnSpc>
                <a:spcPts val="2250"/>
              </a:lnSpc>
              <a:spcAft>
                <a:spcPts val="800"/>
              </a:spcAft>
            </a:pPr>
            <a:endParaRPr lang="en-AU" sz="3600" kern="100" dirty="0">
              <a:solidFill>
                <a:srgbClr val="444444"/>
              </a:solidFill>
              <a:effectLst/>
              <a:latin typeface="Calibri" panose="020F0502020204030204" pitchFamily="34" charset="0"/>
              <a:ea typeface="Aptos" panose="020B0004020202020204" pitchFamily="34" charset="0"/>
              <a:cs typeface="Calibri" panose="020F0502020204030204" pitchFamily="34" charset="0"/>
            </a:endParaRPr>
          </a:p>
          <a:p>
            <a:pPr>
              <a:spcAft>
                <a:spcPts val="800"/>
              </a:spcAft>
            </a:pPr>
            <a:r>
              <a:rPr lang="en-AU" sz="3600" kern="100" dirty="0">
                <a:solidFill>
                  <a:srgbClr val="444444"/>
                </a:solidFill>
                <a:latin typeface="Calibri" panose="020F0502020204030204" pitchFamily="34" charset="0"/>
                <a:ea typeface="Aptos" panose="020B0004020202020204" pitchFamily="34" charset="0"/>
                <a:cs typeface="Calibri" panose="020F0502020204030204" pitchFamily="34" charset="0"/>
              </a:rPr>
              <a:t>     A)  </a:t>
            </a:r>
            <a:r>
              <a:rPr lang="en-AU" sz="3600" kern="100" dirty="0" err="1">
                <a:solidFill>
                  <a:srgbClr val="444444"/>
                </a:solidFill>
                <a:effectLst/>
                <a:latin typeface="Calibri" panose="020F0502020204030204" pitchFamily="34" charset="0"/>
                <a:ea typeface="Aptos" panose="020B0004020202020204" pitchFamily="34" charset="0"/>
                <a:cs typeface="Calibri" panose="020F0502020204030204" pitchFamily="34" charset="0"/>
              </a:rPr>
              <a:t>Maori</a:t>
            </a:r>
            <a:r>
              <a:rPr lang="en-AU" sz="3600" kern="100" dirty="0">
                <a:solidFill>
                  <a:srgbClr val="444444"/>
                </a:solidFill>
                <a:effectLst/>
                <a:latin typeface="Calibri" panose="020F0502020204030204" pitchFamily="34" charset="0"/>
                <a:ea typeface="Aptos" panose="020B0004020202020204" pitchFamily="34" charset="0"/>
                <a:cs typeface="Calibri" panose="020F0502020204030204" pitchFamily="34" charset="0"/>
              </a:rPr>
              <a:t>			B) </a:t>
            </a:r>
            <a:r>
              <a:rPr lang="en-AU" sz="3600" kern="100" dirty="0">
                <a:effectLst/>
                <a:latin typeface="Calibri" panose="020F0502020204030204" pitchFamily="34" charset="0"/>
                <a:ea typeface="Aptos" panose="020B0004020202020204" pitchFamily="34" charset="0"/>
                <a:cs typeface="Calibri" panose="020F0502020204030204" pitchFamily="34" charset="0"/>
              </a:rPr>
              <a:t>Elvish</a:t>
            </a:r>
          </a:p>
          <a:p>
            <a:pPr>
              <a:spcAft>
                <a:spcPts val="800"/>
              </a:spcAft>
            </a:pPr>
            <a:r>
              <a:rPr lang="en-AU" sz="3600" kern="100" dirty="0">
                <a:solidFill>
                  <a:srgbClr val="444444"/>
                </a:solidFill>
                <a:effectLst/>
                <a:latin typeface="Calibri" panose="020F0502020204030204" pitchFamily="34" charset="0"/>
                <a:ea typeface="Aptos" panose="020B0004020202020204" pitchFamily="34" charset="0"/>
                <a:cs typeface="Calibri" panose="020F0502020204030204" pitchFamily="34" charset="0"/>
              </a:rPr>
              <a:t>     C)  Estonian			D) Greek</a:t>
            </a: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pic>
        <p:nvPicPr>
          <p:cNvPr id="2052" name="Picture 4" descr="Moral dilemma - Page 6">
            <a:extLst>
              <a:ext uri="{FF2B5EF4-FFF2-40B4-BE49-F238E27FC236}">
                <a16:creationId xmlns:a16="http://schemas.microsoft.com/office/drawing/2014/main" id="{20B466A9-5E35-8FE8-70F5-572F4540C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4137526"/>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99520"/>
      </p:ext>
    </p:extLst>
  </p:cSld>
  <p:clrMapOvr>
    <a:masterClrMapping/>
  </p:clrMapOvr>
  <p:transition spd="med" advClick="0" advTm="10000">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03964" y="1385710"/>
            <a:ext cx="11490218" cy="2911695"/>
          </a:xfrm>
          <a:prstGeom prst="rect">
            <a:avLst/>
          </a:prstGeom>
          <a:noFill/>
        </p:spPr>
        <p:txBody>
          <a:bodyPr wrap="square" rtlCol="0">
            <a:spAutoFit/>
          </a:bodyPr>
          <a:lstStyle/>
          <a:p>
            <a:pPr>
              <a:lnSpc>
                <a:spcPct val="107000"/>
              </a:lnSpc>
              <a:spcBef>
                <a:spcPts val="400"/>
              </a:spcBef>
              <a:spcAft>
                <a:spcPts val="200"/>
              </a:spcAft>
            </a:pPr>
            <a:r>
              <a:rPr lang="en-AU" sz="3600" b="1" i="1" kern="10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In 2012 a NZ weatherman used what language for the first time in a broadcast?</a:t>
            </a:r>
            <a:endParaRPr lang="en-AU" sz="3600" b="1" i="1" kern="100" dirty="0">
              <a:solidFill>
                <a:srgbClr val="0F4761"/>
              </a:solidFill>
              <a:effectLst/>
              <a:latin typeface="Calibri" panose="020F0502020204030204" pitchFamily="34" charset="0"/>
              <a:ea typeface="Times New Roman" panose="02020603050405020304" pitchFamily="18" charset="0"/>
              <a:cs typeface="Calibri" panose="020F0502020204030204" pitchFamily="34" charset="0"/>
            </a:endParaRPr>
          </a:p>
          <a:p>
            <a:pPr>
              <a:lnSpc>
                <a:spcPts val="2250"/>
              </a:lnSpc>
              <a:spcAft>
                <a:spcPts val="800"/>
              </a:spcAft>
            </a:pPr>
            <a:endParaRPr lang="en-AU" sz="3600" kern="100" dirty="0">
              <a:solidFill>
                <a:srgbClr val="444444"/>
              </a:solidFill>
              <a:effectLst/>
              <a:latin typeface="Calibri" panose="020F0502020204030204" pitchFamily="34" charset="0"/>
              <a:ea typeface="Aptos" panose="020B0004020202020204" pitchFamily="34" charset="0"/>
              <a:cs typeface="Calibri" panose="020F0502020204030204" pitchFamily="34" charset="0"/>
            </a:endParaRPr>
          </a:p>
          <a:p>
            <a:pPr>
              <a:spcAft>
                <a:spcPts val="800"/>
              </a:spcAft>
            </a:pPr>
            <a:r>
              <a:rPr lang="en-AU" sz="3600" kern="100" dirty="0">
                <a:solidFill>
                  <a:srgbClr val="444444"/>
                </a:solidFill>
                <a:latin typeface="Calibri" panose="020F0502020204030204" pitchFamily="34" charset="0"/>
                <a:ea typeface="Aptos" panose="020B0004020202020204" pitchFamily="34" charset="0"/>
                <a:cs typeface="Calibri" panose="020F0502020204030204" pitchFamily="34" charset="0"/>
              </a:rPr>
              <a:t>     A)  </a:t>
            </a:r>
            <a:r>
              <a:rPr lang="en-AU" sz="3600" kern="100" dirty="0" err="1">
                <a:solidFill>
                  <a:srgbClr val="444444"/>
                </a:solidFill>
                <a:effectLst/>
                <a:latin typeface="Calibri" panose="020F0502020204030204" pitchFamily="34" charset="0"/>
                <a:ea typeface="Aptos" panose="020B0004020202020204" pitchFamily="34" charset="0"/>
                <a:cs typeface="Calibri" panose="020F0502020204030204" pitchFamily="34" charset="0"/>
              </a:rPr>
              <a:t>Maori</a:t>
            </a:r>
            <a:r>
              <a:rPr lang="en-AU" sz="3600" kern="100" dirty="0">
                <a:solidFill>
                  <a:srgbClr val="444444"/>
                </a:solidFill>
                <a:effectLst/>
                <a:latin typeface="Calibri" panose="020F0502020204030204" pitchFamily="34" charset="0"/>
                <a:ea typeface="Aptos" panose="020B0004020202020204" pitchFamily="34" charset="0"/>
                <a:cs typeface="Calibri" panose="020F0502020204030204" pitchFamily="34" charset="0"/>
              </a:rPr>
              <a:t>			</a:t>
            </a:r>
            <a:r>
              <a:rPr lang="en-AU" sz="3600" b="1" kern="100" dirty="0">
                <a:solidFill>
                  <a:srgbClr val="FF0000"/>
                </a:solidFill>
                <a:effectLst/>
                <a:latin typeface="Calibri" panose="020F0502020204030204" pitchFamily="34" charset="0"/>
                <a:ea typeface="Aptos" panose="020B0004020202020204" pitchFamily="34" charset="0"/>
                <a:cs typeface="Calibri" panose="020F0502020204030204" pitchFamily="34" charset="0"/>
              </a:rPr>
              <a:t>B) Elvish</a:t>
            </a:r>
          </a:p>
          <a:p>
            <a:pPr>
              <a:spcAft>
                <a:spcPts val="800"/>
              </a:spcAft>
            </a:pPr>
            <a:r>
              <a:rPr lang="en-AU" sz="3600" kern="100" dirty="0">
                <a:solidFill>
                  <a:srgbClr val="444444"/>
                </a:solidFill>
                <a:effectLst/>
                <a:latin typeface="Calibri" panose="020F0502020204030204" pitchFamily="34" charset="0"/>
                <a:ea typeface="Aptos" panose="020B0004020202020204" pitchFamily="34" charset="0"/>
                <a:cs typeface="Calibri" panose="020F0502020204030204" pitchFamily="34" charset="0"/>
              </a:rPr>
              <a:t>     C)  Estonian			D) Greek</a:t>
            </a: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96982A6-529B-A08A-62E0-4A02DA1894D9}"/>
              </a:ext>
            </a:extLst>
          </p:cNvPr>
          <p:cNvSpPr txBox="1"/>
          <p:nvPr/>
        </p:nvSpPr>
        <p:spPr>
          <a:xfrm>
            <a:off x="580106" y="4297405"/>
            <a:ext cx="9794904" cy="2308324"/>
          </a:xfrm>
          <a:prstGeom prst="rect">
            <a:avLst/>
          </a:prstGeom>
          <a:noFill/>
        </p:spPr>
        <p:txBody>
          <a:bodyPr wrap="square" rtlCol="0">
            <a:spAutoFit/>
          </a:bodyPr>
          <a:lstStyle/>
          <a:p>
            <a:r>
              <a:rPr lang="en-US" sz="3600" b="0" i="0" dirty="0">
                <a:solidFill>
                  <a:srgbClr val="444444"/>
                </a:solidFill>
                <a:effectLst/>
                <a:latin typeface="Calibri" panose="020F0502020204030204" pitchFamily="34" charset="0"/>
                <a:cs typeface="Calibri" panose="020F0502020204030204" pitchFamily="34" charset="0"/>
              </a:rPr>
              <a:t>Elvish languages are constructed languages used by Elves in a fantasy setting. The philologist and fantasy author J. R. R. Tolkien created the first of these languages, including </a:t>
            </a:r>
            <a:r>
              <a:rPr lang="en-US" sz="3600" b="0" i="0" dirty="0" err="1">
                <a:solidFill>
                  <a:srgbClr val="444444"/>
                </a:solidFill>
                <a:effectLst/>
                <a:latin typeface="Calibri" panose="020F0502020204030204" pitchFamily="34" charset="0"/>
                <a:cs typeface="Calibri" panose="020F0502020204030204" pitchFamily="34" charset="0"/>
              </a:rPr>
              <a:t>Quenya</a:t>
            </a:r>
            <a:r>
              <a:rPr lang="en-US" sz="3600" b="0" i="0" dirty="0">
                <a:solidFill>
                  <a:srgbClr val="444444"/>
                </a:solidFill>
                <a:effectLst/>
                <a:latin typeface="Calibri" panose="020F0502020204030204" pitchFamily="34" charset="0"/>
                <a:cs typeface="Calibri" panose="020F0502020204030204" pitchFamily="34" charset="0"/>
              </a:rPr>
              <a:t> and Sindarin.</a:t>
            </a:r>
            <a:endParaRPr lang="en-AU" sz="3600" dirty="0">
              <a:latin typeface="Calibri" panose="020F0502020204030204" pitchFamily="34" charset="0"/>
              <a:cs typeface="Calibri" panose="020F0502020204030204" pitchFamily="34" charset="0"/>
            </a:endParaRPr>
          </a:p>
        </p:txBody>
      </p:sp>
      <p:pic>
        <p:nvPicPr>
          <p:cNvPr id="1026" name="Picture 2" descr="Dancing Elf Animated Gif">
            <a:extLst>
              <a:ext uri="{FF2B5EF4-FFF2-40B4-BE49-F238E27FC236}">
                <a16:creationId xmlns:a16="http://schemas.microsoft.com/office/drawing/2014/main" id="{959E3BD0-0771-6867-F16E-ACC24E8B1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2255" y="4032925"/>
            <a:ext cx="1465785" cy="2308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689310"/>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03964" y="1385710"/>
            <a:ext cx="11490218" cy="2907912"/>
          </a:xfrm>
          <a:prstGeom prst="rect">
            <a:avLst/>
          </a:prstGeom>
          <a:noFill/>
        </p:spPr>
        <p:txBody>
          <a:bodyPr wrap="square" rtlCol="0">
            <a:spAutoFit/>
          </a:bodyPr>
          <a:lstStyle/>
          <a:p>
            <a:pPr>
              <a:spcBef>
                <a:spcPts val="800"/>
              </a:spcBef>
              <a:spcAft>
                <a:spcPts val="400"/>
              </a:spcAft>
            </a:pPr>
            <a:r>
              <a:rPr lang="en-AU" sz="3600" b="1" dirty="0">
                <a:latin typeface="Calibri" panose="020F0502020204030204" pitchFamily="34" charset="0"/>
                <a:cs typeface="Calibri" panose="020F0502020204030204" pitchFamily="34" charset="0"/>
              </a:rPr>
              <a:t>The largest volcanic lake in the world is found in Indonesia, what’s its name?</a:t>
            </a:r>
          </a:p>
          <a:p>
            <a:pPr>
              <a:spcAft>
                <a:spcPts val="800"/>
              </a:spcAft>
            </a:pPr>
            <a:r>
              <a:rPr lang="en-AU" sz="3600" dirty="0">
                <a:latin typeface="Calibri" panose="020F0502020204030204" pitchFamily="34" charset="0"/>
                <a:cs typeface="Calibri" panose="020F0502020204030204" pitchFamily="34" charset="0"/>
              </a:rPr>
              <a:t>  A)  Lake </a:t>
            </a:r>
            <a:r>
              <a:rPr lang="en-AU" sz="3600" dirty="0" err="1">
                <a:latin typeface="Calibri" panose="020F0502020204030204" pitchFamily="34" charset="0"/>
                <a:cs typeface="Calibri" panose="020F0502020204030204" pitchFamily="34" charset="0"/>
              </a:rPr>
              <a:t>Poso</a:t>
            </a:r>
            <a:r>
              <a:rPr lang="en-AU" sz="3600" dirty="0">
                <a:latin typeface="Calibri" panose="020F0502020204030204" pitchFamily="34" charset="0"/>
                <a:cs typeface="Calibri" panose="020F0502020204030204" pitchFamily="34" charset="0"/>
              </a:rPr>
              <a:t>			B) Lake Toba</a:t>
            </a:r>
          </a:p>
          <a:p>
            <a:pPr>
              <a:spcAft>
                <a:spcPts val="800"/>
              </a:spcAft>
            </a:pPr>
            <a:r>
              <a:rPr lang="en-AU" sz="3600" dirty="0">
                <a:latin typeface="Calibri" panose="020F0502020204030204" pitchFamily="34" charset="0"/>
                <a:cs typeface="Calibri" panose="020F0502020204030204" pitchFamily="34" charset="0"/>
              </a:rPr>
              <a:t>  C)  Lake </a:t>
            </a:r>
            <a:r>
              <a:rPr lang="en-AU" sz="3600" dirty="0" err="1">
                <a:latin typeface="Calibri" panose="020F0502020204030204" pitchFamily="34" charset="0"/>
                <a:cs typeface="Calibri" panose="020F0502020204030204" pitchFamily="34" charset="0"/>
              </a:rPr>
              <a:t>Segara</a:t>
            </a:r>
            <a:r>
              <a:rPr lang="en-AU" sz="3600" dirty="0">
                <a:latin typeface="Calibri" panose="020F0502020204030204" pitchFamily="34" charset="0"/>
                <a:cs typeface="Calibri" panose="020F0502020204030204" pitchFamily="34" charset="0"/>
              </a:rPr>
              <a:t> Anak      D) Lake Matano</a:t>
            </a:r>
          </a:p>
          <a:p>
            <a:pPr>
              <a:lnSpc>
                <a:spcPts val="2250"/>
              </a:lnSpc>
              <a:spcAft>
                <a:spcPts val="800"/>
              </a:spcAft>
            </a:pP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AA346B7D-8F51-D8A8-A119-8C2B5BF61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3517" y="4388087"/>
            <a:ext cx="1141538" cy="1788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835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0000">
        <p15:prstTrans prst="fallOver"/>
      </p:transition>
    </mc:Choice>
    <mc:Fallback xmlns="">
      <p:transition spd="slow"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03964" y="1385710"/>
            <a:ext cx="11490218" cy="2907912"/>
          </a:xfrm>
          <a:prstGeom prst="rect">
            <a:avLst/>
          </a:prstGeom>
          <a:noFill/>
        </p:spPr>
        <p:txBody>
          <a:bodyPr wrap="square" rtlCol="0">
            <a:spAutoFit/>
          </a:bodyPr>
          <a:lstStyle/>
          <a:p>
            <a:pPr>
              <a:spcBef>
                <a:spcPts val="800"/>
              </a:spcBef>
              <a:spcAft>
                <a:spcPts val="400"/>
              </a:spcAft>
            </a:pPr>
            <a:r>
              <a:rPr lang="en-AU" sz="3600" b="1" dirty="0">
                <a:latin typeface="Calibri" panose="020F0502020204030204" pitchFamily="34" charset="0"/>
                <a:cs typeface="Calibri" panose="020F0502020204030204" pitchFamily="34" charset="0"/>
              </a:rPr>
              <a:t>The largest volcanic lake in the world is found in Indonesia, what’s its name?</a:t>
            </a:r>
          </a:p>
          <a:p>
            <a:pPr>
              <a:spcAft>
                <a:spcPts val="800"/>
              </a:spcAft>
            </a:pPr>
            <a:r>
              <a:rPr lang="en-AU" sz="3600" dirty="0">
                <a:latin typeface="Calibri" panose="020F0502020204030204" pitchFamily="34" charset="0"/>
                <a:cs typeface="Calibri" panose="020F0502020204030204" pitchFamily="34" charset="0"/>
              </a:rPr>
              <a:t>  A)  Lake </a:t>
            </a:r>
            <a:r>
              <a:rPr lang="en-AU" sz="3600" dirty="0" err="1">
                <a:latin typeface="Calibri" panose="020F0502020204030204" pitchFamily="34" charset="0"/>
                <a:cs typeface="Calibri" panose="020F0502020204030204" pitchFamily="34" charset="0"/>
              </a:rPr>
              <a:t>Poso</a:t>
            </a:r>
            <a:r>
              <a:rPr lang="en-AU" sz="3600" dirty="0">
                <a:latin typeface="Calibri" panose="020F0502020204030204" pitchFamily="34" charset="0"/>
                <a:cs typeface="Calibri" panose="020F0502020204030204" pitchFamily="34" charset="0"/>
              </a:rPr>
              <a:t>			</a:t>
            </a:r>
            <a:r>
              <a:rPr lang="en-AU" sz="3600" b="1" dirty="0">
                <a:solidFill>
                  <a:srgbClr val="FF0000"/>
                </a:solidFill>
                <a:latin typeface="Calibri" panose="020F0502020204030204" pitchFamily="34" charset="0"/>
                <a:cs typeface="Calibri" panose="020F0502020204030204" pitchFamily="34" charset="0"/>
              </a:rPr>
              <a:t>B) Lake Toba</a:t>
            </a:r>
          </a:p>
          <a:p>
            <a:pPr>
              <a:spcAft>
                <a:spcPts val="800"/>
              </a:spcAft>
            </a:pPr>
            <a:r>
              <a:rPr lang="en-AU" sz="3600" dirty="0">
                <a:latin typeface="Calibri" panose="020F0502020204030204" pitchFamily="34" charset="0"/>
                <a:cs typeface="Calibri" panose="020F0502020204030204" pitchFamily="34" charset="0"/>
              </a:rPr>
              <a:t>  C)  Lake </a:t>
            </a:r>
            <a:r>
              <a:rPr lang="en-AU" sz="3600" dirty="0" err="1">
                <a:latin typeface="Calibri" panose="020F0502020204030204" pitchFamily="34" charset="0"/>
                <a:cs typeface="Calibri" panose="020F0502020204030204" pitchFamily="34" charset="0"/>
              </a:rPr>
              <a:t>Segara</a:t>
            </a:r>
            <a:r>
              <a:rPr lang="en-AU" sz="3600" dirty="0">
                <a:latin typeface="Calibri" panose="020F0502020204030204" pitchFamily="34" charset="0"/>
                <a:cs typeface="Calibri" panose="020F0502020204030204" pitchFamily="34" charset="0"/>
              </a:rPr>
              <a:t> Anak      D) Lake Matano</a:t>
            </a:r>
          </a:p>
          <a:p>
            <a:pPr>
              <a:lnSpc>
                <a:spcPts val="2250"/>
              </a:lnSpc>
              <a:spcAft>
                <a:spcPts val="800"/>
              </a:spcAft>
            </a:pP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5B86908-3745-F511-2D49-19C018B3F410}"/>
              </a:ext>
            </a:extLst>
          </p:cNvPr>
          <p:cNvSpPr txBox="1"/>
          <p:nvPr/>
        </p:nvSpPr>
        <p:spPr>
          <a:xfrm>
            <a:off x="379380" y="4206862"/>
            <a:ext cx="6887182" cy="2585323"/>
          </a:xfrm>
          <a:prstGeom prst="rect">
            <a:avLst/>
          </a:prstGeom>
          <a:noFill/>
        </p:spPr>
        <p:txBody>
          <a:bodyPr wrap="square" rtlCol="0">
            <a:spAutoFit/>
          </a:bodyPr>
          <a:lstStyle/>
          <a:p>
            <a:r>
              <a:rPr lang="en-AU" sz="3600"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Scientists believe that Toba erupted around 75,000 years ago and caused a volcanic winter for 10 years.</a:t>
            </a:r>
          </a:p>
          <a:p>
            <a:endParaRPr lang="en-AU" dirty="0"/>
          </a:p>
        </p:txBody>
      </p:sp>
      <p:pic>
        <p:nvPicPr>
          <p:cNvPr id="2050" name="Picture 2" descr="full picture: Danau Toba ( Lake Toba ) Indonesia">
            <a:extLst>
              <a:ext uri="{FF2B5EF4-FFF2-40B4-BE49-F238E27FC236}">
                <a16:creationId xmlns:a16="http://schemas.microsoft.com/office/drawing/2014/main" id="{36B45E59-A795-5C72-F72F-D6772FC3E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525" y="4063782"/>
            <a:ext cx="4092606" cy="2728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49041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03964" y="1385710"/>
            <a:ext cx="11490218" cy="3578928"/>
          </a:xfrm>
          <a:prstGeom prst="rect">
            <a:avLst/>
          </a:prstGeom>
          <a:noFill/>
        </p:spPr>
        <p:txBody>
          <a:bodyPr wrap="square" rtlCol="0">
            <a:spAutoFit/>
          </a:bodyPr>
          <a:lstStyle/>
          <a:p>
            <a:pPr marL="342900" lvl="0" indent="-342900">
              <a:lnSpc>
                <a:spcPct val="107000"/>
              </a:lnSpc>
              <a:spcBef>
                <a:spcPts val="400"/>
              </a:spcBef>
              <a:spcAft>
                <a:spcPts val="200"/>
              </a:spcAft>
              <a:tabLst>
                <a:tab pos="457200" algn="l"/>
              </a:tabLst>
            </a:pPr>
            <a:r>
              <a:rPr lang="en-AU" sz="3600" b="1" dirty="0">
                <a:latin typeface="Calibri" panose="020F0502020204030204" pitchFamily="34" charset="0"/>
                <a:cs typeface="Calibri" panose="020F0502020204030204" pitchFamily="34" charset="0"/>
              </a:rPr>
              <a:t>In Vietnam, dating back to the 15th century, what art form was devised as a form of entertainment and relaxation by farmers after the harvest? </a:t>
            </a:r>
          </a:p>
          <a:p>
            <a:pPr marL="342900" lvl="0" indent="-342900">
              <a:lnSpc>
                <a:spcPct val="107000"/>
              </a:lnSpc>
              <a:spcBef>
                <a:spcPts val="400"/>
              </a:spcBef>
              <a:spcAft>
                <a:spcPts val="200"/>
              </a:spcAft>
              <a:tabLst>
                <a:tab pos="457200" algn="l"/>
              </a:tabLst>
            </a:pPr>
            <a:r>
              <a:rPr lang="en-AU" sz="3600" dirty="0">
                <a:latin typeface="Calibri" panose="020F0502020204030204" pitchFamily="34" charset="0"/>
                <a:cs typeface="Calibri" panose="020F0502020204030204" pitchFamily="34" charset="0"/>
              </a:rPr>
              <a:t>   A) Silk Weaving			B)  Calligraphy</a:t>
            </a:r>
          </a:p>
          <a:p>
            <a:pPr marL="342900" lvl="0" indent="-342900">
              <a:lnSpc>
                <a:spcPct val="107000"/>
              </a:lnSpc>
              <a:spcBef>
                <a:spcPts val="400"/>
              </a:spcBef>
              <a:spcAft>
                <a:spcPts val="200"/>
              </a:spcAft>
              <a:tabLst>
                <a:tab pos="457200" algn="l"/>
              </a:tabLst>
            </a:pPr>
            <a:r>
              <a:rPr lang="en-AU" sz="3600" dirty="0">
                <a:latin typeface="Calibri" panose="020F0502020204030204" pitchFamily="34" charset="0"/>
                <a:cs typeface="Calibri" panose="020F0502020204030204" pitchFamily="34" charset="0"/>
              </a:rPr>
              <a:t>   C) Water Puppets  		C)  Dragon Dance</a:t>
            </a:r>
          </a:p>
          <a:p>
            <a:pPr>
              <a:lnSpc>
                <a:spcPts val="2250"/>
              </a:lnSpc>
              <a:spcAft>
                <a:spcPts val="800"/>
              </a:spcAft>
            </a:pP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pic>
        <p:nvPicPr>
          <p:cNvPr id="6" name="Picture 6" descr="Shaking My Head GIFs | Tenor">
            <a:extLst>
              <a:ext uri="{FF2B5EF4-FFF2-40B4-BE49-F238E27FC236}">
                <a16:creationId xmlns:a16="http://schemas.microsoft.com/office/drawing/2014/main" id="{67716D89-5818-5489-CFFD-183B57A2B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392" y="4375966"/>
            <a:ext cx="190500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993575"/>
      </p:ext>
    </p:extLst>
  </p:cSld>
  <p:clrMapOvr>
    <a:masterClrMapping/>
  </p:clrMapOvr>
  <p:transition spd="slow" advClick="0" advTm="10000">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03964" y="1385710"/>
            <a:ext cx="11490218" cy="3578928"/>
          </a:xfrm>
          <a:prstGeom prst="rect">
            <a:avLst/>
          </a:prstGeom>
          <a:noFill/>
        </p:spPr>
        <p:txBody>
          <a:bodyPr wrap="square" rtlCol="0">
            <a:spAutoFit/>
          </a:bodyPr>
          <a:lstStyle/>
          <a:p>
            <a:pPr marL="342900" lvl="0" indent="-342900">
              <a:lnSpc>
                <a:spcPct val="107000"/>
              </a:lnSpc>
              <a:spcBef>
                <a:spcPts val="400"/>
              </a:spcBef>
              <a:spcAft>
                <a:spcPts val="200"/>
              </a:spcAft>
              <a:tabLst>
                <a:tab pos="457200" algn="l"/>
              </a:tabLst>
            </a:pPr>
            <a:r>
              <a:rPr lang="en-AU" sz="3600" b="1" dirty="0">
                <a:latin typeface="Calibri" panose="020F0502020204030204" pitchFamily="34" charset="0"/>
                <a:cs typeface="Calibri" panose="020F0502020204030204" pitchFamily="34" charset="0"/>
              </a:rPr>
              <a:t>In Vietnam, dating back to the 15th century, what art form was devised as a form of entertainment and relaxation by farmers after the harvest? </a:t>
            </a:r>
          </a:p>
          <a:p>
            <a:pPr marL="342900" lvl="0" indent="-342900">
              <a:lnSpc>
                <a:spcPct val="107000"/>
              </a:lnSpc>
              <a:spcBef>
                <a:spcPts val="400"/>
              </a:spcBef>
              <a:spcAft>
                <a:spcPts val="200"/>
              </a:spcAft>
              <a:tabLst>
                <a:tab pos="457200" algn="l"/>
              </a:tabLst>
            </a:pPr>
            <a:r>
              <a:rPr lang="en-AU" sz="3600" dirty="0">
                <a:latin typeface="Calibri" panose="020F0502020204030204" pitchFamily="34" charset="0"/>
                <a:cs typeface="Calibri" panose="020F0502020204030204" pitchFamily="34" charset="0"/>
              </a:rPr>
              <a:t>   A) Silk Weaving			B)  Calligraphy</a:t>
            </a:r>
          </a:p>
          <a:p>
            <a:pPr marL="342900" lvl="0" indent="-342900">
              <a:lnSpc>
                <a:spcPct val="107000"/>
              </a:lnSpc>
              <a:spcBef>
                <a:spcPts val="400"/>
              </a:spcBef>
              <a:spcAft>
                <a:spcPts val="200"/>
              </a:spcAft>
              <a:tabLst>
                <a:tab pos="457200" algn="l"/>
              </a:tabLst>
            </a:pPr>
            <a:r>
              <a:rPr lang="en-AU" sz="3600" dirty="0">
                <a:latin typeface="Calibri" panose="020F0502020204030204" pitchFamily="34" charset="0"/>
                <a:cs typeface="Calibri" panose="020F0502020204030204" pitchFamily="34" charset="0"/>
              </a:rPr>
              <a:t>   </a:t>
            </a:r>
            <a:r>
              <a:rPr lang="en-AU" sz="3600" dirty="0">
                <a:solidFill>
                  <a:srgbClr val="FF0000"/>
                </a:solidFill>
                <a:latin typeface="Calibri" panose="020F0502020204030204" pitchFamily="34" charset="0"/>
                <a:cs typeface="Calibri" panose="020F0502020204030204" pitchFamily="34" charset="0"/>
              </a:rPr>
              <a:t>C) </a:t>
            </a:r>
            <a:r>
              <a:rPr lang="en-AU" sz="3600" b="1" dirty="0">
                <a:solidFill>
                  <a:srgbClr val="FF0000"/>
                </a:solidFill>
                <a:latin typeface="Calibri" panose="020F0502020204030204" pitchFamily="34" charset="0"/>
                <a:cs typeface="Calibri" panose="020F0502020204030204" pitchFamily="34" charset="0"/>
              </a:rPr>
              <a:t>Water Puppets  </a:t>
            </a:r>
            <a:r>
              <a:rPr lang="en-AU" sz="3600" dirty="0">
                <a:latin typeface="Calibri" panose="020F0502020204030204" pitchFamily="34" charset="0"/>
                <a:cs typeface="Calibri" panose="020F0502020204030204" pitchFamily="34" charset="0"/>
              </a:rPr>
              <a:t>		C)  Dragon Dance</a:t>
            </a:r>
          </a:p>
          <a:p>
            <a:pPr>
              <a:lnSpc>
                <a:spcPts val="2250"/>
              </a:lnSpc>
              <a:spcAft>
                <a:spcPts val="800"/>
              </a:spcAft>
            </a:pP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A4AD7D8-5584-67E6-43A2-77B9DB2BCBF5}"/>
              </a:ext>
            </a:extLst>
          </p:cNvPr>
          <p:cNvSpPr txBox="1"/>
          <p:nvPr/>
        </p:nvSpPr>
        <p:spPr>
          <a:xfrm>
            <a:off x="603964" y="4601183"/>
            <a:ext cx="8680858" cy="2246769"/>
          </a:xfrm>
          <a:prstGeom prst="rect">
            <a:avLst/>
          </a:prstGeom>
          <a:noFill/>
        </p:spPr>
        <p:txBody>
          <a:bodyPr wrap="square" rtlCol="0">
            <a:spAutoFit/>
          </a:bodyPr>
          <a:lstStyle/>
          <a:p>
            <a:r>
              <a:rPr lang="en-US" sz="2800" b="0" i="0" dirty="0">
                <a:solidFill>
                  <a:srgbClr val="444444"/>
                </a:solidFill>
                <a:effectLst/>
                <a:latin typeface="Calibri" panose="020F0502020204030204" pitchFamily="34" charset="0"/>
                <a:cs typeface="Calibri" panose="020F0502020204030204" pitchFamily="34" charset="0"/>
              </a:rPr>
              <a:t>It originated in the villages of the Red River Delta area of northern Vietnam. Today's Vietnamese water puppetry is a unique variation on the ancient Asian puppet tradition. The puppets are made out of wood and then lacquered. The shows are performed in a waist-deep pool.</a:t>
            </a:r>
            <a:endParaRPr lang="en-AU" sz="2800" dirty="0">
              <a:latin typeface="Calibri" panose="020F0502020204030204" pitchFamily="34" charset="0"/>
              <a:cs typeface="Calibri" panose="020F0502020204030204" pitchFamily="34" charset="0"/>
            </a:endParaRPr>
          </a:p>
        </p:txBody>
      </p:sp>
      <p:pic>
        <p:nvPicPr>
          <p:cNvPr id="1026" name="Picture 2" descr="Water Puppets, Hanoi Water Puppet Show Travel Photos, Images &amp; Pictures ...">
            <a:extLst>
              <a:ext uri="{FF2B5EF4-FFF2-40B4-BE49-F238E27FC236}">
                <a16:creationId xmlns:a16="http://schemas.microsoft.com/office/drawing/2014/main" id="{E6A8B879-8023-3304-66C2-5CDEEF483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4822" y="4738672"/>
            <a:ext cx="2809360" cy="2027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370598"/>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1021492" y="1385710"/>
            <a:ext cx="11072690" cy="3165675"/>
          </a:xfrm>
          <a:prstGeom prst="rect">
            <a:avLst/>
          </a:prstGeom>
          <a:noFill/>
        </p:spPr>
        <p:txBody>
          <a:bodyPr wrap="square" rtlCol="0">
            <a:spAutoFit/>
          </a:bodyPr>
          <a:lstStyle/>
          <a:p>
            <a:pPr>
              <a:lnSpc>
                <a:spcPct val="107000"/>
              </a:lnSpc>
              <a:spcBef>
                <a:spcPts val="1800"/>
              </a:spcBef>
              <a:spcAft>
                <a:spcPts val="400"/>
              </a:spcAft>
            </a:pPr>
            <a:r>
              <a:rPr lang="en-AU" sz="3600" b="1" dirty="0">
                <a:latin typeface="Calibri" panose="020F0502020204030204" pitchFamily="34" charset="0"/>
                <a:cs typeface="Calibri" panose="020F0502020204030204" pitchFamily="34" charset="0"/>
              </a:rPr>
              <a:t>Which of the following Aus. native animals is a ‘monotreme’?</a:t>
            </a:r>
          </a:p>
          <a:p>
            <a:pPr marL="457200">
              <a:lnSpc>
                <a:spcPct val="107000"/>
              </a:lnSpc>
              <a:spcBef>
                <a:spcPts val="800"/>
              </a:spcBef>
              <a:spcAft>
                <a:spcPts val="400"/>
              </a:spcAft>
            </a:pPr>
            <a:r>
              <a:rPr lang="en-AU" sz="3600" dirty="0">
                <a:latin typeface="Calibri" panose="020F0502020204030204" pitchFamily="34" charset="0"/>
                <a:cs typeface="Calibri" panose="020F0502020204030204" pitchFamily="34" charset="0"/>
              </a:rPr>
              <a:t>A) Platypus			B) Koala</a:t>
            </a:r>
          </a:p>
          <a:p>
            <a:pPr marL="457200">
              <a:lnSpc>
                <a:spcPct val="107000"/>
              </a:lnSpc>
              <a:spcBef>
                <a:spcPts val="800"/>
              </a:spcBef>
              <a:spcAft>
                <a:spcPts val="400"/>
              </a:spcAft>
            </a:pPr>
            <a:r>
              <a:rPr lang="en-AU" sz="3600" dirty="0">
                <a:latin typeface="Calibri" panose="020F0502020204030204" pitchFamily="34" charset="0"/>
                <a:cs typeface="Calibri" panose="020F0502020204030204" pitchFamily="34" charset="0"/>
              </a:rPr>
              <a:t>C) Tasmanian Devil	D) Wombat</a:t>
            </a:r>
          </a:p>
          <a:p>
            <a:pPr>
              <a:lnSpc>
                <a:spcPts val="2250"/>
              </a:lnSpc>
              <a:spcAft>
                <a:spcPts val="800"/>
              </a:spcAft>
            </a:pP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pic>
        <p:nvPicPr>
          <p:cNvPr id="5" name="Picture 2" descr="Thinking Stickers - Find &amp; Share on GIPHY">
            <a:extLst>
              <a:ext uri="{FF2B5EF4-FFF2-40B4-BE49-F238E27FC236}">
                <a16:creationId xmlns:a16="http://schemas.microsoft.com/office/drawing/2014/main" id="{189974FB-8F03-AE9E-0D17-9666E8B72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3668" y="4017523"/>
            <a:ext cx="2840477" cy="2840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283649"/>
      </p:ext>
    </p:extLst>
  </p:cSld>
  <p:clrMapOvr>
    <a:masterClrMapping/>
  </p:clrMapOvr>
  <p:transition spd="slow" advClick="0" advTm="10000">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03964" y="1385710"/>
            <a:ext cx="11490218" cy="2572884"/>
          </a:xfrm>
          <a:prstGeom prst="rect">
            <a:avLst/>
          </a:prstGeom>
          <a:noFill/>
        </p:spPr>
        <p:txBody>
          <a:bodyPr wrap="square" rtlCol="0">
            <a:spAutoFit/>
          </a:bodyPr>
          <a:lstStyle/>
          <a:p>
            <a:pPr>
              <a:lnSpc>
                <a:spcPct val="107000"/>
              </a:lnSpc>
              <a:spcBef>
                <a:spcPts val="1800"/>
              </a:spcBef>
              <a:spcAft>
                <a:spcPts val="400"/>
              </a:spcAft>
            </a:pPr>
            <a:r>
              <a:rPr lang="en-AU" sz="3600" b="1" dirty="0">
                <a:latin typeface="Calibri" panose="020F0502020204030204" pitchFamily="34" charset="0"/>
                <a:cs typeface="Calibri" panose="020F0502020204030204" pitchFamily="34" charset="0"/>
              </a:rPr>
              <a:t>Which of the following native animals is a ‘monotreme’?</a:t>
            </a:r>
          </a:p>
          <a:p>
            <a:pPr marL="457200">
              <a:lnSpc>
                <a:spcPct val="107000"/>
              </a:lnSpc>
              <a:spcBef>
                <a:spcPts val="800"/>
              </a:spcBef>
              <a:spcAft>
                <a:spcPts val="400"/>
              </a:spcAft>
            </a:pPr>
            <a:r>
              <a:rPr lang="en-AU" sz="3600" b="1" dirty="0">
                <a:solidFill>
                  <a:srgbClr val="FF0000"/>
                </a:solidFill>
                <a:latin typeface="Calibri" panose="020F0502020204030204" pitchFamily="34" charset="0"/>
                <a:cs typeface="Calibri" panose="020F0502020204030204" pitchFamily="34" charset="0"/>
              </a:rPr>
              <a:t>A) Platypus</a:t>
            </a:r>
            <a:r>
              <a:rPr lang="en-AU" sz="3600" dirty="0">
                <a:latin typeface="Calibri" panose="020F0502020204030204" pitchFamily="34" charset="0"/>
                <a:cs typeface="Calibri" panose="020F0502020204030204" pitchFamily="34" charset="0"/>
              </a:rPr>
              <a:t>			B) Koala</a:t>
            </a:r>
          </a:p>
          <a:p>
            <a:pPr marL="457200">
              <a:lnSpc>
                <a:spcPct val="107000"/>
              </a:lnSpc>
              <a:spcBef>
                <a:spcPts val="800"/>
              </a:spcBef>
              <a:spcAft>
                <a:spcPts val="400"/>
              </a:spcAft>
            </a:pPr>
            <a:r>
              <a:rPr lang="en-AU" sz="3600" dirty="0">
                <a:latin typeface="Calibri" panose="020F0502020204030204" pitchFamily="34" charset="0"/>
                <a:cs typeface="Calibri" panose="020F0502020204030204" pitchFamily="34" charset="0"/>
              </a:rPr>
              <a:t>C) Tasmanian Devil	D) Wombat</a:t>
            </a:r>
          </a:p>
          <a:p>
            <a:pPr>
              <a:lnSpc>
                <a:spcPts val="2250"/>
              </a:lnSpc>
              <a:spcAft>
                <a:spcPts val="800"/>
              </a:spcAft>
            </a:pP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53FE411-179D-6B0E-E713-AD747F67E256}"/>
              </a:ext>
            </a:extLst>
          </p:cNvPr>
          <p:cNvSpPr txBox="1"/>
          <p:nvPr/>
        </p:nvSpPr>
        <p:spPr>
          <a:xfrm>
            <a:off x="398018" y="3746304"/>
            <a:ext cx="9948706" cy="2554545"/>
          </a:xfrm>
          <a:prstGeom prst="rect">
            <a:avLst/>
          </a:prstGeom>
          <a:noFill/>
        </p:spPr>
        <p:txBody>
          <a:bodyPr wrap="square" rtlCol="0">
            <a:spAutoFit/>
          </a:bodyPr>
          <a:lstStyle/>
          <a:p>
            <a:r>
              <a:rPr lang="en-US" sz="3200" b="0" i="0" dirty="0">
                <a:solidFill>
                  <a:srgbClr val="444444"/>
                </a:solidFill>
                <a:effectLst/>
                <a:latin typeface="Calibri" panose="020F0502020204030204" pitchFamily="34" charset="0"/>
                <a:cs typeface="Calibri" panose="020F0502020204030204" pitchFamily="34" charset="0"/>
              </a:rPr>
              <a:t>Monotremes are mammals of the order </a:t>
            </a:r>
            <a:r>
              <a:rPr lang="en-US" sz="3200" b="0" i="0" dirty="0" err="1">
                <a:solidFill>
                  <a:srgbClr val="444444"/>
                </a:solidFill>
                <a:effectLst/>
                <a:latin typeface="Calibri" panose="020F0502020204030204" pitchFamily="34" charset="0"/>
                <a:cs typeface="Calibri" panose="020F0502020204030204" pitchFamily="34" charset="0"/>
              </a:rPr>
              <a:t>Monotremata</a:t>
            </a:r>
            <a:r>
              <a:rPr lang="en-US" sz="3200" b="0" i="0" dirty="0">
                <a:solidFill>
                  <a:srgbClr val="444444"/>
                </a:solidFill>
                <a:effectLst/>
                <a:latin typeface="Calibri" panose="020F0502020204030204" pitchFamily="34" charset="0"/>
                <a:cs typeface="Calibri" panose="020F0502020204030204" pitchFamily="34" charset="0"/>
              </a:rPr>
              <a:t>. They are the only group of living mammals that lay eggs, rather than bearing live young. The extant monotreme species are the platypus and the four species of echidnas.</a:t>
            </a:r>
            <a:endParaRPr lang="en-AU" sz="3200" dirty="0">
              <a:latin typeface="Calibri" panose="020F0502020204030204" pitchFamily="34" charset="0"/>
              <a:cs typeface="Calibri" panose="020F0502020204030204" pitchFamily="34" charset="0"/>
            </a:endParaRPr>
          </a:p>
        </p:txBody>
      </p:sp>
      <p:pic>
        <p:nvPicPr>
          <p:cNvPr id="2050" name="Picture 2" descr="Platypus - Facts, Pictures, Habitat, Diet, Appearance, Baby ...">
            <a:extLst>
              <a:ext uri="{FF2B5EF4-FFF2-40B4-BE49-F238E27FC236}">
                <a16:creationId xmlns:a16="http://schemas.microsoft.com/office/drawing/2014/main" id="{DCFC09F5-367B-5E3B-A3D9-25C359E47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6957" y="2175293"/>
            <a:ext cx="3041736" cy="2034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48963147"/>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1548713" y="2385276"/>
            <a:ext cx="7842422" cy="3731791"/>
          </a:xfrm>
          <a:prstGeom prst="rect">
            <a:avLst/>
          </a:prstGeom>
          <a:noFill/>
        </p:spPr>
        <p:txBody>
          <a:bodyPr wrap="square" rtlCol="0">
            <a:spAutoFit/>
          </a:bodyPr>
          <a:lstStyle/>
          <a:p>
            <a:pPr fontAlgn="base">
              <a:spcAft>
                <a:spcPts val="1500"/>
              </a:spcAft>
            </a:pPr>
            <a:r>
              <a:rPr lang="en-AU" sz="1800" kern="0" spc="150" dirty="0">
                <a:solidFill>
                  <a:srgbClr val="40404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AU" sz="3200" b="1" kern="0" spc="150" dirty="0">
                <a:solidFill>
                  <a:srgbClr val="404040"/>
                </a:solidFill>
                <a:effectLst/>
                <a:latin typeface="Comic Sans MS" panose="030F0702030302020204" pitchFamily="66" charset="0"/>
                <a:ea typeface="Times New Roman" panose="02020603050405020304" pitchFamily="18" charset="0"/>
                <a:cs typeface="Calibri" panose="020F0502020204030204" pitchFamily="34" charset="0"/>
              </a:rPr>
              <a:t>You should definitely visit the Louvre, a world-famous art museum where you can view, at close range, the backs of thousands of other tourists trying to see the Mona Lisa.” </a:t>
            </a:r>
          </a:p>
          <a:p>
            <a:pPr fontAlgn="base">
              <a:spcAft>
                <a:spcPts val="1500"/>
              </a:spcAft>
            </a:pPr>
            <a:r>
              <a:rPr lang="en-AU" sz="3200" b="1" kern="0" spc="75" dirty="0">
                <a:solidFill>
                  <a:srgbClr val="474747"/>
                </a:solidFill>
                <a:effectLst/>
                <a:latin typeface="Calibri" panose="020F0502020204030204" pitchFamily="34" charset="0"/>
                <a:ea typeface="Times New Roman" panose="02020603050405020304" pitchFamily="18" charset="0"/>
                <a:cs typeface="Calibri" panose="020F0502020204030204" pitchFamily="34" charset="0"/>
              </a:rPr>
              <a:t>— Dave Barry, American comedian</a:t>
            </a:r>
            <a:endParaRPr lang="en-AU" sz="3200" b="1" kern="100" dirty="0">
              <a:effectLst/>
              <a:latin typeface="Calibri" panose="020F0502020204030204" pitchFamily="34" charset="0"/>
              <a:ea typeface="Aptos" panose="020B0004020202020204" pitchFamily="34" charset="0"/>
              <a:cs typeface="Calibri" panose="020F0502020204030204" pitchFamily="34" charset="0"/>
            </a:endParaRPr>
          </a:p>
        </p:txBody>
      </p:sp>
      <p:pic>
        <p:nvPicPr>
          <p:cNvPr id="11" name="Picture 10" descr="A cartoon of a bird&#10;&#10;Description automatically generated">
            <a:extLst>
              <a:ext uri="{FF2B5EF4-FFF2-40B4-BE49-F238E27FC236}">
                <a16:creationId xmlns:a16="http://schemas.microsoft.com/office/drawing/2014/main" id="{EB68F2CA-E605-F0EB-E3A2-E90511187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68" y="1670901"/>
            <a:ext cx="1428750" cy="1428750"/>
          </a:xfrm>
          <a:prstGeom prst="rect">
            <a:avLst/>
          </a:prstGeom>
        </p:spPr>
      </p:pic>
      <p:sp>
        <p:nvSpPr>
          <p:cNvPr id="12" name="Thought Bubble: Cloud 11">
            <a:extLst>
              <a:ext uri="{FF2B5EF4-FFF2-40B4-BE49-F238E27FC236}">
                <a16:creationId xmlns:a16="http://schemas.microsoft.com/office/drawing/2014/main" id="{3B96B7C0-6D38-189A-F95A-4111034EDD92}"/>
              </a:ext>
            </a:extLst>
          </p:cNvPr>
          <p:cNvSpPr/>
          <p:nvPr/>
        </p:nvSpPr>
        <p:spPr>
          <a:xfrm>
            <a:off x="1013255" y="832661"/>
            <a:ext cx="3237470" cy="1027098"/>
          </a:xfrm>
          <a:prstGeom prst="cloudCallout">
            <a:avLst>
              <a:gd name="adj1" fmla="val -39663"/>
              <a:gd name="adj2" fmla="val 7453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It has been tweeted</a:t>
            </a:r>
            <a:endParaRPr lang="en-AU" sz="2800" b="1" dirty="0">
              <a:solidFill>
                <a:schemeClr val="accent6">
                  <a:lumMod val="50000"/>
                </a:schemeClr>
              </a:solidFill>
            </a:endParaRPr>
          </a:p>
        </p:txBody>
      </p:sp>
      <p:pic>
        <p:nvPicPr>
          <p:cNvPr id="5" name="Picture 4" descr="GIFs Art Earth Series GIF">
            <a:extLst>
              <a:ext uri="{FF2B5EF4-FFF2-40B4-BE49-F238E27FC236}">
                <a16:creationId xmlns:a16="http://schemas.microsoft.com/office/drawing/2014/main" id="{55E065E6-BA3C-6DFB-8AFD-4C848F1EA0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51889" y="2912204"/>
            <a:ext cx="2471219" cy="2409439"/>
          </a:xfrm>
          <a:prstGeom prst="rect">
            <a:avLst/>
          </a:prstGeom>
          <a:noFill/>
          <a:ln>
            <a:noFill/>
          </a:ln>
        </p:spPr>
      </p:pic>
    </p:spTree>
    <p:extLst>
      <p:ext uri="{BB962C8B-B14F-4D97-AF65-F5344CB8AC3E}">
        <p14:creationId xmlns:p14="http://schemas.microsoft.com/office/powerpoint/2010/main" val="236794241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558752" y="1188683"/>
            <a:ext cx="11114263" cy="2615331"/>
          </a:xfrm>
          <a:prstGeom prst="rect">
            <a:avLst/>
          </a:prstGeom>
          <a:noFill/>
        </p:spPr>
        <p:txBody>
          <a:bodyPr wrap="square" rtlCol="0">
            <a:spAutoFit/>
          </a:bodyPr>
          <a:lstStyle/>
          <a:p>
            <a:pPr>
              <a:lnSpc>
                <a:spcPct val="107000"/>
              </a:lnSpc>
              <a:spcAft>
                <a:spcPts val="800"/>
              </a:spcAft>
            </a:pPr>
            <a:r>
              <a:rPr lang="en-AU" sz="3200" b="1" kern="100" dirty="0">
                <a:effectLst/>
                <a:latin typeface="Verdana" panose="020B0604030504040204" pitchFamily="34" charset="0"/>
                <a:ea typeface="Aptos" panose="020B0004020202020204" pitchFamily="34" charset="0"/>
                <a:cs typeface="Times New Roman" panose="02020603050405020304" pitchFamily="18" charset="0"/>
              </a:rPr>
              <a:t>Do you know what </a:t>
            </a:r>
            <a:r>
              <a:rPr lang="en-AU" sz="3200" b="1" kern="100" dirty="0" err="1">
                <a:effectLst/>
                <a:latin typeface="Verdana" panose="020B0604030504040204" pitchFamily="34" charset="0"/>
                <a:ea typeface="Aptos" panose="020B0004020202020204" pitchFamily="34" charset="0"/>
                <a:cs typeface="Times New Roman" panose="02020603050405020304" pitchFamily="18" charset="0"/>
              </a:rPr>
              <a:t>Bumba</a:t>
            </a:r>
            <a:r>
              <a:rPr lang="en-AU" sz="3200" b="1" kern="100" dirty="0">
                <a:effectLst/>
                <a:latin typeface="Verdana" panose="020B0604030504040204" pitchFamily="34" charset="0"/>
                <a:ea typeface="Aptos" panose="020B0004020202020204" pitchFamily="34" charset="0"/>
                <a:cs typeface="Times New Roman" panose="02020603050405020304" pitchFamily="18" charset="0"/>
              </a:rPr>
              <a:t>-meu-</a:t>
            </a:r>
            <a:r>
              <a:rPr lang="en-AU" sz="3200" b="1" kern="100" dirty="0" err="1">
                <a:effectLst/>
                <a:latin typeface="Verdana" panose="020B0604030504040204" pitchFamily="34" charset="0"/>
                <a:ea typeface="Aptos" panose="020B0004020202020204" pitchFamily="34" charset="0"/>
                <a:cs typeface="Times New Roman" panose="02020603050405020304" pitchFamily="18" charset="0"/>
              </a:rPr>
              <a:t>boi</a:t>
            </a:r>
            <a:r>
              <a:rPr lang="en-AU" sz="3200" b="1" kern="100" dirty="0">
                <a:effectLst/>
                <a:latin typeface="Verdana" panose="020B0604030504040204" pitchFamily="34" charset="0"/>
                <a:ea typeface="Aptos" panose="020B0004020202020204" pitchFamily="34" charset="0"/>
                <a:cs typeface="Times New Roman" panose="02020603050405020304" pitchFamily="18" charset="0"/>
              </a:rPr>
              <a:t> is in Brazil?</a:t>
            </a:r>
          </a:p>
          <a:p>
            <a:pPr>
              <a:lnSpc>
                <a:spcPct val="107000"/>
              </a:lnSpc>
              <a:spcAft>
                <a:spcPts val="800"/>
              </a:spcAft>
            </a:pPr>
            <a:r>
              <a:rPr lang="en-AU" sz="3600" kern="100" dirty="0">
                <a:effectLst/>
                <a:latin typeface="Verdana" panose="020B0604030504040204" pitchFamily="34" charset="0"/>
                <a:ea typeface="Aptos" panose="020B0004020202020204" pitchFamily="34" charset="0"/>
                <a:cs typeface="Times New Roman" panose="02020603050405020304" pitchFamily="18" charset="0"/>
              </a:rPr>
              <a:t>   </a:t>
            </a:r>
          </a:p>
          <a:p>
            <a:pPr>
              <a:lnSpc>
                <a:spcPct val="107000"/>
              </a:lnSpc>
              <a:spcAft>
                <a:spcPts val="800"/>
              </a:spcAft>
            </a:pPr>
            <a:r>
              <a:rPr lang="en-AU" sz="3600" kern="100" dirty="0">
                <a:solidFill>
                  <a:schemeClr val="accent1">
                    <a:lumMod val="75000"/>
                  </a:schemeClr>
                </a:solidFill>
                <a:latin typeface="Verdana" panose="020B0604030504040204" pitchFamily="34" charset="0"/>
                <a:ea typeface="Aptos" panose="020B0004020202020204" pitchFamily="34" charset="0"/>
                <a:cs typeface="Times New Roman" panose="02020603050405020304" pitchFamily="18" charset="0"/>
              </a:rPr>
              <a:t>   </a:t>
            </a:r>
            <a:r>
              <a:rPr lang="en-AU" sz="3200" kern="100" dirty="0">
                <a:solidFill>
                  <a:schemeClr val="accent1">
                    <a:lumMod val="75000"/>
                  </a:schemeClr>
                </a:solidFill>
                <a:effectLst/>
                <a:latin typeface="Verdana" panose="020B0604030504040204" pitchFamily="34" charset="0"/>
                <a:ea typeface="Aptos" panose="020B0004020202020204" pitchFamily="34" charset="0"/>
                <a:cs typeface="Times New Roman" panose="02020603050405020304" pitchFamily="18" charset="0"/>
              </a:rPr>
              <a:t>A type of dance        A Brazilian dessert</a:t>
            </a:r>
          </a:p>
          <a:p>
            <a:pPr>
              <a:lnSpc>
                <a:spcPct val="107000"/>
              </a:lnSpc>
              <a:spcAft>
                <a:spcPts val="800"/>
              </a:spcAft>
            </a:pPr>
            <a:r>
              <a:rPr lang="en-AU" sz="3200" kern="100" dirty="0">
                <a:solidFill>
                  <a:schemeClr val="accent1">
                    <a:lumMod val="75000"/>
                  </a:schemeClr>
                </a:solidFill>
                <a:effectLst/>
                <a:latin typeface="Verdana" panose="020B0604030504040204" pitchFamily="34" charset="0"/>
                <a:ea typeface="Aptos" panose="020B0004020202020204" pitchFamily="34" charset="0"/>
                <a:cs typeface="Times New Roman" panose="02020603050405020304" pitchFamily="18" charset="0"/>
              </a:rPr>
              <a:t>   Brazilian theatre       </a:t>
            </a:r>
            <a:r>
              <a:rPr lang="en-AU" sz="3200" b="1" dirty="0">
                <a:solidFill>
                  <a:srgbClr val="FF0000"/>
                </a:solidFill>
                <a:effectLst/>
                <a:latin typeface="Verdana" panose="020B0604030504040204" pitchFamily="34" charset="0"/>
                <a:ea typeface="Aptos" panose="020B0004020202020204" pitchFamily="34" charset="0"/>
                <a:cs typeface="Times New Roman" panose="02020603050405020304" pitchFamily="18" charset="0"/>
              </a:rPr>
              <a:t>A Brazilian festival</a:t>
            </a:r>
            <a:endParaRPr lang="en-AU" sz="3200" b="1" dirty="0">
              <a:solidFill>
                <a:srgbClr val="FF0000"/>
              </a:solidFill>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6" name="TextBox 5">
            <a:extLst>
              <a:ext uri="{FF2B5EF4-FFF2-40B4-BE49-F238E27FC236}">
                <a16:creationId xmlns:a16="http://schemas.microsoft.com/office/drawing/2014/main" id="{903E4510-A2C5-F00F-239B-C9C8DE139E32}"/>
              </a:ext>
            </a:extLst>
          </p:cNvPr>
          <p:cNvSpPr txBox="1"/>
          <p:nvPr/>
        </p:nvSpPr>
        <p:spPr>
          <a:xfrm>
            <a:off x="691826" y="4233140"/>
            <a:ext cx="11162173" cy="2246769"/>
          </a:xfrm>
          <a:prstGeom prst="rect">
            <a:avLst/>
          </a:prstGeom>
          <a:noFill/>
        </p:spPr>
        <p:txBody>
          <a:bodyPr wrap="square" rtlCol="0">
            <a:spAutoFit/>
          </a:bodyPr>
          <a:lstStyle/>
          <a:p>
            <a:r>
              <a:rPr lang="en-US" sz="2800" i="0" dirty="0" err="1">
                <a:solidFill>
                  <a:schemeClr val="accent1">
                    <a:lumMod val="50000"/>
                  </a:schemeClr>
                </a:solidFill>
                <a:effectLst/>
                <a:latin typeface="Calibri" panose="020F0502020204030204" pitchFamily="34" charset="0"/>
                <a:cs typeface="Calibri" panose="020F0502020204030204" pitchFamily="34" charset="0"/>
              </a:rPr>
              <a:t>Bumba</a:t>
            </a:r>
            <a:r>
              <a:rPr lang="en-US" sz="2800" i="0" dirty="0">
                <a:solidFill>
                  <a:schemeClr val="accent1">
                    <a:lumMod val="50000"/>
                  </a:schemeClr>
                </a:solidFill>
                <a:effectLst/>
                <a:latin typeface="Calibri" panose="020F0502020204030204" pitchFamily="34" charset="0"/>
                <a:cs typeface="Calibri" panose="020F0502020204030204" pitchFamily="34" charset="0"/>
              </a:rPr>
              <a:t> Meu Boi is an interactive play celebrated in Brazil. It originated in the 18th century. It is a form of social criticism. Lower class Brazilians mock and criticize those of higher social status through a comedic </a:t>
            </a:r>
            <a:r>
              <a:rPr lang="en-US" sz="2800" i="0" u="none" strike="noStrike" dirty="0">
                <a:solidFill>
                  <a:schemeClr val="accent1">
                    <a:lumMod val="50000"/>
                  </a:schemeClr>
                </a:solidFill>
                <a:effectLst/>
                <a:latin typeface="Calibri" panose="020F0502020204030204" pitchFamily="34" charset="0"/>
                <a:cs typeface="Calibri" panose="020F0502020204030204" pitchFamily="34" charset="0"/>
              </a:rPr>
              <a:t>Folklore</a:t>
            </a:r>
            <a:r>
              <a:rPr lang="en-US" sz="2800" i="0" dirty="0">
                <a:solidFill>
                  <a:schemeClr val="accent1">
                    <a:lumMod val="50000"/>
                  </a:schemeClr>
                </a:solidFill>
                <a:effectLst/>
                <a:latin typeface="Calibri" panose="020F0502020204030204" pitchFamily="34" charset="0"/>
                <a:cs typeface="Calibri" panose="020F0502020204030204" pitchFamily="34" charset="0"/>
              </a:rPr>
              <a:t> story told in song and dance. Though not as well known internationally as </a:t>
            </a:r>
            <a:r>
              <a:rPr lang="en-US" sz="2800" i="0" u="none" strike="noStrike" dirty="0">
                <a:solidFill>
                  <a:schemeClr val="accent1">
                    <a:lumMod val="50000"/>
                  </a:schemeClr>
                </a:solidFill>
                <a:effectLst/>
                <a:latin typeface="Calibri" panose="020F0502020204030204" pitchFamily="34" charset="0"/>
                <a:cs typeface="Calibri" panose="020F0502020204030204" pitchFamily="34" charset="0"/>
              </a:rPr>
              <a:t>Carnival</a:t>
            </a:r>
            <a:r>
              <a:rPr lang="en-US" sz="2800" i="0" dirty="0">
                <a:solidFill>
                  <a:schemeClr val="accent1">
                    <a:lumMod val="50000"/>
                  </a:schemeClr>
                </a:solidFill>
                <a:effectLst/>
                <a:latin typeface="Calibri" panose="020F0502020204030204" pitchFamily="34" charset="0"/>
                <a:cs typeface="Calibri" panose="020F0502020204030204" pitchFamily="34" charset="0"/>
              </a:rPr>
              <a:t> and other Brazilian festivals. </a:t>
            </a:r>
            <a:endParaRPr lang="en-AU" sz="2800" dirty="0">
              <a:solidFill>
                <a:schemeClr val="accent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1883021"/>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589970" y="2792605"/>
            <a:ext cx="8485664" cy="658835"/>
          </a:xfrm>
          <a:prstGeom prst="rect">
            <a:avLst/>
          </a:prstGeom>
          <a:noFill/>
        </p:spPr>
        <p:txBody>
          <a:bodyPr wrap="square" rtlCol="0">
            <a:spAutoFit/>
          </a:bodyPr>
          <a:lstStyle/>
          <a:p>
            <a:pPr lvl="0">
              <a:lnSpc>
                <a:spcPct val="107000"/>
              </a:lnSpc>
              <a:spcBef>
                <a:spcPts val="1200"/>
              </a:spcBef>
              <a:spcAft>
                <a:spcPts val="800"/>
              </a:spcAft>
              <a:buSzPts val="1000"/>
              <a:tabLst>
                <a:tab pos="457200" algn="l"/>
              </a:tabLst>
            </a:pPr>
            <a:r>
              <a:rPr lang="en-AU" sz="3600" kern="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What is the tallest mountain in Australia?</a:t>
            </a: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7B73F49-4FB5-9FA6-87B3-7CC2B15DC969}"/>
              </a:ext>
            </a:extLst>
          </p:cNvPr>
          <p:cNvSpPr txBox="1"/>
          <p:nvPr/>
        </p:nvSpPr>
        <p:spPr>
          <a:xfrm>
            <a:off x="3532310" y="3614223"/>
            <a:ext cx="4454168" cy="664797"/>
          </a:xfrm>
          <a:prstGeom prst="rect">
            <a:avLst/>
          </a:prstGeom>
          <a:noFill/>
        </p:spPr>
        <p:txBody>
          <a:bodyPr wrap="none" rtlCol="0">
            <a:spAutoFit/>
          </a:bodyPr>
          <a:lstStyle/>
          <a:p>
            <a:pPr marL="457200">
              <a:lnSpc>
                <a:spcPct val="107000"/>
              </a:lnSpc>
              <a:spcAft>
                <a:spcPts val="800"/>
              </a:spcAft>
            </a:pPr>
            <a:r>
              <a:rPr lang="en-US" sz="3600" b="1" dirty="0"/>
              <a:t>Mount Kosciuszko</a:t>
            </a:r>
            <a:endParaRPr lang="en-AU" b="1" dirty="0"/>
          </a:p>
        </p:txBody>
      </p:sp>
      <p:pic>
        <p:nvPicPr>
          <p:cNvPr id="7" name="Picture 6" descr="A cartoon face with yellow hair&#10;&#10;Description automatically generated">
            <a:extLst>
              <a:ext uri="{FF2B5EF4-FFF2-40B4-BE49-F238E27FC236}">
                <a16:creationId xmlns:a16="http://schemas.microsoft.com/office/drawing/2014/main" id="{87360FBB-71AE-68A7-23DB-1D6AFA7EA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738" y="375460"/>
            <a:ext cx="914400" cy="914400"/>
          </a:xfrm>
          <a:prstGeom prst="rect">
            <a:avLst/>
          </a:prstGeom>
        </p:spPr>
      </p:pic>
      <p:sp>
        <p:nvSpPr>
          <p:cNvPr id="9" name="Thought Bubble: Cloud 8">
            <a:extLst>
              <a:ext uri="{FF2B5EF4-FFF2-40B4-BE49-F238E27FC236}">
                <a16:creationId xmlns:a16="http://schemas.microsoft.com/office/drawing/2014/main" id="{055B5497-0662-472F-AED2-22D411822DD1}"/>
              </a:ext>
            </a:extLst>
          </p:cNvPr>
          <p:cNvSpPr/>
          <p:nvPr/>
        </p:nvSpPr>
        <p:spPr>
          <a:xfrm>
            <a:off x="6096000" y="488441"/>
            <a:ext cx="4000107" cy="1066982"/>
          </a:xfrm>
          <a:prstGeom prst="cloudCallout">
            <a:avLst>
              <a:gd name="adj1" fmla="val 66598"/>
              <a:gd name="adj2" fmla="val 721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1945D12B-E06F-41F5-0857-F85B6860E8F6}"/>
              </a:ext>
            </a:extLst>
          </p:cNvPr>
          <p:cNvSpPr txBox="1"/>
          <p:nvPr/>
        </p:nvSpPr>
        <p:spPr>
          <a:xfrm>
            <a:off x="6627043" y="648940"/>
            <a:ext cx="3116559" cy="523220"/>
          </a:xfrm>
          <a:prstGeom prst="rect">
            <a:avLst/>
          </a:prstGeom>
          <a:noFill/>
        </p:spPr>
        <p:txBody>
          <a:bodyPr wrap="none" rtlCol="0">
            <a:spAutoFit/>
          </a:bodyPr>
          <a:lstStyle/>
          <a:p>
            <a:r>
              <a:rPr lang="en-US" sz="2800" dirty="0"/>
              <a:t>No multiple choice</a:t>
            </a:r>
            <a:endParaRPr lang="en-AU" sz="2800" dirty="0"/>
          </a:p>
        </p:txBody>
      </p:sp>
      <p:sp>
        <p:nvSpPr>
          <p:cNvPr id="12" name="TextBox 11">
            <a:extLst>
              <a:ext uri="{FF2B5EF4-FFF2-40B4-BE49-F238E27FC236}">
                <a16:creationId xmlns:a16="http://schemas.microsoft.com/office/drawing/2014/main" id="{87D7FE2A-8820-3B7D-755F-40C049A92318}"/>
              </a:ext>
            </a:extLst>
          </p:cNvPr>
          <p:cNvSpPr txBox="1"/>
          <p:nvPr/>
        </p:nvSpPr>
        <p:spPr>
          <a:xfrm>
            <a:off x="528787" y="4832317"/>
            <a:ext cx="10999490" cy="1920654"/>
          </a:xfrm>
          <a:prstGeom prst="rect">
            <a:avLst/>
          </a:prstGeom>
          <a:noFill/>
        </p:spPr>
        <p:txBody>
          <a:bodyPr wrap="square" rtlCol="0">
            <a:spAutoFit/>
          </a:bodyPr>
          <a:lstStyle/>
          <a:p>
            <a:pPr marL="457200">
              <a:lnSpc>
                <a:spcPct val="107000"/>
              </a:lnSpc>
              <a:spcAft>
                <a:spcPts val="800"/>
              </a:spcAft>
            </a:pPr>
            <a:r>
              <a:rPr lang="en-US" sz="2800" dirty="0"/>
              <a:t>Mount Kosciuszko, is mainland Australia's tallest mountain, at 2,228 </a:t>
            </a:r>
            <a:r>
              <a:rPr lang="en-US" sz="2800" dirty="0" err="1"/>
              <a:t>metres</a:t>
            </a:r>
            <a:r>
              <a:rPr lang="en-US" sz="2800" dirty="0"/>
              <a:t> above sea level. It is located on the Main Range of the Snowy Mountains in Kosciuszko National Park, part of the Australian Alps National Parks and Reserves, in New South Wales, </a:t>
            </a:r>
            <a:endParaRPr lang="en-AU" sz="2800" dirty="0"/>
          </a:p>
        </p:txBody>
      </p:sp>
      <p:pic>
        <p:nvPicPr>
          <p:cNvPr id="1026" name="Picture 2" descr="Elevation Map Of Australia - Oconto County Plat Map">
            <a:extLst>
              <a:ext uri="{FF2B5EF4-FFF2-40B4-BE49-F238E27FC236}">
                <a16:creationId xmlns:a16="http://schemas.microsoft.com/office/drawing/2014/main" id="{156ACF12-1DFF-D105-8592-4B26B994DE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6352" y="1748187"/>
            <a:ext cx="3720947" cy="3084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712090"/>
      </p:ext>
    </p:extLst>
  </p:cSld>
  <p:clrMapOvr>
    <a:masterClrMapping/>
  </p:clrMapOvr>
  <mc:AlternateContent xmlns:mc="http://schemas.openxmlformats.org/markup-compatibility/2006" xmlns:p14="http://schemas.microsoft.com/office/powerpoint/2010/main">
    <mc:Choice Requires="p14">
      <p:transition spd="slow" p14:dur="800" advClick="0" advTm="15000">
        <p:circle/>
      </p:transition>
    </mc:Choice>
    <mc:Fallback xmlns="">
      <p:transition spd="slow" advClick="0" advTm="15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5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1000"/>
                                        <p:tgtEl>
                                          <p:spTgt spid="5">
                                            <p:txEl>
                                              <p:pRg st="0" end="0"/>
                                            </p:txEl>
                                          </p:spTgt>
                                        </p:tgtEl>
                                      </p:cBhvr>
                                    </p:animEffect>
                                  </p:childTnLst>
                                </p:cTn>
                              </p:par>
                            </p:childTnLst>
                          </p:cTn>
                        </p:par>
                        <p:par>
                          <p:cTn id="8" fill="hold">
                            <p:stCondLst>
                              <p:cond delay="6000"/>
                            </p:stCondLst>
                            <p:childTnLst>
                              <p:par>
                                <p:cTn id="9" presetID="21" presetClass="entr" presetSubtype="1" fill="hold" nodeType="afterEffect">
                                  <p:stCondLst>
                                    <p:cond delay="25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heel(1)">
                                      <p:cBhvr>
                                        <p:cTn id="11" dur="1000"/>
                                        <p:tgtEl>
                                          <p:spTgt spid="12">
                                            <p:txEl>
                                              <p:pRg st="0" end="0"/>
                                            </p:txEl>
                                          </p:spTgt>
                                        </p:tgtEl>
                                      </p:cBhvr>
                                    </p:animEffect>
                                  </p:childTnLst>
                                </p:cTn>
                              </p:par>
                              <p:par>
                                <p:cTn id="12" presetID="1"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03964" y="1385710"/>
            <a:ext cx="11490218" cy="3165675"/>
          </a:xfrm>
          <a:prstGeom prst="rect">
            <a:avLst/>
          </a:prstGeom>
          <a:noFill/>
        </p:spPr>
        <p:txBody>
          <a:bodyPr wrap="square" rtlCol="0">
            <a:spAutoFit/>
          </a:bodyPr>
          <a:lstStyle/>
          <a:p>
            <a:pPr>
              <a:lnSpc>
                <a:spcPct val="107000"/>
              </a:lnSpc>
              <a:spcBef>
                <a:spcPts val="1800"/>
              </a:spcBef>
              <a:spcAft>
                <a:spcPts val="400"/>
              </a:spcAft>
            </a:pPr>
            <a:r>
              <a:rPr lang="en-AU" sz="3600" b="1" dirty="0"/>
              <a:t>Which Australian state is known for its stunning wine regions, including the Barossa Valley?</a:t>
            </a:r>
          </a:p>
          <a:p>
            <a:pPr marL="457200">
              <a:lnSpc>
                <a:spcPct val="107000"/>
              </a:lnSpc>
              <a:spcBef>
                <a:spcPts val="800"/>
              </a:spcBef>
              <a:spcAft>
                <a:spcPts val="400"/>
              </a:spcAft>
            </a:pPr>
            <a:r>
              <a:rPr lang="en-AU" sz="3600" dirty="0"/>
              <a:t>A) Queensland   		B) South Australia</a:t>
            </a:r>
          </a:p>
          <a:p>
            <a:pPr marL="457200">
              <a:lnSpc>
                <a:spcPct val="107000"/>
              </a:lnSpc>
              <a:spcBef>
                <a:spcPts val="800"/>
              </a:spcBef>
              <a:spcAft>
                <a:spcPts val="400"/>
              </a:spcAft>
            </a:pPr>
            <a:r>
              <a:rPr lang="en-AU" sz="3600" dirty="0"/>
              <a:t>C) Victoria			D) New South Wales</a:t>
            </a:r>
          </a:p>
          <a:p>
            <a:pPr>
              <a:lnSpc>
                <a:spcPts val="2250"/>
              </a:lnSpc>
              <a:spcAft>
                <a:spcPts val="800"/>
              </a:spcAft>
            </a:pP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pic>
        <p:nvPicPr>
          <p:cNvPr id="3074" name="Picture 2" descr="Woman Drinking Sticker by Darién Sánchez for iOS &amp; Android | GIPHY">
            <a:extLst>
              <a:ext uri="{FF2B5EF4-FFF2-40B4-BE49-F238E27FC236}">
                <a16:creationId xmlns:a16="http://schemas.microsoft.com/office/drawing/2014/main" id="{54AF67AE-F8C3-2F87-1F3B-CB425773B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035" y="4002467"/>
            <a:ext cx="2761351" cy="2761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455738"/>
      </p:ext>
    </p:extLst>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spd="slow" advClick="0" advTm="10000">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03964" y="1385710"/>
            <a:ext cx="11490218" cy="3165675"/>
          </a:xfrm>
          <a:prstGeom prst="rect">
            <a:avLst/>
          </a:prstGeom>
          <a:noFill/>
        </p:spPr>
        <p:txBody>
          <a:bodyPr wrap="square" rtlCol="0">
            <a:spAutoFit/>
          </a:bodyPr>
          <a:lstStyle/>
          <a:p>
            <a:pPr>
              <a:lnSpc>
                <a:spcPct val="107000"/>
              </a:lnSpc>
              <a:spcBef>
                <a:spcPts val="1800"/>
              </a:spcBef>
              <a:spcAft>
                <a:spcPts val="400"/>
              </a:spcAft>
            </a:pPr>
            <a:r>
              <a:rPr lang="en-AU" sz="3600" b="1" dirty="0"/>
              <a:t>Which Australian state is known for its stunning wine regions, including the Barossa Valley?</a:t>
            </a:r>
          </a:p>
          <a:p>
            <a:pPr marL="457200">
              <a:lnSpc>
                <a:spcPct val="107000"/>
              </a:lnSpc>
              <a:spcBef>
                <a:spcPts val="800"/>
              </a:spcBef>
              <a:spcAft>
                <a:spcPts val="400"/>
              </a:spcAft>
            </a:pPr>
            <a:r>
              <a:rPr lang="en-AU" sz="3600" dirty="0"/>
              <a:t>A) Queensland   		</a:t>
            </a:r>
            <a:r>
              <a:rPr lang="en-AU" sz="3600" b="1" dirty="0">
                <a:solidFill>
                  <a:srgbClr val="FF0000"/>
                </a:solidFill>
              </a:rPr>
              <a:t>B) South Australia</a:t>
            </a:r>
          </a:p>
          <a:p>
            <a:pPr marL="457200">
              <a:lnSpc>
                <a:spcPct val="107000"/>
              </a:lnSpc>
              <a:spcBef>
                <a:spcPts val="800"/>
              </a:spcBef>
              <a:spcAft>
                <a:spcPts val="400"/>
              </a:spcAft>
            </a:pPr>
            <a:r>
              <a:rPr lang="en-AU" sz="3600" dirty="0"/>
              <a:t>C) Victoria			D) New South Wales</a:t>
            </a:r>
          </a:p>
          <a:p>
            <a:pPr>
              <a:lnSpc>
                <a:spcPts val="2250"/>
              </a:lnSpc>
              <a:spcAft>
                <a:spcPts val="800"/>
              </a:spcAft>
            </a:pP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0D11E2A-3403-5735-D4DF-E9F37B717725}"/>
              </a:ext>
            </a:extLst>
          </p:cNvPr>
          <p:cNvSpPr txBox="1"/>
          <p:nvPr/>
        </p:nvSpPr>
        <p:spPr>
          <a:xfrm>
            <a:off x="603964" y="4488097"/>
            <a:ext cx="8064843" cy="2062103"/>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Just a 50 minute drive north east of Adelaide, the Barossa is an internationally-acclaimed wine region encompassing the towns of Tanunda, Angaston and </a:t>
            </a:r>
            <a:r>
              <a:rPr lang="en-US" sz="3200" dirty="0" err="1">
                <a:latin typeface="Calibri" panose="020F0502020204030204" pitchFamily="34" charset="0"/>
                <a:cs typeface="Calibri" panose="020F0502020204030204" pitchFamily="34" charset="0"/>
              </a:rPr>
              <a:t>Nuriootpa</a:t>
            </a:r>
            <a:r>
              <a:rPr lang="en-US" sz="3200" dirty="0">
                <a:latin typeface="Calibri" panose="020F0502020204030204" pitchFamily="34" charset="0"/>
                <a:cs typeface="Calibri" panose="020F0502020204030204" pitchFamily="34" charset="0"/>
              </a:rPr>
              <a:t>. </a:t>
            </a:r>
            <a:endParaRPr lang="en-AU" sz="3200" dirty="0">
              <a:latin typeface="Calibri" panose="020F0502020204030204" pitchFamily="34" charset="0"/>
              <a:cs typeface="Calibri" panose="020F0502020204030204" pitchFamily="34" charset="0"/>
            </a:endParaRPr>
          </a:p>
        </p:txBody>
      </p:sp>
      <p:pic>
        <p:nvPicPr>
          <p:cNvPr id="1026" name="Picture 2" descr="Barossa Valley Wine Tours - Tour &amp; Taste Wine in the Barossa Valley">
            <a:extLst>
              <a:ext uri="{FF2B5EF4-FFF2-40B4-BE49-F238E27FC236}">
                <a16:creationId xmlns:a16="http://schemas.microsoft.com/office/drawing/2014/main" id="{A97A57A0-25A9-4674-CDBD-91C7DCBC6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3211" y="4343104"/>
            <a:ext cx="3600971" cy="2430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604327"/>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03964" y="1385710"/>
            <a:ext cx="11490218" cy="2713948"/>
          </a:xfrm>
          <a:prstGeom prst="rect">
            <a:avLst/>
          </a:prstGeom>
          <a:noFill/>
        </p:spPr>
        <p:txBody>
          <a:bodyPr wrap="square" rtlCol="0">
            <a:spAutoFit/>
          </a:bodyPr>
          <a:lstStyle/>
          <a:p>
            <a:pPr fontAlgn="base">
              <a:lnSpc>
                <a:spcPct val="107000"/>
              </a:lnSpc>
              <a:spcBef>
                <a:spcPts val="800"/>
              </a:spcBef>
              <a:spcAft>
                <a:spcPts val="1500"/>
              </a:spcAft>
            </a:pPr>
            <a:r>
              <a:rPr lang="en-AU" sz="3600" b="1" kern="100" spc="-3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What is the currency of Cambodia?</a:t>
            </a:r>
            <a:endParaRPr lang="en-AU" sz="3600" b="1" kern="100" dirty="0">
              <a:solidFill>
                <a:srgbClr val="0F4761"/>
              </a:solidFill>
              <a:effectLst/>
              <a:latin typeface="Calibri" panose="020F0502020204030204" pitchFamily="34" charset="0"/>
              <a:ea typeface="Times New Roman" panose="02020603050405020304" pitchFamily="18" charset="0"/>
              <a:cs typeface="Calibri" panose="020F0502020204030204" pitchFamily="34" charset="0"/>
            </a:endParaRPr>
          </a:p>
          <a:p>
            <a:pPr marL="457200">
              <a:lnSpc>
                <a:spcPct val="107000"/>
              </a:lnSpc>
              <a:spcBef>
                <a:spcPts val="800"/>
              </a:spcBef>
              <a:spcAft>
                <a:spcPts val="400"/>
              </a:spcAft>
            </a:pPr>
            <a:r>
              <a:rPr lang="en-AU" sz="3600" dirty="0"/>
              <a:t>	A) Baht  		B) Taka</a:t>
            </a:r>
          </a:p>
          <a:p>
            <a:pPr marL="457200">
              <a:lnSpc>
                <a:spcPct val="107000"/>
              </a:lnSpc>
              <a:spcBef>
                <a:spcPts val="800"/>
              </a:spcBef>
              <a:spcAft>
                <a:spcPts val="400"/>
              </a:spcAft>
            </a:pPr>
            <a:r>
              <a:rPr lang="en-AU" sz="3600" dirty="0"/>
              <a:t>	C) Shekel	D) Riel</a:t>
            </a:r>
          </a:p>
          <a:p>
            <a:pPr>
              <a:lnSpc>
                <a:spcPts val="2250"/>
              </a:lnSpc>
              <a:spcAft>
                <a:spcPts val="800"/>
              </a:spcAft>
            </a:pP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pic>
        <p:nvPicPr>
          <p:cNvPr id="6" name="Picture 2">
            <a:extLst>
              <a:ext uri="{FF2B5EF4-FFF2-40B4-BE49-F238E27FC236}">
                <a16:creationId xmlns:a16="http://schemas.microsoft.com/office/drawing/2014/main" id="{0C32FC90-535E-A637-9366-76BCCC55D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3516" y="3656443"/>
            <a:ext cx="1608397" cy="2520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482015"/>
      </p:ext>
    </p:extLst>
  </p:cSld>
  <p:clrMapOvr>
    <a:masterClrMapping/>
  </p:clrMapOvr>
  <p:transition advClick="0" advTm="10000">
    <p:cut/>
  </p:transition>
</p:sld>
</file>

<file path=ppt/slides/slide24.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03964" y="1385710"/>
            <a:ext cx="7228962" cy="2713948"/>
          </a:xfrm>
          <a:prstGeom prst="rect">
            <a:avLst/>
          </a:prstGeom>
          <a:noFill/>
        </p:spPr>
        <p:txBody>
          <a:bodyPr wrap="square" rtlCol="0">
            <a:spAutoFit/>
          </a:bodyPr>
          <a:lstStyle/>
          <a:p>
            <a:pPr fontAlgn="base">
              <a:lnSpc>
                <a:spcPct val="107000"/>
              </a:lnSpc>
              <a:spcBef>
                <a:spcPts val="800"/>
              </a:spcBef>
              <a:spcAft>
                <a:spcPts val="1500"/>
              </a:spcAft>
            </a:pPr>
            <a:r>
              <a:rPr lang="en-AU" sz="3600" b="1" kern="100" spc="-3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What is the currency of Cambodia?</a:t>
            </a:r>
            <a:endParaRPr lang="en-AU" sz="3600" b="1" kern="100" dirty="0">
              <a:solidFill>
                <a:srgbClr val="0F4761"/>
              </a:solidFill>
              <a:effectLst/>
              <a:latin typeface="Calibri" panose="020F0502020204030204" pitchFamily="34" charset="0"/>
              <a:ea typeface="Times New Roman" panose="02020603050405020304" pitchFamily="18" charset="0"/>
              <a:cs typeface="Calibri" panose="020F0502020204030204" pitchFamily="34" charset="0"/>
            </a:endParaRPr>
          </a:p>
          <a:p>
            <a:pPr marL="457200">
              <a:lnSpc>
                <a:spcPct val="107000"/>
              </a:lnSpc>
              <a:spcBef>
                <a:spcPts val="800"/>
              </a:spcBef>
              <a:spcAft>
                <a:spcPts val="400"/>
              </a:spcAft>
            </a:pPr>
            <a:r>
              <a:rPr lang="en-AU" sz="3600" dirty="0"/>
              <a:t>	A) Baht  		B) Taka</a:t>
            </a:r>
          </a:p>
          <a:p>
            <a:pPr marL="457200">
              <a:lnSpc>
                <a:spcPct val="107000"/>
              </a:lnSpc>
              <a:spcBef>
                <a:spcPts val="800"/>
              </a:spcBef>
              <a:spcAft>
                <a:spcPts val="400"/>
              </a:spcAft>
            </a:pPr>
            <a:r>
              <a:rPr lang="en-AU" sz="3600" dirty="0"/>
              <a:t>	C) Shekel	</a:t>
            </a:r>
            <a:r>
              <a:rPr lang="en-AU" sz="3600" b="1" dirty="0">
                <a:solidFill>
                  <a:srgbClr val="FF0000"/>
                </a:solidFill>
              </a:rPr>
              <a:t>D) Riel</a:t>
            </a:r>
          </a:p>
          <a:p>
            <a:pPr>
              <a:lnSpc>
                <a:spcPts val="2250"/>
              </a:lnSpc>
              <a:spcAft>
                <a:spcPts val="800"/>
              </a:spcAft>
            </a:pP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FEE4F62-098D-D8C4-F8DF-D8066595671C}"/>
              </a:ext>
            </a:extLst>
          </p:cNvPr>
          <p:cNvSpPr txBox="1"/>
          <p:nvPr/>
        </p:nvSpPr>
        <p:spPr>
          <a:xfrm>
            <a:off x="603964" y="3863001"/>
            <a:ext cx="9934832" cy="2554545"/>
          </a:xfrm>
          <a:prstGeom prst="rect">
            <a:avLst/>
          </a:prstGeom>
          <a:noFill/>
        </p:spPr>
        <p:txBody>
          <a:bodyPr wrap="square" rtlCol="0">
            <a:spAutoFit/>
          </a:bodyPr>
          <a:lstStyle/>
          <a:p>
            <a:r>
              <a:rPr lang="en-US" sz="3200" b="0" i="0" dirty="0">
                <a:solidFill>
                  <a:srgbClr val="4D5156"/>
                </a:solidFill>
                <a:effectLst/>
                <a:latin typeface="arial" panose="020B0604020202020204" pitchFamily="34" charset="0"/>
              </a:rPr>
              <a:t>The riel is the currency of Cambodia. There have been two distinct riel, the first issued between 1953 and May 1975. Between 1975 and 1980, the country had no monetary system. A second currency, also named "riel", has been issued since 20 March 1980.</a:t>
            </a:r>
            <a:endParaRPr lang="en-AU" sz="3200" dirty="0"/>
          </a:p>
        </p:txBody>
      </p:sp>
      <p:pic>
        <p:nvPicPr>
          <p:cNvPr id="1026" name="Picture 2" descr="Cambodia Currency Exchange Guide - What Currency Do They Use In Cambodia?">
            <a:extLst>
              <a:ext uri="{FF2B5EF4-FFF2-40B4-BE49-F238E27FC236}">
                <a16:creationId xmlns:a16="http://schemas.microsoft.com/office/drawing/2014/main" id="{A87A25B6-C723-7093-3F49-C2B9000BF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2926" y="1861879"/>
            <a:ext cx="3755110" cy="1877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809880"/>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1217634" y="2177375"/>
            <a:ext cx="8525967" cy="2100896"/>
          </a:xfrm>
          <a:prstGeom prst="rect">
            <a:avLst/>
          </a:prstGeom>
          <a:noFill/>
        </p:spPr>
        <p:txBody>
          <a:bodyPr wrap="square" rtlCol="0">
            <a:spAutoFit/>
          </a:bodyPr>
          <a:lstStyle/>
          <a:p>
            <a:pPr>
              <a:lnSpc>
                <a:spcPct val="107000"/>
              </a:lnSpc>
              <a:spcBef>
                <a:spcPts val="1200"/>
              </a:spcBef>
              <a:spcAft>
                <a:spcPts val="800"/>
              </a:spcAft>
              <a:buSzPts val="1000"/>
              <a:tabLst>
                <a:tab pos="457200" algn="l"/>
              </a:tabLst>
            </a:pPr>
            <a:r>
              <a:rPr lang="en-US" sz="3600" kern="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What is the name of the train that runs from Adelaide to Darwin?</a:t>
            </a:r>
            <a:endParaRPr lang="en-US" sz="3600" dirty="0"/>
          </a:p>
          <a:p>
            <a:pPr lvl="0">
              <a:lnSpc>
                <a:spcPct val="107000"/>
              </a:lnSpc>
              <a:spcBef>
                <a:spcPts val="1200"/>
              </a:spcBef>
              <a:spcAft>
                <a:spcPts val="800"/>
              </a:spcAft>
              <a:buSzPts val="1000"/>
              <a:tabLst>
                <a:tab pos="457200" algn="l"/>
              </a:tabLst>
            </a:pP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7B73F49-4FB5-9FA6-87B3-7CC2B15DC969}"/>
              </a:ext>
            </a:extLst>
          </p:cNvPr>
          <p:cNvSpPr txBox="1"/>
          <p:nvPr/>
        </p:nvSpPr>
        <p:spPr>
          <a:xfrm>
            <a:off x="4005813" y="3498965"/>
            <a:ext cx="2621230" cy="664797"/>
          </a:xfrm>
          <a:prstGeom prst="rect">
            <a:avLst/>
          </a:prstGeom>
          <a:noFill/>
        </p:spPr>
        <p:txBody>
          <a:bodyPr wrap="none" rtlCol="0">
            <a:spAutoFit/>
          </a:bodyPr>
          <a:lstStyle/>
          <a:p>
            <a:pPr marL="457200">
              <a:lnSpc>
                <a:spcPct val="107000"/>
              </a:lnSpc>
              <a:spcAft>
                <a:spcPts val="800"/>
              </a:spcAft>
            </a:pPr>
            <a:r>
              <a:rPr lang="en-US" sz="3600" b="1" dirty="0">
                <a:solidFill>
                  <a:srgbClr val="FF0000"/>
                </a:solidFill>
              </a:rPr>
              <a:t>The </a:t>
            </a:r>
            <a:r>
              <a:rPr lang="en-US" sz="3600" b="1" dirty="0" err="1">
                <a:solidFill>
                  <a:srgbClr val="FF0000"/>
                </a:solidFill>
              </a:rPr>
              <a:t>Ghan</a:t>
            </a:r>
            <a:endParaRPr lang="en-AU" b="1" dirty="0">
              <a:solidFill>
                <a:srgbClr val="FF0000"/>
              </a:solidFill>
            </a:endParaRPr>
          </a:p>
        </p:txBody>
      </p:sp>
      <p:pic>
        <p:nvPicPr>
          <p:cNvPr id="7" name="Picture 6" descr="A cartoon face with yellow hair&#10;&#10;Description automatically generated">
            <a:extLst>
              <a:ext uri="{FF2B5EF4-FFF2-40B4-BE49-F238E27FC236}">
                <a16:creationId xmlns:a16="http://schemas.microsoft.com/office/drawing/2014/main" id="{87360FBB-71AE-68A7-23DB-1D6AFA7EA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738" y="375460"/>
            <a:ext cx="914400" cy="914400"/>
          </a:xfrm>
          <a:prstGeom prst="rect">
            <a:avLst/>
          </a:prstGeom>
        </p:spPr>
      </p:pic>
      <p:sp>
        <p:nvSpPr>
          <p:cNvPr id="9" name="Thought Bubble: Cloud 8">
            <a:extLst>
              <a:ext uri="{FF2B5EF4-FFF2-40B4-BE49-F238E27FC236}">
                <a16:creationId xmlns:a16="http://schemas.microsoft.com/office/drawing/2014/main" id="{055B5497-0662-472F-AED2-22D411822DD1}"/>
              </a:ext>
            </a:extLst>
          </p:cNvPr>
          <p:cNvSpPr/>
          <p:nvPr/>
        </p:nvSpPr>
        <p:spPr>
          <a:xfrm>
            <a:off x="6096000" y="488441"/>
            <a:ext cx="4000107" cy="1066982"/>
          </a:xfrm>
          <a:prstGeom prst="cloudCallout">
            <a:avLst>
              <a:gd name="adj1" fmla="val 66598"/>
              <a:gd name="adj2" fmla="val 721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1945D12B-E06F-41F5-0857-F85B6860E8F6}"/>
              </a:ext>
            </a:extLst>
          </p:cNvPr>
          <p:cNvSpPr txBox="1"/>
          <p:nvPr/>
        </p:nvSpPr>
        <p:spPr>
          <a:xfrm>
            <a:off x="6627043" y="648940"/>
            <a:ext cx="3116559" cy="523220"/>
          </a:xfrm>
          <a:prstGeom prst="rect">
            <a:avLst/>
          </a:prstGeom>
          <a:noFill/>
        </p:spPr>
        <p:txBody>
          <a:bodyPr wrap="none" rtlCol="0">
            <a:spAutoFit/>
          </a:bodyPr>
          <a:lstStyle/>
          <a:p>
            <a:r>
              <a:rPr lang="en-US" sz="2800" dirty="0"/>
              <a:t>No multiple choice</a:t>
            </a:r>
            <a:endParaRPr lang="en-AU" sz="2800" dirty="0"/>
          </a:p>
        </p:txBody>
      </p:sp>
      <p:sp>
        <p:nvSpPr>
          <p:cNvPr id="12" name="TextBox 11">
            <a:extLst>
              <a:ext uri="{FF2B5EF4-FFF2-40B4-BE49-F238E27FC236}">
                <a16:creationId xmlns:a16="http://schemas.microsoft.com/office/drawing/2014/main" id="{87D7FE2A-8820-3B7D-755F-40C049A92318}"/>
              </a:ext>
            </a:extLst>
          </p:cNvPr>
          <p:cNvSpPr txBox="1"/>
          <p:nvPr/>
        </p:nvSpPr>
        <p:spPr>
          <a:xfrm>
            <a:off x="465246" y="4602940"/>
            <a:ext cx="10989892" cy="1815882"/>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An abbreviation of </a:t>
            </a:r>
            <a:r>
              <a:rPr lang="en-US" sz="2800" i="1" dirty="0">
                <a:latin typeface="Calibri" panose="020F0502020204030204" pitchFamily="34" charset="0"/>
                <a:cs typeface="Calibri" panose="020F0502020204030204" pitchFamily="34" charset="0"/>
              </a:rPr>
              <a:t>Afghan Express</a:t>
            </a:r>
            <a:r>
              <a:rPr lang="en-US" sz="2800" dirty="0">
                <a:latin typeface="Calibri" panose="020F0502020204030204" pitchFamily="34" charset="0"/>
                <a:cs typeface="Calibri" panose="020F0502020204030204" pitchFamily="34" charset="0"/>
              </a:rPr>
              <a:t>. It is reputed to have been bestowed in 1923 by one of its crews and </a:t>
            </a:r>
            <a:r>
              <a:rPr lang="en-US" sz="2800" dirty="0" err="1">
                <a:latin typeface="Calibri" panose="020F0502020204030204" pitchFamily="34" charset="0"/>
                <a:cs typeface="Calibri" panose="020F0502020204030204" pitchFamily="34" charset="0"/>
              </a:rPr>
              <a:t>honours</a:t>
            </a:r>
            <a:r>
              <a:rPr lang="en-US" sz="2800" dirty="0">
                <a:latin typeface="Calibri" panose="020F0502020204030204" pitchFamily="34" charset="0"/>
                <a:cs typeface="Calibri" panose="020F0502020204030204" pitchFamily="34" charset="0"/>
              </a:rPr>
              <a:t> Afghan camel drivers who arrived in Australia in the late 19th century.  It was suggested that the </a:t>
            </a:r>
            <a:r>
              <a:rPr lang="en-US" sz="2800" dirty="0" err="1">
                <a:latin typeface="Calibri" panose="020F0502020204030204" pitchFamily="34" charset="0"/>
                <a:cs typeface="Calibri" panose="020F0502020204030204" pitchFamily="34" charset="0"/>
              </a:rPr>
              <a:t>Afgan</a:t>
            </a:r>
            <a:r>
              <a:rPr lang="en-US" sz="2800" dirty="0">
                <a:latin typeface="Calibri" panose="020F0502020204030204" pitchFamily="34" charset="0"/>
                <a:cs typeface="Calibri" panose="020F0502020204030204" pitchFamily="34" charset="0"/>
              </a:rPr>
              <a:t> Express was as unreliable as the </a:t>
            </a:r>
            <a:r>
              <a:rPr lang="en-US" sz="2800" dirty="0" err="1">
                <a:latin typeface="Calibri" panose="020F0502020204030204" pitchFamily="34" charset="0"/>
                <a:cs typeface="Calibri" panose="020F0502020204030204" pitchFamily="34" charset="0"/>
              </a:rPr>
              <a:t>Afgan</a:t>
            </a:r>
            <a:r>
              <a:rPr lang="en-US" sz="2800" dirty="0">
                <a:latin typeface="Calibri" panose="020F0502020204030204" pitchFamily="34" charset="0"/>
                <a:cs typeface="Calibri" panose="020F0502020204030204" pitchFamily="34" charset="0"/>
              </a:rPr>
              <a:t> camel drivers.</a:t>
            </a:r>
            <a:r>
              <a:rPr lang="en-US" sz="2800" i="1"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pic>
        <p:nvPicPr>
          <p:cNvPr id="6" name="Picture 2" descr="Camel Run Cycle | Motion design animation, Running ...">
            <a:extLst>
              <a:ext uri="{FF2B5EF4-FFF2-40B4-BE49-F238E27FC236}">
                <a16:creationId xmlns:a16="http://schemas.microsoft.com/office/drawing/2014/main" id="{4C596A1C-E169-068A-5D9A-B881FCD61F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0566" y="2941048"/>
            <a:ext cx="2187600" cy="164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697825"/>
      </p:ext>
    </p:extLst>
  </p:cSld>
  <p:clrMapOvr>
    <a:masterClrMapping/>
  </p:clrMapOvr>
  <mc:AlternateContent xmlns:mc="http://schemas.openxmlformats.org/markup-compatibility/2006" xmlns:p14="http://schemas.microsoft.com/office/powerpoint/2010/main">
    <mc:Choice Requires="p14">
      <p:transition spd="slow" p14:dur="800" advClick="0" advTm="16000">
        <p:circle/>
      </p:transition>
    </mc:Choice>
    <mc:Fallback xmlns="">
      <p:transition spd="slow" advClick="0" advTm="16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4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500"/>
                                        <p:tgtEl>
                                          <p:spTgt spid="5">
                                            <p:txEl>
                                              <p:pRg st="0" end="0"/>
                                            </p:txEl>
                                          </p:spTgt>
                                        </p:tgtEl>
                                      </p:cBhvr>
                                    </p:animEffect>
                                  </p:childTnLst>
                                </p:cTn>
                              </p:par>
                            </p:childTnLst>
                          </p:cTn>
                        </p:par>
                        <p:par>
                          <p:cTn id="8" fill="hold">
                            <p:stCondLst>
                              <p:cond delay="5000"/>
                            </p:stCondLst>
                            <p:childTnLst>
                              <p:par>
                                <p:cTn id="9" presetID="21" presetClass="entr" presetSubtype="1" fill="hold" nodeType="afterEffect">
                                  <p:stCondLst>
                                    <p:cond delay="25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heel(1)">
                                      <p:cBhvr>
                                        <p:cTn id="11" dur="1000"/>
                                        <p:tgtEl>
                                          <p:spTgt spid="12">
                                            <p:txEl>
                                              <p:pRg st="0" end="0"/>
                                            </p:txEl>
                                          </p:spTgt>
                                        </p:tgtEl>
                                      </p:cBhvr>
                                    </p:animEffect>
                                  </p:childTnLst>
                                </p:cTn>
                              </p:par>
                            </p:childTnLst>
                          </p:cTn>
                        </p:par>
                        <p:par>
                          <p:cTn id="12" fill="hold">
                            <p:stCondLst>
                              <p:cond delay="6250"/>
                            </p:stCondLst>
                            <p:childTnLst>
                              <p:par>
                                <p:cTn id="13" presetID="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000" fill="hold"/>
                                        <p:tgtEl>
                                          <p:spTgt spid="6"/>
                                        </p:tgtEl>
                                        <p:attrNameLst>
                                          <p:attrName>ppt_x</p:attrName>
                                        </p:attrNameLst>
                                      </p:cBhvr>
                                      <p:tavLst>
                                        <p:tav tm="0">
                                          <p:val>
                                            <p:strVal val="0-#ppt_w/2"/>
                                          </p:val>
                                        </p:tav>
                                        <p:tav tm="100000">
                                          <p:val>
                                            <p:strVal val="#ppt_x"/>
                                          </p:val>
                                        </p:tav>
                                      </p:tavLst>
                                    </p:anim>
                                    <p:anim calcmode="lin" valueType="num">
                                      <p:cBhvr additive="base">
                                        <p:cTn id="16" dur="7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5" name="Picture 6" descr="Shaking My Head GIFs | Tenor">
            <a:extLst>
              <a:ext uri="{FF2B5EF4-FFF2-40B4-BE49-F238E27FC236}">
                <a16:creationId xmlns:a16="http://schemas.microsoft.com/office/drawing/2014/main" id="{BCEFC0B0-D6C2-BB11-24DB-5242DEB6B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392" y="4375966"/>
            <a:ext cx="1905000" cy="18764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1D3507-29E7-3DC9-94AC-9AD69188643E}"/>
              </a:ext>
            </a:extLst>
          </p:cNvPr>
          <p:cNvSpPr txBox="1"/>
          <p:nvPr/>
        </p:nvSpPr>
        <p:spPr>
          <a:xfrm>
            <a:off x="603964" y="1385710"/>
            <a:ext cx="11490218" cy="2911695"/>
          </a:xfrm>
          <a:prstGeom prst="rect">
            <a:avLst/>
          </a:prstGeom>
          <a:noFill/>
        </p:spPr>
        <p:txBody>
          <a:bodyPr wrap="square" rtlCol="0">
            <a:spAutoFit/>
          </a:bodyPr>
          <a:lstStyle/>
          <a:p>
            <a:pPr>
              <a:lnSpc>
                <a:spcPct val="107000"/>
              </a:lnSpc>
              <a:spcBef>
                <a:spcPts val="400"/>
              </a:spcBef>
              <a:spcAft>
                <a:spcPts val="200"/>
              </a:spcAft>
            </a:pPr>
            <a:r>
              <a:rPr lang="en-AU" sz="3600" dirty="0">
                <a:latin typeface="Calibri" panose="020F0502020204030204" pitchFamily="34" charset="0"/>
                <a:cs typeface="Calibri" panose="020F0502020204030204" pitchFamily="34" charset="0"/>
              </a:rPr>
              <a:t>Due to its shape, what is the New Zealand Parliamentary building commonly called?</a:t>
            </a:r>
          </a:p>
          <a:p>
            <a:pPr>
              <a:lnSpc>
                <a:spcPts val="2250"/>
              </a:lnSpc>
              <a:spcAft>
                <a:spcPts val="800"/>
              </a:spcAft>
            </a:pPr>
            <a:endParaRPr lang="en-AU" sz="3600" dirty="0">
              <a:latin typeface="Calibri" panose="020F0502020204030204" pitchFamily="34" charset="0"/>
              <a:cs typeface="Calibri" panose="020F0502020204030204" pitchFamily="34" charset="0"/>
            </a:endParaRPr>
          </a:p>
          <a:p>
            <a:pPr>
              <a:spcAft>
                <a:spcPts val="800"/>
              </a:spcAft>
            </a:pPr>
            <a:r>
              <a:rPr lang="en-AU" sz="3600" dirty="0">
                <a:latin typeface="Calibri" panose="020F0502020204030204" pitchFamily="34" charset="0"/>
                <a:cs typeface="Calibri" panose="020F0502020204030204" pitchFamily="34" charset="0"/>
              </a:rPr>
              <a:t>	A) Beehive		B) Birds Nest</a:t>
            </a:r>
          </a:p>
          <a:p>
            <a:pPr>
              <a:spcAft>
                <a:spcPts val="800"/>
              </a:spcAft>
            </a:pPr>
            <a:r>
              <a:rPr lang="en-AU" sz="3600" dirty="0">
                <a:latin typeface="Calibri" panose="020F0502020204030204" pitchFamily="34" charset="0"/>
                <a:cs typeface="Calibri" panose="020F0502020204030204" pitchFamily="34" charset="0"/>
              </a:rPr>
              <a:t>	C) Cake Tin		D) Bird Box</a:t>
            </a:r>
          </a:p>
        </p:txBody>
      </p:sp>
    </p:spTree>
    <p:extLst>
      <p:ext uri="{BB962C8B-B14F-4D97-AF65-F5344CB8AC3E}">
        <p14:creationId xmlns:p14="http://schemas.microsoft.com/office/powerpoint/2010/main" val="3960294932"/>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03964" y="1385710"/>
            <a:ext cx="11490218" cy="2911695"/>
          </a:xfrm>
          <a:prstGeom prst="rect">
            <a:avLst/>
          </a:prstGeom>
          <a:noFill/>
        </p:spPr>
        <p:txBody>
          <a:bodyPr wrap="square" rtlCol="0">
            <a:spAutoFit/>
          </a:bodyPr>
          <a:lstStyle/>
          <a:p>
            <a:pPr>
              <a:lnSpc>
                <a:spcPct val="107000"/>
              </a:lnSpc>
              <a:spcBef>
                <a:spcPts val="400"/>
              </a:spcBef>
              <a:spcAft>
                <a:spcPts val="200"/>
              </a:spcAft>
            </a:pPr>
            <a:r>
              <a:rPr lang="en-AU" sz="3600" dirty="0">
                <a:latin typeface="Calibri" panose="020F0502020204030204" pitchFamily="34" charset="0"/>
                <a:cs typeface="Calibri" panose="020F0502020204030204" pitchFamily="34" charset="0"/>
              </a:rPr>
              <a:t>Due to its shape, what is the New Zealand Parliamentary building commonly called?</a:t>
            </a:r>
          </a:p>
          <a:p>
            <a:pPr>
              <a:lnSpc>
                <a:spcPts val="2250"/>
              </a:lnSpc>
              <a:spcAft>
                <a:spcPts val="800"/>
              </a:spcAft>
            </a:pPr>
            <a:endParaRPr lang="en-AU" sz="3600" dirty="0">
              <a:latin typeface="Calibri" panose="020F0502020204030204" pitchFamily="34" charset="0"/>
              <a:cs typeface="Calibri" panose="020F0502020204030204" pitchFamily="34" charset="0"/>
            </a:endParaRPr>
          </a:p>
          <a:p>
            <a:pPr>
              <a:spcAft>
                <a:spcPts val="800"/>
              </a:spcAft>
            </a:pPr>
            <a:r>
              <a:rPr lang="en-AU" sz="3600" dirty="0">
                <a:latin typeface="Calibri" panose="020F0502020204030204" pitchFamily="34" charset="0"/>
                <a:cs typeface="Calibri" panose="020F0502020204030204" pitchFamily="34" charset="0"/>
              </a:rPr>
              <a:t>	</a:t>
            </a:r>
            <a:r>
              <a:rPr lang="en-AU" sz="3600" b="1" dirty="0">
                <a:solidFill>
                  <a:srgbClr val="FF0000"/>
                </a:solidFill>
                <a:latin typeface="Calibri" panose="020F0502020204030204" pitchFamily="34" charset="0"/>
                <a:cs typeface="Calibri" panose="020F0502020204030204" pitchFamily="34" charset="0"/>
              </a:rPr>
              <a:t>A) Beehive</a:t>
            </a:r>
            <a:r>
              <a:rPr lang="en-AU" sz="3600" dirty="0">
                <a:latin typeface="Calibri" panose="020F0502020204030204" pitchFamily="34" charset="0"/>
                <a:cs typeface="Calibri" panose="020F0502020204030204" pitchFamily="34" charset="0"/>
              </a:rPr>
              <a:t>		B) Birds Nest</a:t>
            </a:r>
          </a:p>
          <a:p>
            <a:pPr>
              <a:spcAft>
                <a:spcPts val="800"/>
              </a:spcAft>
            </a:pPr>
            <a:r>
              <a:rPr lang="en-AU" sz="3600" dirty="0">
                <a:latin typeface="Calibri" panose="020F0502020204030204" pitchFamily="34" charset="0"/>
                <a:cs typeface="Calibri" panose="020F0502020204030204" pitchFamily="34" charset="0"/>
              </a:rPr>
              <a:t>	C) Cake Tin		D) Bird Box</a:t>
            </a:r>
          </a:p>
        </p:txBody>
      </p:sp>
      <p:sp>
        <p:nvSpPr>
          <p:cNvPr id="6" name="TextBox 5">
            <a:extLst>
              <a:ext uri="{FF2B5EF4-FFF2-40B4-BE49-F238E27FC236}">
                <a16:creationId xmlns:a16="http://schemas.microsoft.com/office/drawing/2014/main" id="{F20461E9-8B59-1608-94A2-82CC63AEC854}"/>
              </a:ext>
            </a:extLst>
          </p:cNvPr>
          <p:cNvSpPr txBox="1"/>
          <p:nvPr/>
        </p:nvSpPr>
        <p:spPr>
          <a:xfrm>
            <a:off x="1013254" y="4334232"/>
            <a:ext cx="6928022" cy="1569660"/>
          </a:xfrm>
          <a:prstGeom prst="rect">
            <a:avLst/>
          </a:prstGeom>
          <a:noFill/>
        </p:spPr>
        <p:txBody>
          <a:bodyPr wrap="square" rtlCol="0">
            <a:spAutoFit/>
          </a:bodyPr>
          <a:lstStyle/>
          <a:p>
            <a:r>
              <a:rPr lang="en-US" sz="3200" b="0" i="0" dirty="0">
                <a:solidFill>
                  <a:srgbClr val="444444"/>
                </a:solidFill>
                <a:effectLst/>
                <a:latin typeface="DDG_ProximaNova"/>
              </a:rPr>
              <a:t>It is so-called because its shape is reminiscent of that of a traditional woven form of beehive known as a skep.</a:t>
            </a:r>
            <a:endParaRPr lang="en-AU" sz="3200" dirty="0"/>
          </a:p>
        </p:txBody>
      </p:sp>
      <p:pic>
        <p:nvPicPr>
          <p:cNvPr id="1026" name="Picture 2" descr="The Beehive: New Zealand's Most Striking Parliment Building">
            <a:extLst>
              <a:ext uri="{FF2B5EF4-FFF2-40B4-BE49-F238E27FC236}">
                <a16:creationId xmlns:a16="http://schemas.microsoft.com/office/drawing/2014/main" id="{E80F21EF-508B-EC97-6055-D7438FEFF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8683" y="3316701"/>
            <a:ext cx="3587858" cy="26722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78985322"/>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350891" y="1344521"/>
            <a:ext cx="11490218" cy="2979726"/>
          </a:xfrm>
          <a:prstGeom prst="rect">
            <a:avLst/>
          </a:prstGeom>
          <a:noFill/>
        </p:spPr>
        <p:txBody>
          <a:bodyPr wrap="square" rtlCol="0">
            <a:spAutoFit/>
          </a:bodyPr>
          <a:lstStyle/>
          <a:p>
            <a:pPr>
              <a:spcBef>
                <a:spcPts val="800"/>
              </a:spcBef>
              <a:spcAft>
                <a:spcPts val="400"/>
              </a:spcAft>
            </a:pPr>
            <a:r>
              <a:rPr lang="en-AU" sz="3600" b="1" dirty="0">
                <a:latin typeface="Calibri" panose="020F0502020204030204" pitchFamily="34" charset="0"/>
                <a:cs typeface="Calibri" panose="020F0502020204030204" pitchFamily="34" charset="0"/>
              </a:rPr>
              <a:t>Thailand was called Siam for more than 800 years. In what year did it change to Thailand?</a:t>
            </a:r>
          </a:p>
          <a:p>
            <a:r>
              <a:rPr lang="en-AU" sz="3600" dirty="0">
                <a:latin typeface="Calibri" panose="020F0502020204030204" pitchFamily="34" charset="0"/>
                <a:cs typeface="Calibri" panose="020F0502020204030204" pitchFamily="34" charset="0"/>
              </a:rPr>
              <a:t>	A) 1898			B) 1939</a:t>
            </a:r>
          </a:p>
          <a:p>
            <a:r>
              <a:rPr lang="en-AU" sz="3600" dirty="0">
                <a:latin typeface="Calibri" panose="020F0502020204030204" pitchFamily="34" charset="0"/>
                <a:cs typeface="Calibri" panose="020F0502020204030204" pitchFamily="34" charset="0"/>
              </a:rPr>
              <a:t>	C) 1956			D) 1981</a:t>
            </a:r>
          </a:p>
          <a:p>
            <a:r>
              <a:rPr lang="en-AU" sz="1800" dirty="0">
                <a:solidFill>
                  <a:srgbClr val="47D459"/>
                </a:solidFill>
                <a:effectLst/>
                <a:latin typeface="Calibri" panose="020F0502020204030204" pitchFamily="34" charset="0"/>
                <a:ea typeface="Times New Roman" panose="02020603050405020304" pitchFamily="18" charset="0"/>
              </a:rPr>
              <a:t> </a:t>
            </a:r>
            <a:endParaRPr lang="en-AU" sz="1800" dirty="0">
              <a:effectLst/>
              <a:latin typeface="Times New Roman" panose="02020603050405020304" pitchFamily="18" charset="0"/>
              <a:ea typeface="Times New Roman" panose="02020603050405020304" pitchFamily="18" charset="0"/>
            </a:endParaRPr>
          </a:p>
          <a:p>
            <a:pPr>
              <a:lnSpc>
                <a:spcPts val="2250"/>
              </a:lnSpc>
              <a:spcAft>
                <a:spcPts val="800"/>
              </a:spcAft>
            </a:pPr>
            <a:endParaRPr lang="en-AU" sz="3600" dirty="0">
              <a:latin typeface="Calibri" panose="020F0502020204030204" pitchFamily="34" charset="0"/>
              <a:cs typeface="Calibri" panose="020F0502020204030204" pitchFamily="34" charset="0"/>
            </a:endParaRPr>
          </a:p>
        </p:txBody>
      </p:sp>
      <p:pic>
        <p:nvPicPr>
          <p:cNvPr id="5" name="Picture 6" descr="Shaking My Head GIFs | Tenor">
            <a:extLst>
              <a:ext uri="{FF2B5EF4-FFF2-40B4-BE49-F238E27FC236}">
                <a16:creationId xmlns:a16="http://schemas.microsoft.com/office/drawing/2014/main" id="{BCEFC0B0-D6C2-BB11-24DB-5242DEB6B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392" y="4375966"/>
            <a:ext cx="190500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881096"/>
      </p:ext>
    </p:extLst>
  </p:cSld>
  <p:clrMapOvr>
    <a:masterClrMapping/>
  </p:clrMapOvr>
  <p:transition spd="slow" advClick="0" advTm="10000">
    <p:cover/>
  </p:transition>
</p:sld>
</file>

<file path=ppt/slides/slide29.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350891" y="1344521"/>
            <a:ext cx="11490218" cy="2979726"/>
          </a:xfrm>
          <a:prstGeom prst="rect">
            <a:avLst/>
          </a:prstGeom>
          <a:noFill/>
        </p:spPr>
        <p:txBody>
          <a:bodyPr wrap="square" rtlCol="0">
            <a:spAutoFit/>
          </a:bodyPr>
          <a:lstStyle/>
          <a:p>
            <a:pPr>
              <a:spcBef>
                <a:spcPts val="800"/>
              </a:spcBef>
              <a:spcAft>
                <a:spcPts val="400"/>
              </a:spcAft>
            </a:pPr>
            <a:r>
              <a:rPr lang="en-AU" sz="3600" b="1" dirty="0">
                <a:latin typeface="Calibri" panose="020F0502020204030204" pitchFamily="34" charset="0"/>
                <a:cs typeface="Calibri" panose="020F0502020204030204" pitchFamily="34" charset="0"/>
              </a:rPr>
              <a:t>Thailand was called Siam for more than 800 years. In what year did it change to Thailand?</a:t>
            </a:r>
          </a:p>
          <a:p>
            <a:r>
              <a:rPr lang="en-AU" sz="3600" dirty="0">
                <a:latin typeface="Calibri" panose="020F0502020204030204" pitchFamily="34" charset="0"/>
                <a:cs typeface="Calibri" panose="020F0502020204030204" pitchFamily="34" charset="0"/>
              </a:rPr>
              <a:t>	A) 1898			</a:t>
            </a:r>
            <a:r>
              <a:rPr lang="en-AU" sz="3600" b="1" dirty="0">
                <a:solidFill>
                  <a:srgbClr val="FF0000"/>
                </a:solidFill>
                <a:latin typeface="Calibri" panose="020F0502020204030204" pitchFamily="34" charset="0"/>
                <a:cs typeface="Calibri" panose="020F0502020204030204" pitchFamily="34" charset="0"/>
              </a:rPr>
              <a:t>B) 1939</a:t>
            </a:r>
          </a:p>
          <a:p>
            <a:r>
              <a:rPr lang="en-AU" sz="3600" dirty="0">
                <a:latin typeface="Calibri" panose="020F0502020204030204" pitchFamily="34" charset="0"/>
                <a:cs typeface="Calibri" panose="020F0502020204030204" pitchFamily="34" charset="0"/>
              </a:rPr>
              <a:t>	C) 1956			D) 1981</a:t>
            </a:r>
          </a:p>
          <a:p>
            <a:r>
              <a:rPr lang="en-AU" sz="1800" dirty="0">
                <a:solidFill>
                  <a:srgbClr val="47D459"/>
                </a:solidFill>
                <a:effectLst/>
                <a:latin typeface="Calibri" panose="020F0502020204030204" pitchFamily="34" charset="0"/>
                <a:ea typeface="Times New Roman" panose="02020603050405020304" pitchFamily="18" charset="0"/>
              </a:rPr>
              <a:t> </a:t>
            </a:r>
            <a:endParaRPr lang="en-AU" sz="1800" dirty="0">
              <a:effectLst/>
              <a:latin typeface="Times New Roman" panose="02020603050405020304" pitchFamily="18" charset="0"/>
              <a:ea typeface="Times New Roman" panose="02020603050405020304" pitchFamily="18" charset="0"/>
            </a:endParaRPr>
          </a:p>
          <a:p>
            <a:pPr>
              <a:lnSpc>
                <a:spcPts val="2250"/>
              </a:lnSpc>
              <a:spcAft>
                <a:spcPts val="800"/>
              </a:spcAft>
            </a:pPr>
            <a:endParaRPr lang="en-AU" sz="36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AD621AC-2CDD-A098-FE4A-F1A7DA706BAC}"/>
              </a:ext>
            </a:extLst>
          </p:cNvPr>
          <p:cNvSpPr txBox="1"/>
          <p:nvPr/>
        </p:nvSpPr>
        <p:spPr>
          <a:xfrm>
            <a:off x="441508" y="3995678"/>
            <a:ext cx="11157368" cy="2400657"/>
          </a:xfrm>
          <a:prstGeom prst="rect">
            <a:avLst/>
          </a:prstGeom>
          <a:noFill/>
        </p:spPr>
        <p:txBody>
          <a:bodyPr wrap="square" rtlCol="0">
            <a:spAutoFit/>
          </a:bodyPr>
          <a:lstStyle/>
          <a:p>
            <a:r>
              <a:rPr lang="en-US" sz="3000" dirty="0">
                <a:latin typeface="Calibri" panose="020F0502020204030204" pitchFamily="34" charset="0"/>
                <a:cs typeface="Calibri" panose="020F0502020204030204" pitchFamily="34" charset="0"/>
              </a:rPr>
              <a:t>People speaking one of the Tai group of languages settled in what is now Thailand around 1,000 years ago. The name Siam came from a Sanskrit word, </a:t>
            </a:r>
            <a:r>
              <a:rPr lang="en-US" sz="3000" dirty="0" err="1">
                <a:latin typeface="Calibri" panose="020F0502020204030204" pitchFamily="34" charset="0"/>
                <a:cs typeface="Calibri" panose="020F0502020204030204" pitchFamily="34" charset="0"/>
              </a:rPr>
              <a:t>syam</a:t>
            </a:r>
            <a:r>
              <a:rPr lang="en-US" sz="3000" dirty="0">
                <a:latin typeface="Calibri" panose="020F0502020204030204" pitchFamily="34" charset="0"/>
                <a:cs typeface="Calibri" panose="020F0502020204030204" pitchFamily="34" charset="0"/>
              </a:rPr>
              <a:t>.   In 1938 </a:t>
            </a:r>
            <a:r>
              <a:rPr lang="en-US" sz="3000" dirty="0" err="1">
                <a:latin typeface="Calibri" panose="020F0502020204030204" pitchFamily="34" charset="0"/>
                <a:cs typeface="Calibri" panose="020F0502020204030204" pitchFamily="34" charset="0"/>
              </a:rPr>
              <a:t>Phibun</a:t>
            </a:r>
            <a:r>
              <a:rPr lang="en-US" sz="3000" dirty="0">
                <a:latin typeface="Calibri" panose="020F0502020204030204" pitchFamily="34" charset="0"/>
                <a:cs typeface="Calibri" panose="020F0502020204030204" pitchFamily="34" charset="0"/>
              </a:rPr>
              <a:t>, the coup leader  took charge as dictator. A forceful nationalist and </a:t>
            </a:r>
            <a:r>
              <a:rPr lang="en-US" sz="3000" dirty="0" err="1">
                <a:latin typeface="Calibri" panose="020F0502020204030204" pitchFamily="34" charset="0"/>
                <a:cs typeface="Calibri" panose="020F0502020204030204" pitchFamily="34" charset="0"/>
              </a:rPr>
              <a:t>moderniser</a:t>
            </a:r>
            <a:r>
              <a:rPr lang="en-US" sz="3000" dirty="0">
                <a:latin typeface="Calibri" panose="020F0502020204030204" pitchFamily="34" charset="0"/>
                <a:cs typeface="Calibri" panose="020F0502020204030204" pitchFamily="34" charset="0"/>
              </a:rPr>
              <a:t>, he changed the country’s name to Thailand. </a:t>
            </a:r>
            <a:endParaRPr lang="en-AU" sz="3000" dirty="0">
              <a:latin typeface="Calibri" panose="020F0502020204030204" pitchFamily="34" charset="0"/>
              <a:cs typeface="Calibri" panose="020F0502020204030204" pitchFamily="34" charset="0"/>
            </a:endParaRPr>
          </a:p>
        </p:txBody>
      </p:sp>
      <p:pic>
        <p:nvPicPr>
          <p:cNvPr id="1026" name="Picture 2" descr="Stamps commemorating King Rama VI (left) and King Rama IX (right).">
            <a:extLst>
              <a:ext uri="{FF2B5EF4-FFF2-40B4-BE49-F238E27FC236}">
                <a16:creationId xmlns:a16="http://schemas.microsoft.com/office/drawing/2014/main" id="{8BE6DCD0-2CF4-CDEA-A60E-7D02F3B2E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3711" y="2029131"/>
            <a:ext cx="2421926" cy="173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22893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528787" y="1696995"/>
            <a:ext cx="11490218" cy="1854995"/>
          </a:xfrm>
          <a:prstGeom prst="rect">
            <a:avLst/>
          </a:prstGeom>
          <a:noFill/>
        </p:spPr>
        <p:txBody>
          <a:bodyPr wrap="square" rtlCol="0">
            <a:spAutoFit/>
          </a:bodyPr>
          <a:lstStyle/>
          <a:p>
            <a:pPr>
              <a:lnSpc>
                <a:spcPct val="107000"/>
              </a:lnSpc>
              <a:spcAft>
                <a:spcPts val="800"/>
              </a:spcAft>
            </a:pPr>
            <a:r>
              <a:rPr lang="en-AU" sz="3200" b="1" kern="100" dirty="0">
                <a:effectLst/>
                <a:latin typeface="Calibri" panose="020F0502020204030204" pitchFamily="34" charset="0"/>
                <a:ea typeface="Aptos" panose="020B0004020202020204" pitchFamily="34" charset="0"/>
                <a:cs typeface="Calibri" panose="020F0502020204030204" pitchFamily="34" charset="0"/>
              </a:rPr>
              <a:t>The national drink of Brazil is ‘Caipirinha’. What is it made with?</a:t>
            </a:r>
          </a:p>
          <a:p>
            <a:pPr>
              <a:lnSpc>
                <a:spcPct val="107000"/>
              </a:lnSpc>
              <a:spcAft>
                <a:spcPts val="800"/>
              </a:spcAft>
            </a:pPr>
            <a:r>
              <a:rPr lang="en-AU" sz="3200" kern="100" dirty="0">
                <a:effectLst/>
                <a:latin typeface="Calibri" panose="020F0502020204030204" pitchFamily="34" charset="0"/>
                <a:ea typeface="Aptos" panose="020B0004020202020204" pitchFamily="34" charset="0"/>
                <a:cs typeface="Calibri" panose="020F0502020204030204" pitchFamily="34" charset="0"/>
              </a:rPr>
              <a:t>a) Water, apples and lime                    b) Lemon, soda, brown sugar</a:t>
            </a:r>
          </a:p>
          <a:p>
            <a:pPr>
              <a:lnSpc>
                <a:spcPct val="107000"/>
              </a:lnSpc>
              <a:spcAft>
                <a:spcPts val="800"/>
              </a:spcAft>
            </a:pPr>
            <a:r>
              <a:rPr lang="en-AU" sz="3200" kern="100" dirty="0">
                <a:effectLst/>
                <a:latin typeface="Calibri" panose="020F0502020204030204" pitchFamily="34" charset="0"/>
                <a:ea typeface="Aptos" panose="020B0004020202020204" pitchFamily="34" charset="0"/>
                <a:cs typeface="Calibri" panose="020F0502020204030204" pitchFamily="34" charset="0"/>
              </a:rPr>
              <a:t>c) Cachaça, brown sugar, and lime     d) </a:t>
            </a:r>
            <a:r>
              <a:rPr lang="en-AU" sz="3200" dirty="0">
                <a:effectLst/>
                <a:latin typeface="Calibri" panose="020F0502020204030204" pitchFamily="34" charset="0"/>
                <a:ea typeface="Aptos" panose="020B0004020202020204" pitchFamily="34" charset="0"/>
                <a:cs typeface="Calibri" panose="020F0502020204030204" pitchFamily="34" charset="0"/>
              </a:rPr>
              <a:t>Rum and lime</a:t>
            </a:r>
            <a:endParaRPr lang="en-AU" sz="3200" dirty="0">
              <a:latin typeface="Calibri" panose="020F0502020204030204" pitchFamily="34" charset="0"/>
              <a:cs typeface="Calibri" panose="020F0502020204030204" pitchFamily="34" charset="0"/>
            </a:endParaRPr>
          </a:p>
        </p:txBody>
      </p:sp>
      <p:pic>
        <p:nvPicPr>
          <p:cNvPr id="3074" name="Picture 2" descr="Thinking Stickers - Find &amp; Share on GIPHY">
            <a:extLst>
              <a:ext uri="{FF2B5EF4-FFF2-40B4-BE49-F238E27FC236}">
                <a16:creationId xmlns:a16="http://schemas.microsoft.com/office/drawing/2014/main" id="{E14BF92D-5118-1B4E-5B7B-88545F2AE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3668" y="4017523"/>
            <a:ext cx="2840477" cy="2840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045386"/>
      </p:ext>
    </p:extLst>
  </p:cSld>
  <p:clrMapOvr>
    <a:masterClrMapping/>
  </p:clrMapOvr>
  <p:transition spd="med" advClick="0" advTm="10000">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1301578" y="3200822"/>
            <a:ext cx="7842422" cy="2062103"/>
          </a:xfrm>
          <a:prstGeom prst="rect">
            <a:avLst/>
          </a:prstGeom>
          <a:noFill/>
        </p:spPr>
        <p:txBody>
          <a:bodyPr wrap="square" rtlCol="0">
            <a:spAutoFit/>
          </a:bodyPr>
          <a:lstStyle/>
          <a:p>
            <a:pPr fontAlgn="base">
              <a:lnSpc>
                <a:spcPts val="3800"/>
              </a:lnSpc>
              <a:spcAft>
                <a:spcPts val="800"/>
              </a:spcAft>
            </a:pPr>
            <a:r>
              <a:rPr lang="en-AU" sz="1800" kern="0" spc="150" dirty="0">
                <a:solidFill>
                  <a:srgbClr val="40404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AU" sz="3200" b="1" kern="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“Only the people you don’t know well enough seem normal. Every person you know well enough is odd, weird, and different. This is called friendship!”</a:t>
            </a:r>
            <a:endParaRPr lang="en-AU" sz="3200" kern="100" dirty="0">
              <a:effectLst/>
              <a:latin typeface="Verdana" panose="020B0604030504040204" pitchFamily="34" charset="0"/>
              <a:ea typeface="Aptos" panose="020B0004020202020204" pitchFamily="34" charset="0"/>
              <a:cs typeface="Times New Roman" panose="02020603050405020304" pitchFamily="18" charset="0"/>
            </a:endParaRPr>
          </a:p>
        </p:txBody>
      </p:sp>
      <p:pic>
        <p:nvPicPr>
          <p:cNvPr id="11" name="Picture 10" descr="A cartoon of a bird&#10;&#10;Description automatically generated">
            <a:extLst>
              <a:ext uri="{FF2B5EF4-FFF2-40B4-BE49-F238E27FC236}">
                <a16:creationId xmlns:a16="http://schemas.microsoft.com/office/drawing/2014/main" id="{EB68F2CA-E605-F0EB-E3A2-E90511187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68" y="1670901"/>
            <a:ext cx="1428750" cy="1428750"/>
          </a:xfrm>
          <a:prstGeom prst="rect">
            <a:avLst/>
          </a:prstGeom>
        </p:spPr>
      </p:pic>
      <p:sp>
        <p:nvSpPr>
          <p:cNvPr id="12" name="Thought Bubble: Cloud 11">
            <a:extLst>
              <a:ext uri="{FF2B5EF4-FFF2-40B4-BE49-F238E27FC236}">
                <a16:creationId xmlns:a16="http://schemas.microsoft.com/office/drawing/2014/main" id="{3B96B7C0-6D38-189A-F95A-4111034EDD92}"/>
              </a:ext>
            </a:extLst>
          </p:cNvPr>
          <p:cNvSpPr/>
          <p:nvPr/>
        </p:nvSpPr>
        <p:spPr>
          <a:xfrm>
            <a:off x="1013255" y="832661"/>
            <a:ext cx="3237470" cy="1027098"/>
          </a:xfrm>
          <a:prstGeom prst="cloudCallout">
            <a:avLst>
              <a:gd name="adj1" fmla="val -39663"/>
              <a:gd name="adj2" fmla="val 7453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It has been tweeted</a:t>
            </a:r>
            <a:endParaRPr lang="en-AU" sz="2800" b="1" dirty="0">
              <a:solidFill>
                <a:schemeClr val="accent6">
                  <a:lumMod val="50000"/>
                </a:schemeClr>
              </a:solidFill>
            </a:endParaRPr>
          </a:p>
        </p:txBody>
      </p:sp>
      <p:pic>
        <p:nvPicPr>
          <p:cNvPr id="1026" name="Picture 2" descr="Happy Old Man Gif: Homem GIFs - Get the best gif on GIFER">
            <a:extLst>
              <a:ext uri="{FF2B5EF4-FFF2-40B4-BE49-F238E27FC236}">
                <a16:creationId xmlns:a16="http://schemas.microsoft.com/office/drawing/2014/main" id="{C207B1E9-BF2D-BE40-CF4E-17A2520154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5414" y="3007326"/>
            <a:ext cx="1905000" cy="2095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0584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1843735" y="2177375"/>
            <a:ext cx="6037073" cy="1251625"/>
          </a:xfrm>
          <a:prstGeom prst="rect">
            <a:avLst/>
          </a:prstGeom>
          <a:noFill/>
        </p:spPr>
        <p:txBody>
          <a:bodyPr wrap="square" rtlCol="0">
            <a:spAutoFit/>
          </a:bodyPr>
          <a:lstStyle/>
          <a:p>
            <a:pPr lvl="0">
              <a:lnSpc>
                <a:spcPct val="107000"/>
              </a:lnSpc>
              <a:spcBef>
                <a:spcPts val="1200"/>
              </a:spcBef>
              <a:spcAft>
                <a:spcPts val="800"/>
              </a:spcAft>
              <a:buSzPts val="1000"/>
              <a:tabLst>
                <a:tab pos="457200" algn="l"/>
              </a:tabLst>
            </a:pPr>
            <a:r>
              <a:rPr lang="en-AU" sz="3600" kern="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What is the meaning of the Aussie slang word “Billy”?</a:t>
            </a: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7B73F49-4FB5-9FA6-87B3-7CC2B15DC969}"/>
              </a:ext>
            </a:extLst>
          </p:cNvPr>
          <p:cNvSpPr txBox="1"/>
          <p:nvPr/>
        </p:nvSpPr>
        <p:spPr>
          <a:xfrm>
            <a:off x="3419188" y="3868747"/>
            <a:ext cx="2191497" cy="664797"/>
          </a:xfrm>
          <a:prstGeom prst="rect">
            <a:avLst/>
          </a:prstGeom>
          <a:noFill/>
        </p:spPr>
        <p:txBody>
          <a:bodyPr wrap="none" rtlCol="0">
            <a:spAutoFit/>
          </a:bodyPr>
          <a:lstStyle/>
          <a:p>
            <a:pPr marL="457200">
              <a:lnSpc>
                <a:spcPct val="107000"/>
              </a:lnSpc>
              <a:spcAft>
                <a:spcPts val="800"/>
              </a:spcAft>
            </a:pPr>
            <a:r>
              <a:rPr lang="en-US" sz="3600" b="1" dirty="0">
                <a:solidFill>
                  <a:srgbClr val="FF0000"/>
                </a:solidFill>
              </a:rPr>
              <a:t>Teapot.</a:t>
            </a:r>
            <a:endParaRPr lang="en-AU" b="1" dirty="0">
              <a:solidFill>
                <a:srgbClr val="FF0000"/>
              </a:solidFill>
            </a:endParaRPr>
          </a:p>
        </p:txBody>
      </p:sp>
      <p:pic>
        <p:nvPicPr>
          <p:cNvPr id="7" name="Picture 6" descr="A cartoon face with yellow hair&#10;&#10;Description automatically generated">
            <a:extLst>
              <a:ext uri="{FF2B5EF4-FFF2-40B4-BE49-F238E27FC236}">
                <a16:creationId xmlns:a16="http://schemas.microsoft.com/office/drawing/2014/main" id="{87360FBB-71AE-68A7-23DB-1D6AFA7EA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738" y="375460"/>
            <a:ext cx="914400" cy="914400"/>
          </a:xfrm>
          <a:prstGeom prst="rect">
            <a:avLst/>
          </a:prstGeom>
        </p:spPr>
      </p:pic>
      <p:sp>
        <p:nvSpPr>
          <p:cNvPr id="9" name="Thought Bubble: Cloud 8">
            <a:extLst>
              <a:ext uri="{FF2B5EF4-FFF2-40B4-BE49-F238E27FC236}">
                <a16:creationId xmlns:a16="http://schemas.microsoft.com/office/drawing/2014/main" id="{055B5497-0662-472F-AED2-22D411822DD1}"/>
              </a:ext>
            </a:extLst>
          </p:cNvPr>
          <p:cNvSpPr/>
          <p:nvPr/>
        </p:nvSpPr>
        <p:spPr>
          <a:xfrm>
            <a:off x="6096000" y="488441"/>
            <a:ext cx="4000107" cy="1066982"/>
          </a:xfrm>
          <a:prstGeom prst="cloudCallout">
            <a:avLst>
              <a:gd name="adj1" fmla="val 66598"/>
              <a:gd name="adj2" fmla="val 721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1945D12B-E06F-41F5-0857-F85B6860E8F6}"/>
              </a:ext>
            </a:extLst>
          </p:cNvPr>
          <p:cNvSpPr txBox="1"/>
          <p:nvPr/>
        </p:nvSpPr>
        <p:spPr>
          <a:xfrm>
            <a:off x="6627043" y="648940"/>
            <a:ext cx="3116559" cy="523220"/>
          </a:xfrm>
          <a:prstGeom prst="rect">
            <a:avLst/>
          </a:prstGeom>
          <a:noFill/>
        </p:spPr>
        <p:txBody>
          <a:bodyPr wrap="none" rtlCol="0">
            <a:spAutoFit/>
          </a:bodyPr>
          <a:lstStyle/>
          <a:p>
            <a:r>
              <a:rPr lang="en-US" sz="2800" dirty="0"/>
              <a:t>No multiple choice</a:t>
            </a:r>
            <a:endParaRPr lang="en-AU" sz="2800" dirty="0"/>
          </a:p>
        </p:txBody>
      </p:sp>
      <p:sp>
        <p:nvSpPr>
          <p:cNvPr id="12" name="TextBox 11">
            <a:extLst>
              <a:ext uri="{FF2B5EF4-FFF2-40B4-BE49-F238E27FC236}">
                <a16:creationId xmlns:a16="http://schemas.microsoft.com/office/drawing/2014/main" id="{87D7FE2A-8820-3B7D-755F-40C049A92318}"/>
              </a:ext>
            </a:extLst>
          </p:cNvPr>
          <p:cNvSpPr txBox="1"/>
          <p:nvPr/>
        </p:nvSpPr>
        <p:spPr>
          <a:xfrm>
            <a:off x="1217634" y="5238916"/>
            <a:ext cx="6172979" cy="1200329"/>
          </a:xfrm>
          <a:prstGeom prst="rect">
            <a:avLst/>
          </a:prstGeom>
          <a:noFill/>
        </p:spPr>
        <p:txBody>
          <a:bodyPr wrap="square" rtlCol="0">
            <a:spAutoFit/>
          </a:bodyPr>
          <a:lstStyle/>
          <a:p>
            <a:r>
              <a:rPr lang="en-US" sz="3600" dirty="0"/>
              <a:t>The most important object in any kitchen, a </a:t>
            </a:r>
            <a:r>
              <a:rPr lang="en-US" sz="3600" dirty="0" err="1"/>
              <a:t>billy</a:t>
            </a:r>
            <a:r>
              <a:rPr lang="en-US" sz="3600" dirty="0"/>
              <a:t> is a teapot.</a:t>
            </a:r>
          </a:p>
        </p:txBody>
      </p:sp>
      <p:pic>
        <p:nvPicPr>
          <p:cNvPr id="2050" name="Picture 2" descr="2021 Small Cast Iron Charcoal Barbecue Grills BBQ Portable Retro Mini ...">
            <a:extLst>
              <a:ext uri="{FF2B5EF4-FFF2-40B4-BE49-F238E27FC236}">
                <a16:creationId xmlns:a16="http://schemas.microsoft.com/office/drawing/2014/main" id="{966EAF82-549B-FE92-E772-9FA4C4D933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0471" y="2837469"/>
            <a:ext cx="3658228" cy="389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549740"/>
      </p:ext>
    </p:extLst>
  </p:cSld>
  <p:clrMapOvr>
    <a:masterClrMapping/>
  </p:clrMapOvr>
  <mc:AlternateContent xmlns:mc="http://schemas.openxmlformats.org/markup-compatibility/2006" xmlns:p14="http://schemas.microsoft.com/office/powerpoint/2010/main">
    <mc:Choice Requires="p14">
      <p:transition spd="slow" p14:dur="800" advClick="0" advTm="15000">
        <p:circle/>
      </p:transition>
    </mc:Choice>
    <mc:Fallback xmlns="">
      <p:transition spd="slow" advClick="0" advTm="15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5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1000"/>
                                        <p:tgtEl>
                                          <p:spTgt spid="5">
                                            <p:txEl>
                                              <p:pRg st="0" end="0"/>
                                            </p:txEl>
                                          </p:spTgt>
                                        </p:tgtEl>
                                      </p:cBhvr>
                                    </p:animEffect>
                                  </p:childTnLst>
                                </p:cTn>
                              </p:par>
                            </p:childTnLst>
                          </p:cTn>
                        </p:par>
                        <p:par>
                          <p:cTn id="8" fill="hold">
                            <p:stCondLst>
                              <p:cond delay="6000"/>
                            </p:stCondLst>
                            <p:childTnLst>
                              <p:par>
                                <p:cTn id="9" presetID="21" presetClass="entr" presetSubtype="1" fill="hold" nodeType="afterEffect">
                                  <p:stCondLst>
                                    <p:cond delay="25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heel(1)">
                                      <p:cBhvr>
                                        <p:cTn id="11" dur="1000"/>
                                        <p:tgtEl>
                                          <p:spTgt spid="12">
                                            <p:txEl>
                                              <p:pRg st="0" end="0"/>
                                            </p:txEl>
                                          </p:spTgt>
                                        </p:tgtEl>
                                      </p:cBhvr>
                                    </p:animEffect>
                                  </p:childTnLst>
                                </p:cTn>
                              </p:par>
                            </p:childTnLst>
                          </p:cTn>
                        </p:par>
                        <p:par>
                          <p:cTn id="12" fill="hold">
                            <p:stCondLst>
                              <p:cond delay="7250"/>
                            </p:stCondLst>
                            <p:childTnLst>
                              <p:par>
                                <p:cTn id="13" presetID="1" presetClass="entr" presetSubtype="0" fill="hold" nodeType="afterEffect">
                                  <p:stCondLst>
                                    <p:cond delay="50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1013255" y="1344521"/>
            <a:ext cx="8344930" cy="3114379"/>
          </a:xfrm>
          <a:prstGeom prst="rect">
            <a:avLst/>
          </a:prstGeom>
          <a:noFill/>
        </p:spPr>
        <p:txBody>
          <a:bodyPr wrap="square" rtlCol="0">
            <a:spAutoFit/>
          </a:bodyPr>
          <a:lstStyle/>
          <a:p>
            <a:pPr>
              <a:lnSpc>
                <a:spcPct val="107000"/>
              </a:lnSpc>
              <a:spcAft>
                <a:spcPts val="800"/>
              </a:spcAft>
            </a:pPr>
            <a:r>
              <a:rPr lang="en-AU" sz="3600" b="1" kern="100" dirty="0">
                <a:effectLst/>
                <a:latin typeface="Calibri" panose="020F0502020204030204" pitchFamily="34" charset="0"/>
                <a:ea typeface="Aptos" panose="020B0004020202020204" pitchFamily="34" charset="0"/>
                <a:cs typeface="Calibri" panose="020F0502020204030204" pitchFamily="34" charset="0"/>
              </a:rPr>
              <a:t>Where is considered the whale watching capital of New Zealand?</a:t>
            </a:r>
          </a:p>
          <a:p>
            <a:pPr>
              <a:lnSpc>
                <a:spcPct val="107000"/>
              </a:lnSpc>
              <a:spcAft>
                <a:spcPts val="800"/>
              </a:spcAft>
            </a:pPr>
            <a:r>
              <a:rPr lang="en-AU" sz="3600" kern="100" dirty="0">
                <a:effectLst/>
                <a:latin typeface="Calibri" panose="020F0502020204030204" pitchFamily="34" charset="0"/>
                <a:ea typeface="Aptos" panose="020B0004020202020204" pitchFamily="34" charset="0"/>
                <a:cs typeface="Calibri" panose="020F0502020204030204" pitchFamily="34" charset="0"/>
              </a:rPr>
              <a:t>	A) Picton			B) Bluff</a:t>
            </a:r>
          </a:p>
          <a:p>
            <a:pPr>
              <a:lnSpc>
                <a:spcPct val="107000"/>
              </a:lnSpc>
              <a:spcAft>
                <a:spcPts val="800"/>
              </a:spcAft>
            </a:pPr>
            <a:r>
              <a:rPr lang="en-AU" sz="3600" kern="100" dirty="0">
                <a:solidFill>
                  <a:srgbClr val="3B7D23"/>
                </a:solidFill>
                <a:effectLst/>
                <a:latin typeface="Calibri" panose="020F0502020204030204" pitchFamily="34" charset="0"/>
                <a:ea typeface="Aptos" panose="020B0004020202020204" pitchFamily="34" charset="0"/>
                <a:cs typeface="Calibri" panose="020F0502020204030204" pitchFamily="34" charset="0"/>
              </a:rPr>
              <a:t>	</a:t>
            </a:r>
            <a:r>
              <a:rPr lang="en-AU" sz="3600" kern="100" dirty="0">
                <a:effectLst/>
                <a:latin typeface="Calibri" panose="020F0502020204030204" pitchFamily="34" charset="0"/>
                <a:ea typeface="Aptos" panose="020B0004020202020204" pitchFamily="34" charset="0"/>
                <a:cs typeface="Calibri" panose="020F0502020204030204" pitchFamily="34" charset="0"/>
              </a:rPr>
              <a:t>C) </a:t>
            </a:r>
            <a:r>
              <a:rPr lang="en-AU" sz="3600" kern="100" dirty="0" err="1">
                <a:effectLst/>
                <a:latin typeface="Calibri" panose="020F0502020204030204" pitchFamily="34" charset="0"/>
                <a:ea typeface="Aptos" panose="020B0004020202020204" pitchFamily="34" charset="0"/>
                <a:cs typeface="Calibri" panose="020F0502020204030204" pitchFamily="34" charset="0"/>
              </a:rPr>
              <a:t>Kaikōura</a:t>
            </a:r>
            <a:r>
              <a:rPr lang="en-AU" sz="3600" kern="100" dirty="0">
                <a:solidFill>
                  <a:srgbClr val="3B7D23"/>
                </a:solidFill>
                <a:effectLst/>
                <a:latin typeface="Calibri" panose="020F0502020204030204" pitchFamily="34" charset="0"/>
                <a:ea typeface="Aptos" panose="020B0004020202020204" pitchFamily="34" charset="0"/>
                <a:cs typeface="Calibri" panose="020F0502020204030204" pitchFamily="34" charset="0"/>
              </a:rPr>
              <a:t>		</a:t>
            </a:r>
            <a:r>
              <a:rPr lang="en-AU" sz="3600" kern="100" dirty="0">
                <a:effectLst/>
                <a:latin typeface="Calibri" panose="020F0502020204030204" pitchFamily="34" charset="0"/>
                <a:ea typeface="Aptos" panose="020B0004020202020204" pitchFamily="34" charset="0"/>
                <a:cs typeface="Calibri" panose="020F0502020204030204" pitchFamily="34" charset="0"/>
              </a:rPr>
              <a:t>D) Raglan</a:t>
            </a:r>
          </a:p>
          <a:p>
            <a:pPr>
              <a:lnSpc>
                <a:spcPts val="2250"/>
              </a:lnSpc>
              <a:spcAft>
                <a:spcPts val="800"/>
              </a:spcAft>
            </a:pPr>
            <a:endParaRPr lang="en-AU" sz="3600" dirty="0">
              <a:latin typeface="Calibri" panose="020F0502020204030204" pitchFamily="34" charset="0"/>
              <a:cs typeface="Calibri" panose="020F0502020204030204" pitchFamily="34" charset="0"/>
            </a:endParaRPr>
          </a:p>
        </p:txBody>
      </p:sp>
      <p:pic>
        <p:nvPicPr>
          <p:cNvPr id="6" name="Picture 4" descr="Moral dilemma - Page 6">
            <a:extLst>
              <a:ext uri="{FF2B5EF4-FFF2-40B4-BE49-F238E27FC236}">
                <a16:creationId xmlns:a16="http://schemas.microsoft.com/office/drawing/2014/main" id="{1F3D38BF-80DE-518D-CA30-CEC6F9059C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4400253"/>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130049"/>
      </p:ext>
    </p:extLst>
  </p:cSld>
  <p:clrMapOvr>
    <a:masterClrMapping/>
  </p:clrMapOvr>
  <p:transition spd="slow" advClick="0" advTm="10000">
    <p:cover/>
  </p:transition>
</p:sld>
</file>

<file path=ppt/slides/slide33.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939113" y="1344521"/>
            <a:ext cx="7858898" cy="3114379"/>
          </a:xfrm>
          <a:prstGeom prst="rect">
            <a:avLst/>
          </a:prstGeom>
          <a:noFill/>
        </p:spPr>
        <p:txBody>
          <a:bodyPr wrap="square" rtlCol="0">
            <a:spAutoFit/>
          </a:bodyPr>
          <a:lstStyle/>
          <a:p>
            <a:pPr>
              <a:lnSpc>
                <a:spcPct val="107000"/>
              </a:lnSpc>
              <a:spcAft>
                <a:spcPts val="800"/>
              </a:spcAft>
            </a:pPr>
            <a:r>
              <a:rPr lang="en-AU" sz="3600" b="1" kern="100" dirty="0">
                <a:effectLst/>
                <a:latin typeface="Calibri" panose="020F0502020204030204" pitchFamily="34" charset="0"/>
                <a:ea typeface="Aptos" panose="020B0004020202020204" pitchFamily="34" charset="0"/>
                <a:cs typeface="Calibri" panose="020F0502020204030204" pitchFamily="34" charset="0"/>
              </a:rPr>
              <a:t>Where is considered the whale watching capital of New Zealand?</a:t>
            </a:r>
          </a:p>
          <a:p>
            <a:pPr>
              <a:lnSpc>
                <a:spcPct val="107000"/>
              </a:lnSpc>
              <a:spcAft>
                <a:spcPts val="800"/>
              </a:spcAft>
            </a:pPr>
            <a:r>
              <a:rPr lang="en-AU" sz="3600" kern="100" dirty="0">
                <a:effectLst/>
                <a:latin typeface="Calibri" panose="020F0502020204030204" pitchFamily="34" charset="0"/>
                <a:ea typeface="Aptos" panose="020B0004020202020204" pitchFamily="34" charset="0"/>
                <a:cs typeface="Calibri" panose="020F0502020204030204" pitchFamily="34" charset="0"/>
              </a:rPr>
              <a:t>	A) Picton			B) Bluff</a:t>
            </a:r>
          </a:p>
          <a:p>
            <a:pPr>
              <a:lnSpc>
                <a:spcPct val="107000"/>
              </a:lnSpc>
              <a:spcAft>
                <a:spcPts val="800"/>
              </a:spcAft>
            </a:pPr>
            <a:r>
              <a:rPr lang="en-AU" sz="3600" kern="100" dirty="0">
                <a:solidFill>
                  <a:srgbClr val="3B7D23"/>
                </a:solidFill>
                <a:effectLst/>
                <a:latin typeface="Calibri" panose="020F0502020204030204" pitchFamily="34" charset="0"/>
                <a:ea typeface="Aptos" panose="020B0004020202020204" pitchFamily="34" charset="0"/>
                <a:cs typeface="Calibri" panose="020F0502020204030204" pitchFamily="34" charset="0"/>
              </a:rPr>
              <a:t>	</a:t>
            </a:r>
            <a:r>
              <a:rPr lang="en-AU" sz="3600" b="1" kern="100" dirty="0">
                <a:solidFill>
                  <a:srgbClr val="FF0000"/>
                </a:solidFill>
                <a:effectLst/>
                <a:latin typeface="Calibri" panose="020F0502020204030204" pitchFamily="34" charset="0"/>
                <a:ea typeface="Aptos" panose="020B0004020202020204" pitchFamily="34" charset="0"/>
                <a:cs typeface="Calibri" panose="020F0502020204030204" pitchFamily="34" charset="0"/>
              </a:rPr>
              <a:t>C) </a:t>
            </a:r>
            <a:r>
              <a:rPr lang="en-AU" sz="3600" b="1" kern="100" dirty="0" err="1">
                <a:solidFill>
                  <a:srgbClr val="FF0000"/>
                </a:solidFill>
                <a:effectLst/>
                <a:latin typeface="Calibri" panose="020F0502020204030204" pitchFamily="34" charset="0"/>
                <a:ea typeface="Aptos" panose="020B0004020202020204" pitchFamily="34" charset="0"/>
                <a:cs typeface="Calibri" panose="020F0502020204030204" pitchFamily="34" charset="0"/>
              </a:rPr>
              <a:t>Kaikōura</a:t>
            </a:r>
            <a:r>
              <a:rPr lang="en-AU" sz="3600" kern="100" dirty="0">
                <a:solidFill>
                  <a:srgbClr val="3B7D23"/>
                </a:solidFill>
                <a:effectLst/>
                <a:latin typeface="Calibri" panose="020F0502020204030204" pitchFamily="34" charset="0"/>
                <a:ea typeface="Aptos" panose="020B0004020202020204" pitchFamily="34" charset="0"/>
                <a:cs typeface="Calibri" panose="020F0502020204030204" pitchFamily="34" charset="0"/>
              </a:rPr>
              <a:t>		</a:t>
            </a:r>
            <a:r>
              <a:rPr lang="en-AU" sz="3600" kern="100" dirty="0">
                <a:effectLst/>
                <a:latin typeface="Calibri" panose="020F0502020204030204" pitchFamily="34" charset="0"/>
                <a:ea typeface="Aptos" panose="020B0004020202020204" pitchFamily="34" charset="0"/>
                <a:cs typeface="Calibri" panose="020F0502020204030204" pitchFamily="34" charset="0"/>
              </a:rPr>
              <a:t>D) Raglan</a:t>
            </a:r>
          </a:p>
          <a:p>
            <a:pPr>
              <a:lnSpc>
                <a:spcPts val="2250"/>
              </a:lnSpc>
              <a:spcAft>
                <a:spcPts val="800"/>
              </a:spcAft>
            </a:pPr>
            <a:endParaRPr lang="en-AU" sz="36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8EA85F6-2D7E-C0B7-9A97-DD64C1239A4D}"/>
              </a:ext>
            </a:extLst>
          </p:cNvPr>
          <p:cNvSpPr txBox="1"/>
          <p:nvPr/>
        </p:nvSpPr>
        <p:spPr>
          <a:xfrm>
            <a:off x="607135" y="4334232"/>
            <a:ext cx="10649958" cy="2062103"/>
          </a:xfrm>
          <a:prstGeom prst="rect">
            <a:avLst/>
          </a:prstGeom>
          <a:noFill/>
        </p:spPr>
        <p:txBody>
          <a:bodyPr wrap="square" rtlCol="0">
            <a:spAutoFit/>
          </a:bodyPr>
          <a:lstStyle/>
          <a:p>
            <a:r>
              <a:rPr lang="en-US" sz="3200" b="0" i="0" dirty="0">
                <a:solidFill>
                  <a:srgbClr val="444444"/>
                </a:solidFill>
                <a:effectLst/>
                <a:latin typeface="Calibri" panose="020F0502020204030204" pitchFamily="34" charset="0"/>
                <a:cs typeface="Calibri" panose="020F0502020204030204" pitchFamily="34" charset="0"/>
              </a:rPr>
              <a:t>Kaikoura is a town on the east coast of the South Island of New Zealand.  It is located on State Highway 1, 180 km north of Christchurch. The town has an estimated permanent resident population of 2,150.</a:t>
            </a:r>
            <a:endParaRPr lang="en-AU" sz="3200" dirty="0">
              <a:latin typeface="Calibri" panose="020F0502020204030204" pitchFamily="34" charset="0"/>
              <a:cs typeface="Calibri" panose="020F0502020204030204" pitchFamily="34" charset="0"/>
            </a:endParaRPr>
          </a:p>
        </p:txBody>
      </p:sp>
      <p:pic>
        <p:nvPicPr>
          <p:cNvPr id="1026" name="Picture 2" descr="awesome netflix GIF by Our Planet">
            <a:extLst>
              <a:ext uri="{FF2B5EF4-FFF2-40B4-BE49-F238E27FC236}">
                <a16:creationId xmlns:a16="http://schemas.microsoft.com/office/drawing/2014/main" id="{29625F3E-A342-C8C6-918C-86EB4A073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9546" y="2119970"/>
            <a:ext cx="3746091" cy="210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932597"/>
      </p:ext>
    </p:extLst>
  </p:cSld>
  <p:clrMapOvr>
    <a:masterClrMapping/>
  </p:clrMapOvr>
  <p:transition spd="slow" advClick="0" advTm="10000">
    <p:cover/>
  </p:transition>
</p:sld>
</file>

<file path=ppt/slides/slide34.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67265" y="1344521"/>
            <a:ext cx="10589828" cy="3308021"/>
          </a:xfrm>
          <a:prstGeom prst="rect">
            <a:avLst/>
          </a:prstGeom>
          <a:noFill/>
        </p:spPr>
        <p:txBody>
          <a:bodyPr wrap="square" rtlCol="0">
            <a:spAutoFit/>
          </a:bodyPr>
          <a:lstStyle/>
          <a:p>
            <a:pPr>
              <a:spcBef>
                <a:spcPts val="800"/>
              </a:spcBef>
              <a:spcAft>
                <a:spcPts val="400"/>
              </a:spcAft>
            </a:pPr>
            <a:r>
              <a:rPr lang="en-AU" sz="3200" b="1" dirty="0">
                <a:latin typeface="Calibri" panose="020F0502020204030204" pitchFamily="34" charset="0"/>
                <a:cs typeface="Calibri" panose="020F0502020204030204" pitchFamily="34" charset="0"/>
              </a:rPr>
              <a:t>The Indonesian </a:t>
            </a:r>
            <a:r>
              <a:rPr lang="en-AU" sz="3200" b="1" dirty="0" err="1">
                <a:latin typeface="Calibri" panose="020F0502020204030204" pitchFamily="34" charset="0"/>
                <a:cs typeface="Calibri" panose="020F0502020204030204" pitchFamily="34" charset="0"/>
              </a:rPr>
              <a:t>Pasola</a:t>
            </a:r>
            <a:r>
              <a:rPr lang="en-AU" sz="3200" b="1" dirty="0">
                <a:latin typeface="Calibri" panose="020F0502020204030204" pitchFamily="34" charset="0"/>
                <a:cs typeface="Calibri" panose="020F0502020204030204" pitchFamily="34" charset="0"/>
              </a:rPr>
              <a:t> Festival famously includes what tradition?</a:t>
            </a:r>
          </a:p>
          <a:p>
            <a:pPr>
              <a:spcBef>
                <a:spcPts val="800"/>
              </a:spcBef>
              <a:spcAft>
                <a:spcPts val="400"/>
              </a:spcAft>
            </a:pPr>
            <a:endParaRPr lang="en-AU" sz="3200" b="1" dirty="0">
              <a:latin typeface="Calibri" panose="020F0502020204030204" pitchFamily="34" charset="0"/>
              <a:cs typeface="Calibri" panose="020F0502020204030204" pitchFamily="34" charset="0"/>
            </a:endParaRPr>
          </a:p>
          <a:p>
            <a:pPr>
              <a:spcAft>
                <a:spcPts val="800"/>
              </a:spcAft>
            </a:pPr>
            <a:r>
              <a:rPr lang="en-AU" sz="3200" dirty="0">
                <a:latin typeface="Calibri" panose="020F0502020204030204" pitchFamily="34" charset="0"/>
                <a:cs typeface="Calibri" panose="020F0502020204030204" pitchFamily="34" charset="0"/>
              </a:rPr>
              <a:t>A) A spearfishing competition       B) An archery competition</a:t>
            </a:r>
          </a:p>
          <a:p>
            <a:pPr>
              <a:spcAft>
                <a:spcPts val="800"/>
              </a:spcAft>
            </a:pPr>
            <a:r>
              <a:rPr lang="en-AU" sz="3200" dirty="0">
                <a:latin typeface="Calibri" panose="020F0502020204030204" pitchFamily="34" charset="0"/>
                <a:cs typeface="Calibri" panose="020F0502020204030204" pitchFamily="34" charset="0"/>
              </a:rPr>
              <a:t>C) A spear battle				D) A sword fight</a:t>
            </a:r>
          </a:p>
          <a:p>
            <a:pPr>
              <a:lnSpc>
                <a:spcPts val="2250"/>
              </a:lnSpc>
              <a:spcAft>
                <a:spcPts val="800"/>
              </a:spcAft>
            </a:pPr>
            <a:endParaRPr lang="en-AU" sz="3600" dirty="0">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6175AED4-2240-C20F-B0EB-CE9B7BCF3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2231" y="4474219"/>
            <a:ext cx="1256186" cy="196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766718"/>
      </p:ext>
    </p:extLst>
  </p:cSld>
  <p:clrMapOvr>
    <a:masterClrMapping/>
  </p:clrMapOvr>
  <mc:AlternateContent xmlns:mc="http://schemas.openxmlformats.org/markup-compatibility/2006" xmlns:p14="http://schemas.microsoft.com/office/powerpoint/2010/main">
    <mc:Choice Requires="p14">
      <p:transition spd="slow" p14:dur="1750" advClick="0" advTm="10000">
        <p:split orient="vert"/>
      </p:transition>
    </mc:Choice>
    <mc:Fallback xmlns="">
      <p:transition spd="slow" advClick="0" advTm="10000">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67265" y="1344521"/>
            <a:ext cx="10589828" cy="3308021"/>
          </a:xfrm>
          <a:prstGeom prst="rect">
            <a:avLst/>
          </a:prstGeom>
          <a:noFill/>
        </p:spPr>
        <p:txBody>
          <a:bodyPr wrap="square" rtlCol="0">
            <a:spAutoFit/>
          </a:bodyPr>
          <a:lstStyle/>
          <a:p>
            <a:pPr>
              <a:spcBef>
                <a:spcPts val="800"/>
              </a:spcBef>
              <a:spcAft>
                <a:spcPts val="400"/>
              </a:spcAft>
            </a:pPr>
            <a:r>
              <a:rPr lang="en-AU" sz="3200" b="1" dirty="0">
                <a:latin typeface="Calibri" panose="020F0502020204030204" pitchFamily="34" charset="0"/>
                <a:cs typeface="Calibri" panose="020F0502020204030204" pitchFamily="34" charset="0"/>
              </a:rPr>
              <a:t>The Indonesian </a:t>
            </a:r>
            <a:r>
              <a:rPr lang="en-AU" sz="3200" b="1" dirty="0" err="1">
                <a:latin typeface="Calibri" panose="020F0502020204030204" pitchFamily="34" charset="0"/>
                <a:cs typeface="Calibri" panose="020F0502020204030204" pitchFamily="34" charset="0"/>
              </a:rPr>
              <a:t>Pasola</a:t>
            </a:r>
            <a:r>
              <a:rPr lang="en-AU" sz="3200" b="1" dirty="0">
                <a:latin typeface="Calibri" panose="020F0502020204030204" pitchFamily="34" charset="0"/>
                <a:cs typeface="Calibri" panose="020F0502020204030204" pitchFamily="34" charset="0"/>
              </a:rPr>
              <a:t> Festival famously includes what tradition?</a:t>
            </a:r>
          </a:p>
          <a:p>
            <a:pPr>
              <a:spcBef>
                <a:spcPts val="800"/>
              </a:spcBef>
              <a:spcAft>
                <a:spcPts val="400"/>
              </a:spcAft>
            </a:pPr>
            <a:endParaRPr lang="en-AU" sz="3200" b="1" dirty="0">
              <a:latin typeface="Calibri" panose="020F0502020204030204" pitchFamily="34" charset="0"/>
              <a:cs typeface="Calibri" panose="020F0502020204030204" pitchFamily="34" charset="0"/>
            </a:endParaRPr>
          </a:p>
          <a:p>
            <a:pPr>
              <a:spcAft>
                <a:spcPts val="800"/>
              </a:spcAft>
            </a:pPr>
            <a:r>
              <a:rPr lang="en-AU" sz="3200" dirty="0">
                <a:latin typeface="Calibri" panose="020F0502020204030204" pitchFamily="34" charset="0"/>
                <a:cs typeface="Calibri" panose="020F0502020204030204" pitchFamily="34" charset="0"/>
              </a:rPr>
              <a:t>A) A spearfishing competition       B) An archery competition</a:t>
            </a:r>
          </a:p>
          <a:p>
            <a:pPr>
              <a:spcAft>
                <a:spcPts val="800"/>
              </a:spcAft>
            </a:pPr>
            <a:r>
              <a:rPr lang="en-AU" sz="3200" dirty="0">
                <a:solidFill>
                  <a:srgbClr val="FF0000"/>
                </a:solidFill>
                <a:latin typeface="Calibri" panose="020F0502020204030204" pitchFamily="34" charset="0"/>
                <a:cs typeface="Calibri" panose="020F0502020204030204" pitchFamily="34" charset="0"/>
              </a:rPr>
              <a:t>C) </a:t>
            </a:r>
            <a:r>
              <a:rPr lang="en-AU" sz="3200" b="1" dirty="0">
                <a:solidFill>
                  <a:srgbClr val="FF0000"/>
                </a:solidFill>
                <a:latin typeface="Calibri" panose="020F0502020204030204" pitchFamily="34" charset="0"/>
                <a:cs typeface="Calibri" panose="020F0502020204030204" pitchFamily="34" charset="0"/>
              </a:rPr>
              <a:t>A spear battle</a:t>
            </a:r>
            <a:r>
              <a:rPr lang="en-AU" sz="3200" dirty="0">
                <a:latin typeface="Calibri" panose="020F0502020204030204" pitchFamily="34" charset="0"/>
                <a:cs typeface="Calibri" panose="020F0502020204030204" pitchFamily="34" charset="0"/>
              </a:rPr>
              <a:t>			D) A sword fight</a:t>
            </a:r>
          </a:p>
          <a:p>
            <a:pPr>
              <a:lnSpc>
                <a:spcPts val="2250"/>
              </a:lnSpc>
              <a:spcAft>
                <a:spcPts val="800"/>
              </a:spcAft>
            </a:pPr>
            <a:endParaRPr lang="en-AU" sz="36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BC75E1F-13A8-550D-301E-EEF7D16C8C3D}"/>
              </a:ext>
            </a:extLst>
          </p:cNvPr>
          <p:cNvSpPr txBox="1"/>
          <p:nvPr/>
        </p:nvSpPr>
        <p:spPr>
          <a:xfrm>
            <a:off x="4264518" y="4432261"/>
            <a:ext cx="7237285" cy="1661993"/>
          </a:xfrm>
          <a:prstGeom prst="rect">
            <a:avLst/>
          </a:prstGeom>
          <a:noFill/>
        </p:spPr>
        <p:txBody>
          <a:bodyPr wrap="square" rtlCol="0">
            <a:spAutoFit/>
          </a:bodyPr>
          <a:lstStyle/>
          <a:p>
            <a:r>
              <a:rPr lang="en-AU" sz="2800" dirty="0">
                <a:latin typeface="Calibri" panose="020F0502020204030204" pitchFamily="34" charset="0"/>
                <a:cs typeface="Calibri" panose="020F0502020204030204" pitchFamily="34" charset="0"/>
              </a:rPr>
              <a:t>During the festival, rival clans launch spears at each other to enrich the soil with blood. The spears used today are a little less deadly though.</a:t>
            </a:r>
          </a:p>
          <a:p>
            <a:endParaRPr lang="en-AU" dirty="0"/>
          </a:p>
        </p:txBody>
      </p:sp>
      <p:pic>
        <p:nvPicPr>
          <p:cNvPr id="2050" name="Picture 2" descr="4D3N Pasola Sumba - Ritual Fighting Ceremony - Indonesia best Tours ...">
            <a:extLst>
              <a:ext uri="{FF2B5EF4-FFF2-40B4-BE49-F238E27FC236}">
                <a16:creationId xmlns:a16="http://schemas.microsoft.com/office/drawing/2014/main" id="{DF4436AD-13DA-DE09-C5FA-8A6DD4982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05" y="4432261"/>
            <a:ext cx="3617760" cy="2007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537238"/>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991161" y="2034880"/>
            <a:ext cx="10684476" cy="1815305"/>
          </a:xfrm>
          <a:prstGeom prst="rect">
            <a:avLst/>
          </a:prstGeom>
          <a:noFill/>
        </p:spPr>
        <p:txBody>
          <a:bodyPr wrap="square" rtlCol="0">
            <a:spAutoFit/>
          </a:bodyPr>
          <a:lstStyle/>
          <a:p>
            <a:pPr marL="342900" lvl="0" indent="-342900">
              <a:lnSpc>
                <a:spcPct val="107000"/>
              </a:lnSpc>
              <a:spcAft>
                <a:spcPts val="800"/>
              </a:spcAft>
              <a:tabLst>
                <a:tab pos="457200" algn="l"/>
              </a:tabLst>
            </a:pPr>
            <a:r>
              <a:rPr lang="en-AU" sz="3200" kern="100" dirty="0">
                <a:solidFill>
                  <a:srgbClr val="303030"/>
                </a:solidFill>
                <a:effectLst/>
                <a:latin typeface="Calibri" panose="020F0502020204030204" pitchFamily="34" charset="0"/>
                <a:ea typeface="Aptos" panose="020B0004020202020204" pitchFamily="34" charset="0"/>
                <a:cs typeface="Calibri" panose="020F0502020204030204" pitchFamily="34" charset="0"/>
              </a:rPr>
              <a:t>Who tries to stop Christmas from coming, by stealing all things of Christmas from “the Who’s”?</a:t>
            </a:r>
            <a:endParaRPr lang="en-AU" sz="3200" kern="100" dirty="0">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7000"/>
              </a:lnSpc>
              <a:spcAft>
                <a:spcPts val="800"/>
              </a:spcAft>
              <a:tabLst>
                <a:tab pos="457200" algn="l"/>
              </a:tabLst>
            </a:pP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7B73F49-4FB5-9FA6-87B3-7CC2B15DC969}"/>
              </a:ext>
            </a:extLst>
          </p:cNvPr>
          <p:cNvSpPr txBox="1"/>
          <p:nvPr/>
        </p:nvSpPr>
        <p:spPr>
          <a:xfrm>
            <a:off x="3785059" y="4445043"/>
            <a:ext cx="2723823" cy="1064715"/>
          </a:xfrm>
          <a:prstGeom prst="rect">
            <a:avLst/>
          </a:prstGeom>
          <a:noFill/>
        </p:spPr>
        <p:txBody>
          <a:bodyPr wrap="none" rtlCol="0">
            <a:spAutoFit/>
          </a:bodyPr>
          <a:lstStyle/>
          <a:p>
            <a:pPr marL="457200">
              <a:lnSpc>
                <a:spcPct val="107000"/>
              </a:lnSpc>
              <a:spcAft>
                <a:spcPts val="800"/>
              </a:spcAft>
            </a:pPr>
            <a:r>
              <a:rPr lang="en-AU" sz="3600" b="1" kern="100" dirty="0">
                <a:solidFill>
                  <a:srgbClr val="303030"/>
                </a:solidFill>
                <a:effectLst/>
                <a:latin typeface="Calibri" panose="020F0502020204030204" pitchFamily="34" charset="0"/>
                <a:ea typeface="Aptos" panose="020B0004020202020204" pitchFamily="34" charset="0"/>
                <a:cs typeface="Calibri" panose="020F0502020204030204" pitchFamily="34" charset="0"/>
              </a:rPr>
              <a:t>The Grinch</a:t>
            </a:r>
            <a:endParaRPr lang="en-AU" sz="3600" b="1" kern="100" dirty="0">
              <a:effectLst/>
              <a:latin typeface="Calibri" panose="020F0502020204030204" pitchFamily="34" charset="0"/>
              <a:ea typeface="Aptos" panose="020B0004020202020204" pitchFamily="34" charset="0"/>
              <a:cs typeface="Calibri" panose="020F0502020204030204" pitchFamily="34" charset="0"/>
            </a:endParaRPr>
          </a:p>
          <a:p>
            <a:endParaRPr lang="en-AU" dirty="0"/>
          </a:p>
        </p:txBody>
      </p:sp>
      <p:pic>
        <p:nvPicPr>
          <p:cNvPr id="7" name="Picture 6" descr="A cartoon face with yellow hair&#10;&#10;Description automatically generated">
            <a:extLst>
              <a:ext uri="{FF2B5EF4-FFF2-40B4-BE49-F238E27FC236}">
                <a16:creationId xmlns:a16="http://schemas.microsoft.com/office/drawing/2014/main" id="{87360FBB-71AE-68A7-23DB-1D6AFA7EA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738" y="375460"/>
            <a:ext cx="914400" cy="914400"/>
          </a:xfrm>
          <a:prstGeom prst="rect">
            <a:avLst/>
          </a:prstGeom>
        </p:spPr>
      </p:pic>
      <p:sp>
        <p:nvSpPr>
          <p:cNvPr id="9" name="Thought Bubble: Cloud 8">
            <a:extLst>
              <a:ext uri="{FF2B5EF4-FFF2-40B4-BE49-F238E27FC236}">
                <a16:creationId xmlns:a16="http://schemas.microsoft.com/office/drawing/2014/main" id="{055B5497-0662-472F-AED2-22D411822DD1}"/>
              </a:ext>
            </a:extLst>
          </p:cNvPr>
          <p:cNvSpPr/>
          <p:nvPr/>
        </p:nvSpPr>
        <p:spPr>
          <a:xfrm>
            <a:off x="6096000" y="488441"/>
            <a:ext cx="4000107" cy="1066982"/>
          </a:xfrm>
          <a:prstGeom prst="cloudCallout">
            <a:avLst>
              <a:gd name="adj1" fmla="val 66598"/>
              <a:gd name="adj2" fmla="val 721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1945D12B-E06F-41F5-0857-F85B6860E8F6}"/>
              </a:ext>
            </a:extLst>
          </p:cNvPr>
          <p:cNvSpPr txBox="1"/>
          <p:nvPr/>
        </p:nvSpPr>
        <p:spPr>
          <a:xfrm>
            <a:off x="6627043" y="648940"/>
            <a:ext cx="3116559" cy="523220"/>
          </a:xfrm>
          <a:prstGeom prst="rect">
            <a:avLst/>
          </a:prstGeom>
          <a:noFill/>
        </p:spPr>
        <p:txBody>
          <a:bodyPr wrap="none" rtlCol="0">
            <a:spAutoFit/>
          </a:bodyPr>
          <a:lstStyle/>
          <a:p>
            <a:r>
              <a:rPr lang="en-US" sz="2800" dirty="0"/>
              <a:t>No multiple choice</a:t>
            </a:r>
            <a:endParaRPr lang="en-AU" sz="2800" dirty="0"/>
          </a:p>
        </p:txBody>
      </p:sp>
      <p:pic>
        <p:nvPicPr>
          <p:cNvPr id="2050" name="Picture 2" descr="Pin by Tineke Kamminga on KERSTPLAATJES | Grinch christmas, Grinch ...">
            <a:extLst>
              <a:ext uri="{FF2B5EF4-FFF2-40B4-BE49-F238E27FC236}">
                <a16:creationId xmlns:a16="http://schemas.microsoft.com/office/drawing/2014/main" id="{B6F7E37C-5A99-50C1-29BB-6589518C67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2877" y="2856497"/>
            <a:ext cx="1737172" cy="362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980149"/>
      </p:ext>
    </p:extLst>
  </p:cSld>
  <p:clrMapOvr>
    <a:masterClrMapping/>
  </p:clrMapOvr>
  <mc:AlternateContent xmlns:mc="http://schemas.openxmlformats.org/markup-compatibility/2006" xmlns:p14="http://schemas.microsoft.com/office/powerpoint/2010/main">
    <mc:Choice Requires="p14">
      <p:transition spd="slow" p14:dur="800" advClick="0" advTm="12000">
        <p:circle/>
      </p:transition>
    </mc:Choice>
    <mc:Fallback xmlns="">
      <p:transition spd="slow" advClick="0" advTm="12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5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11" name="Picture 10" descr="A cartoon of a bird&#10;&#10;Description automatically generated">
            <a:extLst>
              <a:ext uri="{FF2B5EF4-FFF2-40B4-BE49-F238E27FC236}">
                <a16:creationId xmlns:a16="http://schemas.microsoft.com/office/drawing/2014/main" id="{EB68F2CA-E605-F0EB-E3A2-E90511187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68" y="1670901"/>
            <a:ext cx="1428750" cy="1428750"/>
          </a:xfrm>
          <a:prstGeom prst="rect">
            <a:avLst/>
          </a:prstGeom>
        </p:spPr>
      </p:pic>
      <p:sp>
        <p:nvSpPr>
          <p:cNvPr id="12" name="Thought Bubble: Cloud 11">
            <a:extLst>
              <a:ext uri="{FF2B5EF4-FFF2-40B4-BE49-F238E27FC236}">
                <a16:creationId xmlns:a16="http://schemas.microsoft.com/office/drawing/2014/main" id="{3B96B7C0-6D38-189A-F95A-4111034EDD92}"/>
              </a:ext>
            </a:extLst>
          </p:cNvPr>
          <p:cNvSpPr/>
          <p:nvPr/>
        </p:nvSpPr>
        <p:spPr>
          <a:xfrm>
            <a:off x="1013255" y="832661"/>
            <a:ext cx="3237470" cy="1027098"/>
          </a:xfrm>
          <a:prstGeom prst="cloudCallout">
            <a:avLst>
              <a:gd name="adj1" fmla="val -39663"/>
              <a:gd name="adj2" fmla="val 7453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It has been tweeted</a:t>
            </a:r>
            <a:endParaRPr lang="en-AU" sz="2800" b="1" dirty="0">
              <a:solidFill>
                <a:schemeClr val="accent6">
                  <a:lumMod val="50000"/>
                </a:schemeClr>
              </a:solidFill>
            </a:endParaRPr>
          </a:p>
        </p:txBody>
      </p:sp>
      <p:sp>
        <p:nvSpPr>
          <p:cNvPr id="9" name="TextBox 8">
            <a:extLst>
              <a:ext uri="{FF2B5EF4-FFF2-40B4-BE49-F238E27FC236}">
                <a16:creationId xmlns:a16="http://schemas.microsoft.com/office/drawing/2014/main" id="{0DED2206-549B-0C00-8730-5798AA8BD710}"/>
              </a:ext>
            </a:extLst>
          </p:cNvPr>
          <p:cNvSpPr txBox="1"/>
          <p:nvPr/>
        </p:nvSpPr>
        <p:spPr>
          <a:xfrm>
            <a:off x="1977081" y="2629930"/>
            <a:ext cx="7667484" cy="707886"/>
          </a:xfrm>
          <a:prstGeom prst="rect">
            <a:avLst/>
          </a:prstGeom>
          <a:noFill/>
        </p:spPr>
        <p:txBody>
          <a:bodyPr wrap="none" rtlCol="0">
            <a:spAutoFit/>
          </a:bodyPr>
          <a:lstStyle/>
          <a:p>
            <a:r>
              <a:rPr lang="en-US" sz="4000" dirty="0">
                <a:latin typeface="Comic Sans MS" panose="030F0702030302020204" pitchFamily="66" charset="0"/>
              </a:rPr>
              <a:t>How do you say “no” in Russian?</a:t>
            </a:r>
            <a:endParaRPr lang="en-AU" sz="4000" dirty="0">
              <a:latin typeface="Comic Sans MS" panose="030F0702030302020204" pitchFamily="66" charset="0"/>
            </a:endParaRPr>
          </a:p>
        </p:txBody>
      </p:sp>
      <p:sp>
        <p:nvSpPr>
          <p:cNvPr id="10" name="TextBox 9">
            <a:extLst>
              <a:ext uri="{FF2B5EF4-FFF2-40B4-BE49-F238E27FC236}">
                <a16:creationId xmlns:a16="http://schemas.microsoft.com/office/drawing/2014/main" id="{94E60079-C80D-EB85-B7FC-F8FD2E25C114}"/>
              </a:ext>
            </a:extLst>
          </p:cNvPr>
          <p:cNvSpPr txBox="1"/>
          <p:nvPr/>
        </p:nvSpPr>
        <p:spPr>
          <a:xfrm>
            <a:off x="3986127" y="4107987"/>
            <a:ext cx="2302233" cy="769441"/>
          </a:xfrm>
          <a:prstGeom prst="rect">
            <a:avLst/>
          </a:prstGeom>
          <a:noFill/>
        </p:spPr>
        <p:txBody>
          <a:bodyPr wrap="none" rtlCol="0">
            <a:spAutoFit/>
          </a:bodyPr>
          <a:lstStyle/>
          <a:p>
            <a:r>
              <a:rPr lang="en-US" sz="4400" b="1" dirty="0" err="1">
                <a:solidFill>
                  <a:srgbClr val="FF0000"/>
                </a:solidFill>
                <a:latin typeface="Comic Sans MS" panose="030F0702030302020204" pitchFamily="66" charset="0"/>
              </a:rPr>
              <a:t>Nietflix</a:t>
            </a:r>
            <a:endParaRPr lang="en-AU" sz="4400" b="1" dirty="0">
              <a:solidFill>
                <a:srgbClr val="FF0000"/>
              </a:solidFill>
              <a:latin typeface="Comic Sans MS" panose="030F0702030302020204" pitchFamily="66" charset="0"/>
            </a:endParaRPr>
          </a:p>
        </p:txBody>
      </p:sp>
      <p:pic>
        <p:nvPicPr>
          <p:cNvPr id="13" name="Picture 12" descr="Friends Jennifer aniston GIF - Friends Jennifer aniston Friends tv GIFs">
            <a:extLst>
              <a:ext uri="{FF2B5EF4-FFF2-40B4-BE49-F238E27FC236}">
                <a16:creationId xmlns:a16="http://schemas.microsoft.com/office/drawing/2014/main" id="{C40E8A8D-E184-9E78-02DD-61900348C8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66786" y="3810473"/>
            <a:ext cx="1905000" cy="1628775"/>
          </a:xfrm>
          <a:prstGeom prst="rect">
            <a:avLst/>
          </a:prstGeom>
          <a:noFill/>
          <a:ln>
            <a:noFill/>
          </a:ln>
        </p:spPr>
      </p:pic>
    </p:spTree>
    <p:extLst>
      <p:ext uri="{BB962C8B-B14F-4D97-AF65-F5344CB8AC3E}">
        <p14:creationId xmlns:p14="http://schemas.microsoft.com/office/powerpoint/2010/main" val="166375793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40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5000"/>
                            </p:stCondLst>
                            <p:childTnLst>
                              <p:par>
                                <p:cTn id="12" presetID="1" presetClass="entr" presetSubtype="0" fill="hold" nodeType="afterEffect">
                                  <p:stCondLst>
                                    <p:cond delay="50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1217634" y="2177375"/>
            <a:ext cx="8525967" cy="2796278"/>
          </a:xfrm>
          <a:prstGeom prst="rect">
            <a:avLst/>
          </a:prstGeom>
          <a:noFill/>
        </p:spPr>
        <p:txBody>
          <a:bodyPr wrap="square" rtlCol="0">
            <a:spAutoFit/>
          </a:bodyPr>
          <a:lstStyle/>
          <a:p>
            <a:pPr>
              <a:lnSpc>
                <a:spcPct val="107000"/>
              </a:lnSpc>
              <a:spcBef>
                <a:spcPts val="1800"/>
              </a:spcBef>
              <a:spcAft>
                <a:spcPts val="400"/>
              </a:spcAft>
            </a:pPr>
            <a:r>
              <a:rPr lang="en-AU" sz="3600" b="1" kern="100" dirty="0">
                <a:solidFill>
                  <a:srgbClr val="272A31"/>
                </a:solidFill>
                <a:effectLst/>
                <a:latin typeface="Calibri" panose="020F0502020204030204" pitchFamily="34" charset="0"/>
                <a:ea typeface="Times New Roman" panose="02020603050405020304" pitchFamily="18" charset="0"/>
                <a:cs typeface="Calibri" panose="020F0502020204030204" pitchFamily="34" charset="0"/>
              </a:rPr>
              <a:t>True or false, Sydney is the most populous city in Australia?</a:t>
            </a:r>
            <a:endParaRPr lang="en-AU" sz="3600" b="1" kern="100" dirty="0">
              <a:solidFill>
                <a:srgbClr val="0F4761"/>
              </a:solidFill>
              <a:effectLst/>
              <a:latin typeface="Calibri" panose="020F0502020204030204" pitchFamily="34" charset="0"/>
              <a:ea typeface="Times New Roman" panose="02020603050405020304" pitchFamily="18" charset="0"/>
              <a:cs typeface="Calibri" panose="020F0502020204030204" pitchFamily="34" charset="0"/>
            </a:endParaRPr>
          </a:p>
          <a:p>
            <a:pPr marL="457200">
              <a:lnSpc>
                <a:spcPct val="107000"/>
              </a:lnSpc>
              <a:spcBef>
                <a:spcPts val="800"/>
              </a:spcBef>
              <a:spcAft>
                <a:spcPts val="400"/>
              </a:spcAft>
            </a:pPr>
            <a:r>
              <a:rPr lang="en-AU" sz="3600" b="1" kern="100" dirty="0">
                <a:solidFill>
                  <a:srgbClr val="272A31"/>
                </a:solidFill>
                <a:effectLst/>
                <a:latin typeface="Calibri" panose="020F0502020204030204" pitchFamily="34" charset="0"/>
                <a:ea typeface="Times New Roman" panose="02020603050405020304" pitchFamily="18" charset="0"/>
                <a:cs typeface="Calibri" panose="020F0502020204030204" pitchFamily="34" charset="0"/>
              </a:rPr>
              <a:t>	True		False</a:t>
            </a:r>
            <a:endParaRPr lang="en-AU" sz="3600" b="1" kern="100" dirty="0">
              <a:solidFill>
                <a:srgbClr val="0F4761"/>
              </a:solidFill>
              <a:effectLst/>
              <a:latin typeface="Calibri" panose="020F0502020204030204" pitchFamily="34" charset="0"/>
              <a:ea typeface="Times New Roman" panose="02020603050405020304" pitchFamily="18" charset="0"/>
              <a:cs typeface="Calibri" panose="020F0502020204030204" pitchFamily="34" charset="0"/>
            </a:endParaRPr>
          </a:p>
          <a:p>
            <a:pPr lvl="0">
              <a:lnSpc>
                <a:spcPct val="107000"/>
              </a:lnSpc>
              <a:spcBef>
                <a:spcPts val="1200"/>
              </a:spcBef>
              <a:spcAft>
                <a:spcPts val="800"/>
              </a:spcAft>
              <a:buSzPts val="1000"/>
              <a:tabLst>
                <a:tab pos="457200" algn="l"/>
              </a:tabLst>
            </a:pP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7B73F49-4FB5-9FA6-87B3-7CC2B15DC969}"/>
              </a:ext>
            </a:extLst>
          </p:cNvPr>
          <p:cNvSpPr txBox="1"/>
          <p:nvPr/>
        </p:nvSpPr>
        <p:spPr>
          <a:xfrm>
            <a:off x="3474770" y="4308856"/>
            <a:ext cx="1773371" cy="664797"/>
          </a:xfrm>
          <a:prstGeom prst="rect">
            <a:avLst/>
          </a:prstGeom>
          <a:noFill/>
        </p:spPr>
        <p:txBody>
          <a:bodyPr wrap="none" rtlCol="0">
            <a:spAutoFit/>
          </a:bodyPr>
          <a:lstStyle/>
          <a:p>
            <a:pPr marL="457200">
              <a:lnSpc>
                <a:spcPct val="107000"/>
              </a:lnSpc>
              <a:spcAft>
                <a:spcPts val="800"/>
              </a:spcAft>
            </a:pPr>
            <a:r>
              <a:rPr lang="en-US" sz="3600" b="1" dirty="0">
                <a:solidFill>
                  <a:srgbClr val="FF0000"/>
                </a:solidFill>
              </a:rPr>
              <a:t>False</a:t>
            </a:r>
            <a:endParaRPr lang="en-AU" b="1" dirty="0">
              <a:solidFill>
                <a:srgbClr val="FF0000"/>
              </a:solidFill>
            </a:endParaRPr>
          </a:p>
        </p:txBody>
      </p:sp>
      <p:pic>
        <p:nvPicPr>
          <p:cNvPr id="7" name="Picture 6" descr="A cartoon face with yellow hair&#10;&#10;Description automatically generated">
            <a:extLst>
              <a:ext uri="{FF2B5EF4-FFF2-40B4-BE49-F238E27FC236}">
                <a16:creationId xmlns:a16="http://schemas.microsoft.com/office/drawing/2014/main" id="{87360FBB-71AE-68A7-23DB-1D6AFA7EA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738" y="375460"/>
            <a:ext cx="914400" cy="914400"/>
          </a:xfrm>
          <a:prstGeom prst="rect">
            <a:avLst/>
          </a:prstGeom>
        </p:spPr>
      </p:pic>
      <p:sp>
        <p:nvSpPr>
          <p:cNvPr id="9" name="Thought Bubble: Cloud 8">
            <a:extLst>
              <a:ext uri="{FF2B5EF4-FFF2-40B4-BE49-F238E27FC236}">
                <a16:creationId xmlns:a16="http://schemas.microsoft.com/office/drawing/2014/main" id="{055B5497-0662-472F-AED2-22D411822DD1}"/>
              </a:ext>
            </a:extLst>
          </p:cNvPr>
          <p:cNvSpPr/>
          <p:nvPr/>
        </p:nvSpPr>
        <p:spPr>
          <a:xfrm>
            <a:off x="6096000" y="488441"/>
            <a:ext cx="4000107" cy="1066982"/>
          </a:xfrm>
          <a:prstGeom prst="cloudCallout">
            <a:avLst>
              <a:gd name="adj1" fmla="val 66598"/>
              <a:gd name="adj2" fmla="val 721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1945D12B-E06F-41F5-0857-F85B6860E8F6}"/>
              </a:ext>
            </a:extLst>
          </p:cNvPr>
          <p:cNvSpPr txBox="1"/>
          <p:nvPr/>
        </p:nvSpPr>
        <p:spPr>
          <a:xfrm>
            <a:off x="6627043" y="648940"/>
            <a:ext cx="3116559" cy="523220"/>
          </a:xfrm>
          <a:prstGeom prst="rect">
            <a:avLst/>
          </a:prstGeom>
          <a:noFill/>
        </p:spPr>
        <p:txBody>
          <a:bodyPr wrap="none" rtlCol="0">
            <a:spAutoFit/>
          </a:bodyPr>
          <a:lstStyle/>
          <a:p>
            <a:r>
              <a:rPr lang="en-US" sz="2800" dirty="0"/>
              <a:t>No multiple choice</a:t>
            </a:r>
            <a:endParaRPr lang="en-AU" sz="2800" dirty="0"/>
          </a:p>
        </p:txBody>
      </p:sp>
      <p:sp>
        <p:nvSpPr>
          <p:cNvPr id="11" name="TextBox 10">
            <a:extLst>
              <a:ext uri="{FF2B5EF4-FFF2-40B4-BE49-F238E27FC236}">
                <a16:creationId xmlns:a16="http://schemas.microsoft.com/office/drawing/2014/main" id="{A7F90233-2871-3439-EA8F-AF6DA7BE4701}"/>
              </a:ext>
            </a:extLst>
          </p:cNvPr>
          <p:cNvSpPr txBox="1"/>
          <p:nvPr/>
        </p:nvSpPr>
        <p:spPr>
          <a:xfrm>
            <a:off x="1116162" y="5165229"/>
            <a:ext cx="9087953" cy="1846659"/>
          </a:xfrm>
          <a:prstGeom prst="rect">
            <a:avLst/>
          </a:prstGeom>
          <a:noFill/>
        </p:spPr>
        <p:txBody>
          <a:bodyPr wrap="square" rtlCol="0">
            <a:spAutoFit/>
          </a:bodyPr>
          <a:lstStyle/>
          <a:p>
            <a:r>
              <a:rPr lang="en-AU" sz="3200" dirty="0">
                <a:solidFill>
                  <a:srgbClr val="272A31"/>
                </a:solidFill>
                <a:effectLst/>
                <a:latin typeface="Calibri" panose="020F0502020204030204" pitchFamily="34" charset="0"/>
                <a:ea typeface="Times New Roman" panose="02020603050405020304" pitchFamily="18" charset="0"/>
              </a:rPr>
              <a:t>In April 2023, Melbourne officially overtook the harbour city as Australia's largest city, population-wise.</a:t>
            </a:r>
            <a:endParaRPr lang="en-AU" sz="3200" dirty="0">
              <a:effectLst/>
              <a:latin typeface="Times New Roman" panose="02020603050405020304" pitchFamily="18" charset="0"/>
              <a:ea typeface="Times New Roman" panose="02020603050405020304" pitchFamily="18" charset="0"/>
            </a:endParaRPr>
          </a:p>
          <a:p>
            <a:endParaRPr lang="en-AU" dirty="0"/>
          </a:p>
        </p:txBody>
      </p:sp>
      <p:pic>
        <p:nvPicPr>
          <p:cNvPr id="1026" name="Picture 2" descr="Public Transport in Melbourne - Insider Guides">
            <a:extLst>
              <a:ext uri="{FF2B5EF4-FFF2-40B4-BE49-F238E27FC236}">
                <a16:creationId xmlns:a16="http://schemas.microsoft.com/office/drawing/2014/main" id="{6CB1D0B0-1827-9F63-ECDE-51C0FC79DC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322" y="2900138"/>
            <a:ext cx="3607415" cy="240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508815"/>
      </p:ext>
    </p:extLst>
  </p:cSld>
  <p:clrMapOvr>
    <a:masterClrMapping/>
  </p:clrMapOvr>
  <mc:AlternateContent xmlns:mc="http://schemas.openxmlformats.org/markup-compatibility/2006" xmlns:p14="http://schemas.microsoft.com/office/powerpoint/2010/main">
    <mc:Choice Requires="p14">
      <p:transition spd="slow" p14:dur="800" advClick="0" advTm="16000">
        <p:circle/>
      </p:transition>
    </mc:Choice>
    <mc:Fallback xmlns="">
      <p:transition spd="slow" advClick="0" advTm="16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67265" y="1344521"/>
            <a:ext cx="10684476" cy="2902269"/>
          </a:xfrm>
          <a:prstGeom prst="rect">
            <a:avLst/>
          </a:prstGeom>
          <a:noFill/>
        </p:spPr>
        <p:txBody>
          <a:bodyPr wrap="square" rtlCol="0">
            <a:spAutoFit/>
          </a:bodyPr>
          <a:lstStyle/>
          <a:p>
            <a:pPr>
              <a:lnSpc>
                <a:spcPct val="107000"/>
              </a:lnSpc>
              <a:spcBef>
                <a:spcPts val="1800"/>
              </a:spcBef>
              <a:spcAft>
                <a:spcPts val="400"/>
              </a:spcAft>
            </a:pPr>
            <a:r>
              <a:rPr lang="en-AU" sz="3200" b="1" dirty="0">
                <a:latin typeface="Calibri" panose="020F0502020204030204" pitchFamily="34" charset="0"/>
                <a:cs typeface="Calibri" panose="020F0502020204030204" pitchFamily="34" charset="0"/>
              </a:rPr>
              <a:t>The Ningaloo Reef, known for its marine biodiversity, is located off the coast of which Aus. state or territory?</a:t>
            </a:r>
          </a:p>
          <a:p>
            <a:pPr marL="457200">
              <a:lnSpc>
                <a:spcPct val="107000"/>
              </a:lnSpc>
              <a:spcBef>
                <a:spcPts val="800"/>
              </a:spcBef>
              <a:spcAft>
                <a:spcPts val="400"/>
              </a:spcAft>
            </a:pPr>
            <a:r>
              <a:rPr lang="en-AU" sz="3200" dirty="0">
                <a:latin typeface="Calibri" panose="020F0502020204030204" pitchFamily="34" charset="0"/>
                <a:cs typeface="Calibri" panose="020F0502020204030204" pitchFamily="34" charset="0"/>
              </a:rPr>
              <a:t>A) Western Australia		B) Queensland</a:t>
            </a:r>
          </a:p>
          <a:p>
            <a:pPr marL="457200">
              <a:lnSpc>
                <a:spcPct val="107000"/>
              </a:lnSpc>
              <a:spcBef>
                <a:spcPts val="800"/>
              </a:spcBef>
              <a:spcAft>
                <a:spcPts val="400"/>
              </a:spcAft>
            </a:pPr>
            <a:r>
              <a:rPr lang="en-AU" sz="3200" dirty="0">
                <a:latin typeface="Calibri" panose="020F0502020204030204" pitchFamily="34" charset="0"/>
                <a:cs typeface="Calibri" panose="020F0502020204030204" pitchFamily="34" charset="0"/>
              </a:rPr>
              <a:t>C) New South Wales		D) Northern Territory</a:t>
            </a:r>
          </a:p>
          <a:p>
            <a:pPr>
              <a:lnSpc>
                <a:spcPts val="2250"/>
              </a:lnSpc>
              <a:spcAft>
                <a:spcPts val="800"/>
              </a:spcAft>
            </a:pPr>
            <a:endParaRPr lang="en-AU" sz="3600" dirty="0">
              <a:latin typeface="Calibri" panose="020F0502020204030204" pitchFamily="34" charset="0"/>
              <a:cs typeface="Calibri" panose="020F0502020204030204" pitchFamily="34" charset="0"/>
            </a:endParaRPr>
          </a:p>
        </p:txBody>
      </p:sp>
      <p:pic>
        <p:nvPicPr>
          <p:cNvPr id="6" name="Picture 2" descr="Thinking Stickers - Find &amp; Share on GIPHY">
            <a:extLst>
              <a:ext uri="{FF2B5EF4-FFF2-40B4-BE49-F238E27FC236}">
                <a16:creationId xmlns:a16="http://schemas.microsoft.com/office/drawing/2014/main" id="{81B7BAFF-370D-7DD8-CCB0-1C4045EC4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3668" y="4017523"/>
            <a:ext cx="2840477" cy="2840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300446"/>
      </p:ext>
    </p:extLst>
  </p:cSld>
  <p:clrMapOvr>
    <a:masterClrMapping/>
  </p:clrMapOvr>
  <mc:AlternateContent xmlns:mc="http://schemas.openxmlformats.org/markup-compatibility/2006" xmlns:p14="http://schemas.microsoft.com/office/powerpoint/2010/main">
    <mc:Choice Requires="p14">
      <p:transition spd="slow" p14:dur="1500" advClick="0" advTm="10000">
        <p:randomBar dir="vert"/>
      </p:transition>
    </mc:Choice>
    <mc:Fallback xmlns="">
      <p:transition spd="slow" advClick="0" advTm="10000">
        <p:randomBar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528787" y="1696995"/>
            <a:ext cx="11490218" cy="1854995"/>
          </a:xfrm>
          <a:prstGeom prst="rect">
            <a:avLst/>
          </a:prstGeom>
          <a:noFill/>
        </p:spPr>
        <p:txBody>
          <a:bodyPr wrap="square" rtlCol="0">
            <a:spAutoFit/>
          </a:bodyPr>
          <a:lstStyle/>
          <a:p>
            <a:pPr>
              <a:lnSpc>
                <a:spcPct val="107000"/>
              </a:lnSpc>
              <a:spcAft>
                <a:spcPts val="800"/>
              </a:spcAft>
            </a:pPr>
            <a:r>
              <a:rPr lang="en-AU" sz="3200" b="1" kern="100" dirty="0">
                <a:effectLst/>
                <a:latin typeface="Calibri" panose="020F0502020204030204" pitchFamily="34" charset="0"/>
                <a:ea typeface="Aptos" panose="020B0004020202020204" pitchFamily="34" charset="0"/>
                <a:cs typeface="Calibri" panose="020F0502020204030204" pitchFamily="34" charset="0"/>
              </a:rPr>
              <a:t>The national drink of Brazil is ‘Caipirinha’. What is it made with?</a:t>
            </a:r>
          </a:p>
          <a:p>
            <a:pPr>
              <a:lnSpc>
                <a:spcPct val="107000"/>
              </a:lnSpc>
              <a:spcAft>
                <a:spcPts val="800"/>
              </a:spcAft>
            </a:pPr>
            <a:r>
              <a:rPr lang="en-AU" sz="3200" kern="100" dirty="0">
                <a:effectLst/>
                <a:latin typeface="Calibri" panose="020F0502020204030204" pitchFamily="34" charset="0"/>
                <a:ea typeface="Aptos" panose="020B0004020202020204" pitchFamily="34" charset="0"/>
                <a:cs typeface="Calibri" panose="020F0502020204030204" pitchFamily="34" charset="0"/>
              </a:rPr>
              <a:t>a) Water, apples and lime                    b) Lemon, soda, brown sugar</a:t>
            </a:r>
          </a:p>
          <a:p>
            <a:pPr>
              <a:lnSpc>
                <a:spcPct val="107000"/>
              </a:lnSpc>
              <a:spcAft>
                <a:spcPts val="800"/>
              </a:spcAft>
            </a:pPr>
            <a:r>
              <a:rPr lang="en-AU" sz="3200" b="1" kern="100" dirty="0">
                <a:solidFill>
                  <a:srgbClr val="FF0000"/>
                </a:solidFill>
                <a:effectLst/>
                <a:latin typeface="Calibri" panose="020F0502020204030204" pitchFamily="34" charset="0"/>
                <a:ea typeface="Aptos" panose="020B0004020202020204" pitchFamily="34" charset="0"/>
                <a:cs typeface="Calibri" panose="020F0502020204030204" pitchFamily="34" charset="0"/>
              </a:rPr>
              <a:t>c) Cachaça, brown sugar, and lime     </a:t>
            </a:r>
            <a:r>
              <a:rPr lang="en-AU" sz="3200" kern="100" dirty="0">
                <a:effectLst/>
                <a:latin typeface="Calibri" panose="020F0502020204030204" pitchFamily="34" charset="0"/>
                <a:ea typeface="Aptos" panose="020B0004020202020204" pitchFamily="34" charset="0"/>
                <a:cs typeface="Calibri" panose="020F0502020204030204" pitchFamily="34" charset="0"/>
              </a:rPr>
              <a:t>d) </a:t>
            </a:r>
            <a:r>
              <a:rPr lang="en-AU" sz="3200" dirty="0">
                <a:effectLst/>
                <a:latin typeface="Calibri" panose="020F0502020204030204" pitchFamily="34" charset="0"/>
                <a:ea typeface="Aptos" panose="020B0004020202020204" pitchFamily="34" charset="0"/>
                <a:cs typeface="Calibri" panose="020F0502020204030204" pitchFamily="34" charset="0"/>
              </a:rPr>
              <a:t>Rum and lime</a:t>
            </a:r>
            <a:endParaRPr lang="en-AU" sz="3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B7A09DF-5D82-5D10-6EA9-CE8EFBDE1586}"/>
              </a:ext>
            </a:extLst>
          </p:cNvPr>
          <p:cNvSpPr txBox="1"/>
          <p:nvPr/>
        </p:nvSpPr>
        <p:spPr>
          <a:xfrm>
            <a:off x="528787" y="3855307"/>
            <a:ext cx="11160705" cy="2631490"/>
          </a:xfrm>
          <a:prstGeom prst="rect">
            <a:avLst/>
          </a:prstGeom>
          <a:noFill/>
        </p:spPr>
        <p:txBody>
          <a:bodyPr wrap="square" rtlCol="0">
            <a:spAutoFit/>
          </a:bodyPr>
          <a:lstStyle/>
          <a:p>
            <a:pPr>
              <a:spcAft>
                <a:spcPts val="600"/>
              </a:spcAft>
            </a:pPr>
            <a:r>
              <a:rPr lang="en-US" sz="3200" b="0" i="0" dirty="0">
                <a:solidFill>
                  <a:srgbClr val="444444"/>
                </a:solidFill>
                <a:effectLst/>
                <a:latin typeface="DDG_ProximaNova"/>
              </a:rPr>
              <a:t>The drink is prepared by mixing the fruit and the sugar together, then adding the liquor. This can be made in a single large glass to be shared among people, or in a larger jar, from which it is served in individual glasses. </a:t>
            </a:r>
          </a:p>
          <a:p>
            <a:pPr>
              <a:spcAft>
                <a:spcPts val="600"/>
              </a:spcAft>
            </a:pPr>
            <a:r>
              <a:rPr lang="en-US" sz="3200" b="0" i="0" dirty="0">
                <a:solidFill>
                  <a:srgbClr val="444444"/>
                </a:solidFill>
                <a:effectLst/>
                <a:latin typeface="DDG_ProximaNova"/>
              </a:rPr>
              <a:t>Cachaça is a distilled spirit made from fermented sugarcane juice. </a:t>
            </a:r>
            <a:endParaRPr lang="en-AU" sz="3200" dirty="0"/>
          </a:p>
        </p:txBody>
      </p:sp>
    </p:spTree>
    <p:extLst>
      <p:ext uri="{BB962C8B-B14F-4D97-AF65-F5344CB8AC3E}">
        <p14:creationId xmlns:p14="http://schemas.microsoft.com/office/powerpoint/2010/main" val="3900666579"/>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61647" y="1370714"/>
            <a:ext cx="10684476" cy="2902269"/>
          </a:xfrm>
          <a:prstGeom prst="rect">
            <a:avLst/>
          </a:prstGeom>
          <a:noFill/>
        </p:spPr>
        <p:txBody>
          <a:bodyPr wrap="square" rtlCol="0">
            <a:spAutoFit/>
          </a:bodyPr>
          <a:lstStyle/>
          <a:p>
            <a:pPr>
              <a:lnSpc>
                <a:spcPct val="107000"/>
              </a:lnSpc>
              <a:spcBef>
                <a:spcPts val="1800"/>
              </a:spcBef>
              <a:spcAft>
                <a:spcPts val="400"/>
              </a:spcAft>
            </a:pPr>
            <a:r>
              <a:rPr lang="en-AU" sz="3200" b="1" dirty="0">
                <a:latin typeface="Calibri" panose="020F0502020204030204" pitchFamily="34" charset="0"/>
                <a:cs typeface="Calibri" panose="020F0502020204030204" pitchFamily="34" charset="0"/>
              </a:rPr>
              <a:t>The Ningaloo Reef, known for its marine biodiversity, is located off the coast of which Aus. state or territory?</a:t>
            </a:r>
          </a:p>
          <a:p>
            <a:pPr marL="457200">
              <a:lnSpc>
                <a:spcPct val="107000"/>
              </a:lnSpc>
              <a:spcBef>
                <a:spcPts val="800"/>
              </a:spcBef>
              <a:spcAft>
                <a:spcPts val="400"/>
              </a:spcAft>
            </a:pPr>
            <a:r>
              <a:rPr lang="en-AU" sz="3200" b="1" dirty="0">
                <a:solidFill>
                  <a:srgbClr val="FF0000"/>
                </a:solidFill>
                <a:latin typeface="Calibri" panose="020F0502020204030204" pitchFamily="34" charset="0"/>
                <a:cs typeface="Calibri" panose="020F0502020204030204" pitchFamily="34" charset="0"/>
              </a:rPr>
              <a:t>A) Western Australia</a:t>
            </a:r>
            <a:r>
              <a:rPr lang="en-AU" sz="3200" dirty="0">
                <a:latin typeface="Calibri" panose="020F0502020204030204" pitchFamily="34" charset="0"/>
                <a:cs typeface="Calibri" panose="020F0502020204030204" pitchFamily="34" charset="0"/>
              </a:rPr>
              <a:t>		B) Queensland</a:t>
            </a:r>
          </a:p>
          <a:p>
            <a:pPr marL="457200">
              <a:lnSpc>
                <a:spcPct val="107000"/>
              </a:lnSpc>
              <a:spcBef>
                <a:spcPts val="800"/>
              </a:spcBef>
              <a:spcAft>
                <a:spcPts val="400"/>
              </a:spcAft>
            </a:pPr>
            <a:r>
              <a:rPr lang="en-AU" sz="3200" dirty="0">
                <a:latin typeface="Calibri" panose="020F0502020204030204" pitchFamily="34" charset="0"/>
                <a:cs typeface="Calibri" panose="020F0502020204030204" pitchFamily="34" charset="0"/>
              </a:rPr>
              <a:t>C) New South Wales		D) Northern Territory</a:t>
            </a:r>
          </a:p>
          <a:p>
            <a:pPr>
              <a:lnSpc>
                <a:spcPts val="2250"/>
              </a:lnSpc>
              <a:spcAft>
                <a:spcPts val="800"/>
              </a:spcAft>
            </a:pPr>
            <a:endParaRPr lang="en-AU" sz="36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2267170-4955-B69E-642B-3983AEC055C1}"/>
              </a:ext>
            </a:extLst>
          </p:cNvPr>
          <p:cNvSpPr txBox="1"/>
          <p:nvPr/>
        </p:nvSpPr>
        <p:spPr>
          <a:xfrm>
            <a:off x="332134" y="4036151"/>
            <a:ext cx="9347325" cy="2523768"/>
          </a:xfrm>
          <a:prstGeom prst="rect">
            <a:avLst/>
          </a:prstGeom>
          <a:noFill/>
        </p:spPr>
        <p:txBody>
          <a:bodyPr wrap="square" rtlCol="0">
            <a:spAutoFit/>
          </a:bodyPr>
          <a:lstStyle/>
          <a:p>
            <a:r>
              <a:rPr lang="en-AU" sz="2800" dirty="0"/>
              <a:t>About 1,200km north of Perth. A UNESCO World Heritage-listed fringing reef, it's a hub for outdoor enthusiasts. Notably, it hosts one of the world's largest gatherings of whale sharks, inviting swimming opportunities with these giants.</a:t>
            </a:r>
          </a:p>
          <a:p>
            <a:endParaRPr lang="en-AU" dirty="0"/>
          </a:p>
        </p:txBody>
      </p:sp>
      <p:pic>
        <p:nvPicPr>
          <p:cNvPr id="3074" name="Picture 2" descr="CC19 - Ningaloo Reef, Exmouth - Base Imagery">
            <a:extLst>
              <a:ext uri="{FF2B5EF4-FFF2-40B4-BE49-F238E27FC236}">
                <a16:creationId xmlns:a16="http://schemas.microsoft.com/office/drawing/2014/main" id="{FBF7A1A4-FB33-75BE-B9A1-A0D9825F3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5521" y="3596689"/>
            <a:ext cx="2406479" cy="320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574245"/>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67265" y="1344521"/>
            <a:ext cx="10684476" cy="3846181"/>
          </a:xfrm>
          <a:prstGeom prst="rect">
            <a:avLst/>
          </a:prstGeom>
          <a:noFill/>
        </p:spPr>
        <p:txBody>
          <a:bodyPr wrap="square" rtlCol="0">
            <a:spAutoFit/>
          </a:bodyPr>
          <a:lstStyle/>
          <a:p>
            <a:pPr>
              <a:lnSpc>
                <a:spcPct val="107000"/>
              </a:lnSpc>
              <a:spcBef>
                <a:spcPts val="1800"/>
              </a:spcBef>
              <a:spcAft>
                <a:spcPts val="400"/>
              </a:spcAft>
            </a:pPr>
            <a:r>
              <a:rPr lang="en-AU" sz="3200" b="1" kern="100" dirty="0">
                <a:effectLst/>
                <a:latin typeface="Calibri" panose="020F0502020204030204" pitchFamily="34" charset="0"/>
                <a:ea typeface="Times New Roman" panose="02020603050405020304" pitchFamily="18" charset="0"/>
                <a:cs typeface="Calibri" panose="020F0502020204030204" pitchFamily="34" charset="0"/>
              </a:rPr>
              <a:t>Located in Queensland, Australia, which of the following is the world’s largest sand island?</a:t>
            </a:r>
          </a:p>
          <a:p>
            <a:pPr marL="457200">
              <a:lnSpc>
                <a:spcPct val="107000"/>
              </a:lnSpc>
              <a:spcBef>
                <a:spcPts val="800"/>
              </a:spcBef>
              <a:spcAft>
                <a:spcPts val="400"/>
              </a:spcAft>
            </a:pPr>
            <a:r>
              <a:rPr lang="en-AU" sz="3200" kern="100" dirty="0">
                <a:effectLst/>
                <a:latin typeface="Calibri" panose="020F0502020204030204" pitchFamily="34" charset="0"/>
                <a:ea typeface="Times New Roman" panose="02020603050405020304" pitchFamily="18" charset="0"/>
                <a:cs typeface="Calibri" panose="020F0502020204030204" pitchFamily="34" charset="0"/>
              </a:rPr>
              <a:t>A) Kangaroo Island</a:t>
            </a:r>
          </a:p>
          <a:p>
            <a:pPr marL="457200">
              <a:lnSpc>
                <a:spcPct val="107000"/>
              </a:lnSpc>
              <a:spcBef>
                <a:spcPts val="800"/>
              </a:spcBef>
              <a:spcAft>
                <a:spcPts val="400"/>
              </a:spcAft>
            </a:pPr>
            <a:r>
              <a:rPr lang="en-AU" sz="3200" kern="100" dirty="0">
                <a:latin typeface="Calibri" panose="020F0502020204030204" pitchFamily="34" charset="0"/>
                <a:ea typeface="Times New Roman" panose="02020603050405020304" pitchFamily="18" charset="0"/>
                <a:cs typeface="Calibri" panose="020F0502020204030204" pitchFamily="34" charset="0"/>
              </a:rPr>
              <a:t>B</a:t>
            </a:r>
            <a:r>
              <a:rPr lang="en-AU" sz="3200" kern="100" dirty="0">
                <a:effectLst/>
                <a:latin typeface="Calibri" panose="020F0502020204030204" pitchFamily="34" charset="0"/>
                <a:ea typeface="Times New Roman" panose="02020603050405020304" pitchFamily="18" charset="0"/>
                <a:cs typeface="Calibri" panose="020F0502020204030204" pitchFamily="34" charset="0"/>
              </a:rPr>
              <a:t>) Magnetic Island</a:t>
            </a:r>
          </a:p>
          <a:p>
            <a:pPr marL="457200">
              <a:lnSpc>
                <a:spcPct val="107000"/>
              </a:lnSpc>
              <a:spcBef>
                <a:spcPts val="800"/>
              </a:spcBef>
              <a:spcAft>
                <a:spcPts val="400"/>
              </a:spcAft>
            </a:pPr>
            <a:r>
              <a:rPr lang="en-AU" sz="3200" kern="100" dirty="0">
                <a:latin typeface="Calibri" panose="020F0502020204030204" pitchFamily="34" charset="0"/>
                <a:ea typeface="Times New Roman" panose="02020603050405020304" pitchFamily="18" charset="0"/>
                <a:cs typeface="Calibri" panose="020F0502020204030204" pitchFamily="34" charset="0"/>
              </a:rPr>
              <a:t>C) </a:t>
            </a:r>
            <a:r>
              <a:rPr lang="en-AU" sz="3200" kern="100" dirty="0" err="1">
                <a:effectLst/>
                <a:latin typeface="Calibri" panose="020F0502020204030204" pitchFamily="34" charset="0"/>
                <a:ea typeface="Times New Roman" panose="02020603050405020304" pitchFamily="18" charset="0"/>
                <a:cs typeface="Calibri" panose="020F0502020204030204" pitchFamily="34" charset="0"/>
              </a:rPr>
              <a:t>K'gari</a:t>
            </a:r>
            <a:r>
              <a:rPr lang="en-AU" sz="3200" kern="100" dirty="0">
                <a:effectLst/>
                <a:latin typeface="Calibri" panose="020F0502020204030204" pitchFamily="34" charset="0"/>
                <a:ea typeface="Times New Roman" panose="02020603050405020304" pitchFamily="18" charset="0"/>
                <a:cs typeface="Calibri" panose="020F0502020204030204" pitchFamily="34" charset="0"/>
              </a:rPr>
              <a:t> (Fraser Island)</a:t>
            </a:r>
          </a:p>
          <a:p>
            <a:pPr marL="457200">
              <a:lnSpc>
                <a:spcPct val="107000"/>
              </a:lnSpc>
              <a:spcBef>
                <a:spcPts val="800"/>
              </a:spcBef>
              <a:spcAft>
                <a:spcPts val="400"/>
              </a:spcAft>
            </a:pPr>
            <a:r>
              <a:rPr lang="en-AU" sz="3200" kern="100" dirty="0">
                <a:effectLst/>
                <a:latin typeface="Calibri" panose="020F0502020204030204" pitchFamily="34" charset="0"/>
                <a:ea typeface="Times New Roman" panose="02020603050405020304" pitchFamily="18" charset="0"/>
                <a:cs typeface="Calibri" panose="020F0502020204030204" pitchFamily="34" charset="0"/>
              </a:rPr>
              <a:t>D) Phillip Island</a:t>
            </a:r>
          </a:p>
        </p:txBody>
      </p:sp>
    </p:spTree>
    <p:extLst>
      <p:ext uri="{BB962C8B-B14F-4D97-AF65-F5344CB8AC3E}">
        <p14:creationId xmlns:p14="http://schemas.microsoft.com/office/powerpoint/2010/main" val="2349484359"/>
      </p:ext>
    </p:extLst>
  </p:cSld>
  <p:clrMapOvr>
    <a:masterClrMapping/>
  </p:clrMapOvr>
  <p:transition spd="slow" advClick="0" advTm="10000">
    <p:cover/>
  </p:transition>
</p:sld>
</file>

<file path=ppt/slides/slide42.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67265" y="1344521"/>
            <a:ext cx="10684476" cy="3846181"/>
          </a:xfrm>
          <a:prstGeom prst="rect">
            <a:avLst/>
          </a:prstGeom>
          <a:noFill/>
        </p:spPr>
        <p:txBody>
          <a:bodyPr wrap="square" rtlCol="0">
            <a:spAutoFit/>
          </a:bodyPr>
          <a:lstStyle/>
          <a:p>
            <a:pPr>
              <a:lnSpc>
                <a:spcPct val="107000"/>
              </a:lnSpc>
              <a:spcBef>
                <a:spcPts val="1800"/>
              </a:spcBef>
              <a:spcAft>
                <a:spcPts val="400"/>
              </a:spcAft>
            </a:pPr>
            <a:r>
              <a:rPr lang="en-AU" sz="3200" b="1" kern="100" dirty="0">
                <a:effectLst/>
                <a:latin typeface="Calibri" panose="020F0502020204030204" pitchFamily="34" charset="0"/>
                <a:ea typeface="Times New Roman" panose="02020603050405020304" pitchFamily="18" charset="0"/>
                <a:cs typeface="Calibri" panose="020F0502020204030204" pitchFamily="34" charset="0"/>
              </a:rPr>
              <a:t>Located in Queensland, Australia, which of the following is the world’s largest sand island?</a:t>
            </a:r>
          </a:p>
          <a:p>
            <a:pPr marL="457200">
              <a:lnSpc>
                <a:spcPct val="107000"/>
              </a:lnSpc>
              <a:spcBef>
                <a:spcPts val="800"/>
              </a:spcBef>
              <a:spcAft>
                <a:spcPts val="400"/>
              </a:spcAft>
            </a:pPr>
            <a:r>
              <a:rPr lang="en-AU" sz="3200" kern="100" dirty="0">
                <a:effectLst/>
                <a:latin typeface="Calibri" panose="020F0502020204030204" pitchFamily="34" charset="0"/>
                <a:ea typeface="Times New Roman" panose="02020603050405020304" pitchFamily="18" charset="0"/>
                <a:cs typeface="Calibri" panose="020F0502020204030204" pitchFamily="34" charset="0"/>
              </a:rPr>
              <a:t>A) Kangaroo Island</a:t>
            </a:r>
          </a:p>
          <a:p>
            <a:pPr marL="457200">
              <a:lnSpc>
                <a:spcPct val="107000"/>
              </a:lnSpc>
              <a:spcBef>
                <a:spcPts val="800"/>
              </a:spcBef>
              <a:spcAft>
                <a:spcPts val="400"/>
              </a:spcAft>
            </a:pPr>
            <a:r>
              <a:rPr lang="en-AU" sz="3200" kern="100" dirty="0">
                <a:latin typeface="Calibri" panose="020F0502020204030204" pitchFamily="34" charset="0"/>
                <a:ea typeface="Times New Roman" panose="02020603050405020304" pitchFamily="18" charset="0"/>
                <a:cs typeface="Calibri" panose="020F0502020204030204" pitchFamily="34" charset="0"/>
              </a:rPr>
              <a:t>B</a:t>
            </a:r>
            <a:r>
              <a:rPr lang="en-AU" sz="3200" kern="100" dirty="0">
                <a:effectLst/>
                <a:latin typeface="Calibri" panose="020F0502020204030204" pitchFamily="34" charset="0"/>
                <a:ea typeface="Times New Roman" panose="02020603050405020304" pitchFamily="18" charset="0"/>
                <a:cs typeface="Calibri" panose="020F0502020204030204" pitchFamily="34" charset="0"/>
              </a:rPr>
              <a:t>) Magnetic Island</a:t>
            </a:r>
          </a:p>
          <a:p>
            <a:pPr marL="457200">
              <a:lnSpc>
                <a:spcPct val="107000"/>
              </a:lnSpc>
              <a:spcBef>
                <a:spcPts val="800"/>
              </a:spcBef>
              <a:spcAft>
                <a:spcPts val="400"/>
              </a:spcAft>
            </a:pPr>
            <a:r>
              <a:rPr lang="en-AU" sz="3200" b="1" kern="100" dirty="0">
                <a:solidFill>
                  <a:srgbClr val="FF0000"/>
                </a:solidFill>
                <a:latin typeface="Calibri" panose="020F0502020204030204" pitchFamily="34" charset="0"/>
                <a:ea typeface="Times New Roman" panose="02020603050405020304" pitchFamily="18" charset="0"/>
                <a:cs typeface="Calibri" panose="020F0502020204030204" pitchFamily="34" charset="0"/>
              </a:rPr>
              <a:t>C) </a:t>
            </a:r>
            <a:r>
              <a:rPr lang="en-AU" sz="3200" b="1" kern="1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K'gari</a:t>
            </a:r>
            <a:r>
              <a:rPr lang="en-AU" sz="3200" b="1" kern="1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(Fraser Island)</a:t>
            </a:r>
          </a:p>
          <a:p>
            <a:pPr marL="457200">
              <a:lnSpc>
                <a:spcPct val="107000"/>
              </a:lnSpc>
              <a:spcBef>
                <a:spcPts val="800"/>
              </a:spcBef>
              <a:spcAft>
                <a:spcPts val="400"/>
              </a:spcAft>
            </a:pPr>
            <a:r>
              <a:rPr lang="en-AU" sz="3200" kern="100" dirty="0">
                <a:effectLst/>
                <a:latin typeface="Calibri" panose="020F0502020204030204" pitchFamily="34" charset="0"/>
                <a:ea typeface="Times New Roman" panose="02020603050405020304" pitchFamily="18" charset="0"/>
                <a:cs typeface="Calibri" panose="020F0502020204030204" pitchFamily="34" charset="0"/>
              </a:rPr>
              <a:t>D) Phillip Island</a:t>
            </a:r>
          </a:p>
        </p:txBody>
      </p:sp>
      <p:sp>
        <p:nvSpPr>
          <p:cNvPr id="5" name="TextBox 4">
            <a:extLst>
              <a:ext uri="{FF2B5EF4-FFF2-40B4-BE49-F238E27FC236}">
                <a16:creationId xmlns:a16="http://schemas.microsoft.com/office/drawing/2014/main" id="{0AE205C4-3821-27B8-030D-67D593CC88B6}"/>
              </a:ext>
            </a:extLst>
          </p:cNvPr>
          <p:cNvSpPr txBox="1"/>
          <p:nvPr/>
        </p:nvSpPr>
        <p:spPr>
          <a:xfrm>
            <a:off x="528787" y="5333403"/>
            <a:ext cx="10247870" cy="1661993"/>
          </a:xfrm>
          <a:prstGeom prst="rect">
            <a:avLst/>
          </a:prstGeom>
          <a:noFill/>
        </p:spPr>
        <p:txBody>
          <a:bodyPr wrap="square" rtlCol="0">
            <a:spAutoFit/>
          </a:bodyPr>
          <a:lstStyle/>
          <a:p>
            <a:r>
              <a:rPr lang="en-AU" sz="2800" dirty="0" err="1">
                <a:solidFill>
                  <a:srgbClr val="272A31"/>
                </a:solidFill>
                <a:effectLst/>
                <a:latin typeface="Calibri" panose="020F0502020204030204" pitchFamily="34" charset="0"/>
                <a:ea typeface="Times New Roman" panose="02020603050405020304" pitchFamily="18" charset="0"/>
                <a:cs typeface="Calibri" panose="020F0502020204030204" pitchFamily="34" charset="0"/>
              </a:rPr>
              <a:t>K’gari</a:t>
            </a:r>
            <a:r>
              <a:rPr lang="en-AU" sz="2800" dirty="0">
                <a:solidFill>
                  <a:srgbClr val="272A31"/>
                </a:solidFill>
                <a:effectLst/>
                <a:latin typeface="Calibri" panose="020F0502020204030204" pitchFamily="34" charset="0"/>
                <a:ea typeface="Times New Roman" panose="02020603050405020304" pitchFamily="18" charset="0"/>
                <a:cs typeface="Calibri" panose="020F0502020204030204" pitchFamily="34" charset="0"/>
              </a:rPr>
              <a:t> (Fraser Island), recognised as a World Heritage site, holds the title of being the world's largest sand island, spanning 123 kilometres in length and reaching a width of 22 kilometres at its broadest point.</a:t>
            </a:r>
            <a:endParaRPr lang="en-AU" sz="2800" dirty="0">
              <a:effectLst/>
              <a:latin typeface="Calibri" panose="020F0502020204030204" pitchFamily="34" charset="0"/>
              <a:ea typeface="Times New Roman" panose="02020603050405020304" pitchFamily="18" charset="0"/>
              <a:cs typeface="Calibri" panose="020F0502020204030204" pitchFamily="34" charset="0"/>
            </a:endParaRPr>
          </a:p>
          <a:p>
            <a:endParaRPr lang="en-AU" dirty="0"/>
          </a:p>
        </p:txBody>
      </p:sp>
      <p:pic>
        <p:nvPicPr>
          <p:cNvPr id="1026" name="Picture 2" descr="A guide to camping on K'gari (Fraser Island) - Australian Traveller">
            <a:extLst>
              <a:ext uri="{FF2B5EF4-FFF2-40B4-BE49-F238E27FC236}">
                <a16:creationId xmlns:a16="http://schemas.microsoft.com/office/drawing/2014/main" id="{DF858AF4-8331-D394-272F-A3A2CE36B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9656" y="2170286"/>
            <a:ext cx="4163729" cy="311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475037"/>
      </p:ext>
    </p:extLst>
  </p:cSld>
  <p:clrMapOvr>
    <a:masterClrMapping/>
  </p:clrMapOvr>
  <p:transition spd="slow" advClick="0" advTm="10000">
    <p:cover/>
  </p:transition>
</p:sld>
</file>

<file path=ppt/slides/slide43.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991161" y="2034880"/>
            <a:ext cx="10684476" cy="1212833"/>
          </a:xfrm>
          <a:prstGeom prst="rect">
            <a:avLst/>
          </a:prstGeom>
          <a:noFill/>
        </p:spPr>
        <p:txBody>
          <a:bodyPr wrap="square" rtlCol="0">
            <a:spAutoFit/>
          </a:bodyPr>
          <a:lstStyle/>
          <a:p>
            <a:pPr lvl="0"/>
            <a:r>
              <a:rPr lang="en-AU" sz="3600" dirty="0">
                <a:latin typeface="Calibri" panose="020F0502020204030204" pitchFamily="34" charset="0"/>
                <a:cs typeface="Calibri" panose="020F0502020204030204" pitchFamily="34" charset="0"/>
              </a:rPr>
              <a:t>What Bing Cosby song is the best-selling single ever?</a:t>
            </a:r>
          </a:p>
          <a:p>
            <a:pPr marL="342900" lvl="0" indent="-342900">
              <a:lnSpc>
                <a:spcPct val="107000"/>
              </a:lnSpc>
              <a:spcAft>
                <a:spcPts val="800"/>
              </a:spcAft>
              <a:tabLst>
                <a:tab pos="457200" algn="l"/>
              </a:tabLst>
            </a:pP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7B73F49-4FB5-9FA6-87B3-7CC2B15DC969}"/>
              </a:ext>
            </a:extLst>
          </p:cNvPr>
          <p:cNvSpPr txBox="1"/>
          <p:nvPr/>
        </p:nvSpPr>
        <p:spPr>
          <a:xfrm>
            <a:off x="1582007" y="3950579"/>
            <a:ext cx="4513993" cy="1196418"/>
          </a:xfrm>
          <a:prstGeom prst="rect">
            <a:avLst/>
          </a:prstGeom>
          <a:noFill/>
        </p:spPr>
        <p:txBody>
          <a:bodyPr wrap="none" rtlCol="0">
            <a:spAutoFit/>
          </a:bodyPr>
          <a:lstStyle/>
          <a:p>
            <a:pPr marL="457200">
              <a:lnSpc>
                <a:spcPct val="107000"/>
              </a:lnSpc>
              <a:spcAft>
                <a:spcPts val="800"/>
              </a:spcAft>
            </a:pPr>
            <a:r>
              <a:rPr lang="en-AU" sz="4400" b="1" kern="100" dirty="0">
                <a:solidFill>
                  <a:srgbClr val="FF0000"/>
                </a:solidFill>
                <a:effectLst/>
                <a:latin typeface="Calibri" panose="020F0502020204030204" pitchFamily="34" charset="0"/>
                <a:ea typeface="Aptos" panose="020B0004020202020204" pitchFamily="34" charset="0"/>
                <a:cs typeface="Calibri" panose="020F0502020204030204" pitchFamily="34" charset="0"/>
              </a:rPr>
              <a:t>White Christmas</a:t>
            </a:r>
          </a:p>
          <a:p>
            <a:endParaRPr lang="en-AU" dirty="0"/>
          </a:p>
        </p:txBody>
      </p:sp>
      <p:pic>
        <p:nvPicPr>
          <p:cNvPr id="7" name="Picture 6" descr="A cartoon face with yellow hair&#10;&#10;Description automatically generated">
            <a:extLst>
              <a:ext uri="{FF2B5EF4-FFF2-40B4-BE49-F238E27FC236}">
                <a16:creationId xmlns:a16="http://schemas.microsoft.com/office/drawing/2014/main" id="{87360FBB-71AE-68A7-23DB-1D6AFA7EA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738" y="375460"/>
            <a:ext cx="914400" cy="914400"/>
          </a:xfrm>
          <a:prstGeom prst="rect">
            <a:avLst/>
          </a:prstGeom>
        </p:spPr>
      </p:pic>
      <p:sp>
        <p:nvSpPr>
          <p:cNvPr id="9" name="Thought Bubble: Cloud 8">
            <a:extLst>
              <a:ext uri="{FF2B5EF4-FFF2-40B4-BE49-F238E27FC236}">
                <a16:creationId xmlns:a16="http://schemas.microsoft.com/office/drawing/2014/main" id="{055B5497-0662-472F-AED2-22D411822DD1}"/>
              </a:ext>
            </a:extLst>
          </p:cNvPr>
          <p:cNvSpPr/>
          <p:nvPr/>
        </p:nvSpPr>
        <p:spPr>
          <a:xfrm>
            <a:off x="6096000" y="488441"/>
            <a:ext cx="4000107" cy="1066982"/>
          </a:xfrm>
          <a:prstGeom prst="cloudCallout">
            <a:avLst>
              <a:gd name="adj1" fmla="val 66598"/>
              <a:gd name="adj2" fmla="val 721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1945D12B-E06F-41F5-0857-F85B6860E8F6}"/>
              </a:ext>
            </a:extLst>
          </p:cNvPr>
          <p:cNvSpPr txBox="1"/>
          <p:nvPr/>
        </p:nvSpPr>
        <p:spPr>
          <a:xfrm>
            <a:off x="6627043" y="648940"/>
            <a:ext cx="3116559" cy="523220"/>
          </a:xfrm>
          <a:prstGeom prst="rect">
            <a:avLst/>
          </a:prstGeom>
          <a:noFill/>
        </p:spPr>
        <p:txBody>
          <a:bodyPr wrap="none" rtlCol="0">
            <a:spAutoFit/>
          </a:bodyPr>
          <a:lstStyle/>
          <a:p>
            <a:r>
              <a:rPr lang="en-US" sz="2800" dirty="0"/>
              <a:t>No multiple choice</a:t>
            </a:r>
            <a:endParaRPr lang="en-AU" sz="2800" dirty="0"/>
          </a:p>
        </p:txBody>
      </p:sp>
      <p:pic>
        <p:nvPicPr>
          <p:cNvPr id="3074" name="Picture 2" descr="Background White Christmas Wallpaper Hd - Largest Wallpaper Portal">
            <a:extLst>
              <a:ext uri="{FF2B5EF4-FFF2-40B4-BE49-F238E27FC236}">
                <a16:creationId xmlns:a16="http://schemas.microsoft.com/office/drawing/2014/main" id="{F1493BD9-F153-9106-6968-4062C92C9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6080" y="3727170"/>
            <a:ext cx="5565920" cy="3130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918777"/>
      </p:ext>
    </p:extLst>
  </p:cSld>
  <p:clrMapOvr>
    <a:masterClrMapping/>
  </p:clrMapOvr>
  <mc:AlternateContent xmlns:mc="http://schemas.openxmlformats.org/markup-compatibility/2006" xmlns:p14="http://schemas.microsoft.com/office/powerpoint/2010/main">
    <mc:Choice Requires="p14">
      <p:transition spd="slow" p14:dur="800" advClick="0" advTm="12000">
        <p:circle/>
      </p:transition>
    </mc:Choice>
    <mc:Fallback xmlns="">
      <p:transition spd="slow" advClick="0" advTm="12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5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par>
                          <p:cTn id="8" fill="hold">
                            <p:stCondLst>
                              <p:cond delay="7000"/>
                            </p:stCondLst>
                            <p:childTnLst>
                              <p:par>
                                <p:cTn id="9" presetID="10" presetClass="entr" presetSubtype="0" fill="hold" nodeType="afterEffect">
                                  <p:stCondLst>
                                    <p:cond delay="150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11" name="Picture 10" descr="A cartoon of a bird&#10;&#10;Description automatically generated">
            <a:extLst>
              <a:ext uri="{FF2B5EF4-FFF2-40B4-BE49-F238E27FC236}">
                <a16:creationId xmlns:a16="http://schemas.microsoft.com/office/drawing/2014/main" id="{EB68F2CA-E605-F0EB-E3A2-E90511187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68" y="1670901"/>
            <a:ext cx="1428750" cy="1428750"/>
          </a:xfrm>
          <a:prstGeom prst="rect">
            <a:avLst/>
          </a:prstGeom>
        </p:spPr>
      </p:pic>
      <p:sp>
        <p:nvSpPr>
          <p:cNvPr id="12" name="Thought Bubble: Cloud 11">
            <a:extLst>
              <a:ext uri="{FF2B5EF4-FFF2-40B4-BE49-F238E27FC236}">
                <a16:creationId xmlns:a16="http://schemas.microsoft.com/office/drawing/2014/main" id="{3B96B7C0-6D38-189A-F95A-4111034EDD92}"/>
              </a:ext>
            </a:extLst>
          </p:cNvPr>
          <p:cNvSpPr/>
          <p:nvPr/>
        </p:nvSpPr>
        <p:spPr>
          <a:xfrm>
            <a:off x="1013255" y="832661"/>
            <a:ext cx="3237470" cy="1027098"/>
          </a:xfrm>
          <a:prstGeom prst="cloudCallout">
            <a:avLst>
              <a:gd name="adj1" fmla="val -39663"/>
              <a:gd name="adj2" fmla="val 7453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It has been tweeted</a:t>
            </a:r>
            <a:endParaRPr lang="en-AU" sz="2800" b="1" dirty="0">
              <a:solidFill>
                <a:schemeClr val="accent6">
                  <a:lumMod val="50000"/>
                </a:schemeClr>
              </a:solidFill>
            </a:endParaRPr>
          </a:p>
        </p:txBody>
      </p:sp>
      <p:sp>
        <p:nvSpPr>
          <p:cNvPr id="9" name="TextBox 8">
            <a:extLst>
              <a:ext uri="{FF2B5EF4-FFF2-40B4-BE49-F238E27FC236}">
                <a16:creationId xmlns:a16="http://schemas.microsoft.com/office/drawing/2014/main" id="{0DED2206-549B-0C00-8730-5798AA8BD710}"/>
              </a:ext>
            </a:extLst>
          </p:cNvPr>
          <p:cNvSpPr txBox="1"/>
          <p:nvPr/>
        </p:nvSpPr>
        <p:spPr>
          <a:xfrm>
            <a:off x="1589903" y="2629930"/>
            <a:ext cx="9667190" cy="1117550"/>
          </a:xfrm>
          <a:prstGeom prst="rect">
            <a:avLst/>
          </a:prstGeom>
          <a:noFill/>
        </p:spPr>
        <p:txBody>
          <a:bodyPr wrap="square" rtlCol="0">
            <a:spAutoFit/>
          </a:bodyPr>
          <a:lstStyle/>
          <a:p>
            <a:pPr fontAlgn="base">
              <a:lnSpc>
                <a:spcPct val="107000"/>
              </a:lnSpc>
              <a:spcAft>
                <a:spcPts val="1500"/>
              </a:spcAft>
            </a:pPr>
            <a:r>
              <a:rPr lang="en-AU" sz="3200" b="1" kern="0" spc="150" dirty="0">
                <a:solidFill>
                  <a:srgbClr val="404040"/>
                </a:solidFill>
                <a:effectLst/>
                <a:latin typeface="Comic Sans MS" panose="030F0702030302020204" pitchFamily="66" charset="0"/>
                <a:ea typeface="Times New Roman" panose="02020603050405020304" pitchFamily="18" charset="0"/>
                <a:cs typeface="Times New Roman" panose="02020603050405020304" pitchFamily="18" charset="0"/>
              </a:rPr>
              <a:t>“How can anyone govern a country that has 246 varieties of cheese</a:t>
            </a:r>
            <a:r>
              <a:rPr lang="en-AU" sz="2800" b="1" kern="0" spc="150" dirty="0">
                <a:solidFill>
                  <a:srgbClr val="404040"/>
                </a:solidFill>
                <a:effectLst/>
                <a:latin typeface="Comic Sans MS" panose="030F0702030302020204" pitchFamily="66" charset="0"/>
                <a:ea typeface="Times New Roman" panose="02020603050405020304" pitchFamily="18" charset="0"/>
                <a:cs typeface="Times New Roman" panose="02020603050405020304" pitchFamily="18" charset="0"/>
              </a:rPr>
              <a:t>?”  </a:t>
            </a:r>
            <a:r>
              <a:rPr lang="en-AU" sz="2800" kern="0" spc="150" dirty="0">
                <a:solidFill>
                  <a:srgbClr val="404040"/>
                </a:solidFill>
                <a:effectLst/>
                <a:latin typeface="Comic Sans MS" panose="030F0702030302020204" pitchFamily="66" charset="0"/>
                <a:ea typeface="Times New Roman" panose="02020603050405020304" pitchFamily="18" charset="0"/>
                <a:cs typeface="Times New Roman" panose="02020603050405020304" pitchFamily="18" charset="0"/>
              </a:rPr>
              <a:t>- Charles de Gaulle</a:t>
            </a:r>
            <a:endParaRPr lang="en-AU" sz="2800" kern="100" dirty="0">
              <a:effectLst/>
              <a:latin typeface="Comic Sans MS" panose="030F0702030302020204" pitchFamily="66"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F9D31D8-467B-6883-2A87-3E8636E00D4E}"/>
              </a:ext>
            </a:extLst>
          </p:cNvPr>
          <p:cNvSpPr txBox="1"/>
          <p:nvPr/>
        </p:nvSpPr>
        <p:spPr>
          <a:xfrm>
            <a:off x="1124033" y="4148577"/>
            <a:ext cx="6792529" cy="2092881"/>
          </a:xfrm>
          <a:prstGeom prst="rect">
            <a:avLst/>
          </a:prstGeom>
          <a:noFill/>
        </p:spPr>
        <p:txBody>
          <a:bodyPr wrap="square" rtlCol="0">
            <a:spAutoFit/>
          </a:bodyPr>
          <a:lstStyle/>
          <a:p>
            <a:r>
              <a:rPr lang="en-AU" sz="2800" b="1" kern="0" spc="75" dirty="0">
                <a:solidFill>
                  <a:schemeClr val="bg1">
                    <a:lumMod val="50000"/>
                  </a:schemeClr>
                </a:solidFill>
                <a:effectLst/>
                <a:latin typeface="Comic Sans MS" panose="030F0702030302020204" pitchFamily="66" charset="0"/>
                <a:ea typeface="Times New Roman" panose="02020603050405020304" pitchFamily="18" charset="0"/>
                <a:cs typeface="Times New Roman" panose="02020603050405020304" pitchFamily="18" charset="0"/>
              </a:rPr>
              <a:t>Original Quote in French:</a:t>
            </a:r>
            <a:r>
              <a:rPr lang="en-AU" sz="2800" kern="0" spc="75" dirty="0">
                <a:solidFill>
                  <a:schemeClr val="bg1">
                    <a:lumMod val="50000"/>
                  </a:schemeClr>
                </a:solidFill>
                <a:effectLst/>
                <a:latin typeface="Comic Sans MS" panose="030F0702030302020204" pitchFamily="66" charset="0"/>
                <a:ea typeface="Times New Roman" panose="02020603050405020304" pitchFamily="18" charset="0"/>
                <a:cs typeface="Times New Roman" panose="02020603050405020304" pitchFamily="18" charset="0"/>
              </a:rPr>
              <a:t> “Comment </a:t>
            </a:r>
            <a:r>
              <a:rPr lang="en-AU" sz="2800" kern="0" spc="75" dirty="0" err="1">
                <a:solidFill>
                  <a:schemeClr val="bg1">
                    <a:lumMod val="50000"/>
                  </a:schemeClr>
                </a:solidFill>
                <a:effectLst/>
                <a:latin typeface="Comic Sans MS" panose="030F0702030302020204" pitchFamily="66" charset="0"/>
                <a:ea typeface="Times New Roman" panose="02020603050405020304" pitchFamily="18" charset="0"/>
                <a:cs typeface="Times New Roman" panose="02020603050405020304" pitchFamily="18" charset="0"/>
              </a:rPr>
              <a:t>voulez-vous</a:t>
            </a:r>
            <a:r>
              <a:rPr lang="en-AU" sz="2800" kern="0" spc="75" dirty="0">
                <a:solidFill>
                  <a:schemeClr val="bg1">
                    <a:lumMod val="50000"/>
                  </a:schemeClr>
                </a:solidFill>
                <a:effectLst/>
                <a:latin typeface="Comic Sans MS" panose="030F0702030302020204" pitchFamily="66" charset="0"/>
                <a:ea typeface="Times New Roman" panose="02020603050405020304" pitchFamily="18" charset="0"/>
                <a:cs typeface="Times New Roman" panose="02020603050405020304" pitchFamily="18" charset="0"/>
              </a:rPr>
              <a:t> </a:t>
            </a:r>
            <a:r>
              <a:rPr lang="en-AU" sz="2800" kern="0" spc="75" dirty="0" err="1">
                <a:solidFill>
                  <a:schemeClr val="bg1">
                    <a:lumMod val="50000"/>
                  </a:schemeClr>
                </a:solidFill>
                <a:effectLst/>
                <a:latin typeface="Comic Sans MS" panose="030F0702030302020204" pitchFamily="66" charset="0"/>
                <a:ea typeface="Times New Roman" panose="02020603050405020304" pitchFamily="18" charset="0"/>
                <a:cs typeface="Times New Roman" panose="02020603050405020304" pitchFamily="18" charset="0"/>
              </a:rPr>
              <a:t>gouverner</a:t>
            </a:r>
            <a:r>
              <a:rPr lang="en-AU" sz="2800" kern="0" spc="75" dirty="0">
                <a:solidFill>
                  <a:schemeClr val="bg1">
                    <a:lumMod val="50000"/>
                  </a:schemeClr>
                </a:solidFill>
                <a:effectLst/>
                <a:latin typeface="Comic Sans MS" panose="030F0702030302020204" pitchFamily="66" charset="0"/>
                <a:ea typeface="Times New Roman" panose="02020603050405020304" pitchFamily="18" charset="0"/>
                <a:cs typeface="Times New Roman" panose="02020603050405020304" pitchFamily="18" charset="0"/>
              </a:rPr>
              <a:t> un pays </a:t>
            </a:r>
            <a:r>
              <a:rPr lang="en-AU" sz="2800" kern="0" spc="75" dirty="0" err="1">
                <a:solidFill>
                  <a:schemeClr val="bg1">
                    <a:lumMod val="50000"/>
                  </a:schemeClr>
                </a:solidFill>
                <a:effectLst/>
                <a:latin typeface="Comic Sans MS" panose="030F0702030302020204" pitchFamily="66" charset="0"/>
                <a:ea typeface="Times New Roman" panose="02020603050405020304" pitchFamily="18" charset="0"/>
                <a:cs typeface="Times New Roman" panose="02020603050405020304" pitchFamily="18" charset="0"/>
              </a:rPr>
              <a:t>où</a:t>
            </a:r>
            <a:r>
              <a:rPr lang="en-AU" sz="2800" kern="0" spc="75" dirty="0">
                <a:solidFill>
                  <a:schemeClr val="bg1">
                    <a:lumMod val="50000"/>
                  </a:schemeClr>
                </a:solidFill>
                <a:effectLst/>
                <a:latin typeface="Comic Sans MS" panose="030F0702030302020204" pitchFamily="66" charset="0"/>
                <a:ea typeface="Times New Roman" panose="02020603050405020304" pitchFamily="18" charset="0"/>
                <a:cs typeface="Times New Roman" panose="02020603050405020304" pitchFamily="18" charset="0"/>
              </a:rPr>
              <a:t> il </a:t>
            </a:r>
            <a:r>
              <a:rPr lang="en-AU" sz="2800" kern="0" spc="75" dirty="0" err="1">
                <a:solidFill>
                  <a:schemeClr val="bg1">
                    <a:lumMod val="50000"/>
                  </a:schemeClr>
                </a:solidFill>
                <a:effectLst/>
                <a:latin typeface="Comic Sans MS" panose="030F0702030302020204" pitchFamily="66" charset="0"/>
                <a:ea typeface="Times New Roman" panose="02020603050405020304" pitchFamily="18" charset="0"/>
                <a:cs typeface="Times New Roman" panose="02020603050405020304" pitchFamily="18" charset="0"/>
              </a:rPr>
              <a:t>existe</a:t>
            </a:r>
            <a:r>
              <a:rPr lang="en-AU" sz="2800" kern="0" spc="75" dirty="0">
                <a:solidFill>
                  <a:schemeClr val="bg1">
                    <a:lumMod val="50000"/>
                  </a:schemeClr>
                </a:solidFill>
                <a:effectLst/>
                <a:latin typeface="Comic Sans MS" panose="030F0702030302020204" pitchFamily="66" charset="0"/>
                <a:ea typeface="Times New Roman" panose="02020603050405020304" pitchFamily="18" charset="0"/>
                <a:cs typeface="Times New Roman" panose="02020603050405020304" pitchFamily="18" charset="0"/>
              </a:rPr>
              <a:t> 246 </a:t>
            </a:r>
            <a:r>
              <a:rPr lang="en-AU" sz="2800" kern="0" spc="75" dirty="0" err="1">
                <a:solidFill>
                  <a:schemeClr val="bg1">
                    <a:lumMod val="50000"/>
                  </a:schemeClr>
                </a:solidFill>
                <a:effectLst/>
                <a:latin typeface="Comic Sans MS" panose="030F0702030302020204" pitchFamily="66" charset="0"/>
                <a:ea typeface="Times New Roman" panose="02020603050405020304" pitchFamily="18" charset="0"/>
                <a:cs typeface="Times New Roman" panose="02020603050405020304" pitchFamily="18" charset="0"/>
              </a:rPr>
              <a:t>variétés</a:t>
            </a:r>
            <a:r>
              <a:rPr lang="en-AU" sz="2800" kern="0" spc="75" dirty="0">
                <a:solidFill>
                  <a:schemeClr val="bg1">
                    <a:lumMod val="50000"/>
                  </a:schemeClr>
                </a:solidFill>
                <a:effectLst/>
                <a:latin typeface="Comic Sans MS" panose="030F0702030302020204" pitchFamily="66" charset="0"/>
                <a:ea typeface="Times New Roman" panose="02020603050405020304" pitchFamily="18" charset="0"/>
                <a:cs typeface="Times New Roman" panose="02020603050405020304" pitchFamily="18" charset="0"/>
              </a:rPr>
              <a:t> de fromage ?” — Charles de Gaulle</a:t>
            </a:r>
            <a:endParaRPr lang="en-AU" sz="2800" kern="100" dirty="0">
              <a:solidFill>
                <a:schemeClr val="bg1">
                  <a:lumMod val="50000"/>
                </a:schemeClr>
              </a:solidFill>
              <a:effectLst/>
              <a:latin typeface="Comic Sans MS" panose="030F0702030302020204" pitchFamily="66" charset="0"/>
              <a:ea typeface="Aptos" panose="020B0004020202020204" pitchFamily="34" charset="0"/>
              <a:cs typeface="Times New Roman" panose="02020603050405020304" pitchFamily="18" charset="0"/>
            </a:endParaRPr>
          </a:p>
          <a:p>
            <a:endParaRPr lang="en-AU" dirty="0"/>
          </a:p>
        </p:txBody>
      </p:sp>
      <p:pic>
        <p:nvPicPr>
          <p:cNvPr id="5" name="Picture 4" descr="GIF cheese, best animated GIFs free download ">
            <a:extLst>
              <a:ext uri="{FF2B5EF4-FFF2-40B4-BE49-F238E27FC236}">
                <a16:creationId xmlns:a16="http://schemas.microsoft.com/office/drawing/2014/main" id="{B42D4346-6995-1742-5851-FD82F13BC27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12776" y="4096496"/>
            <a:ext cx="1905000" cy="1895475"/>
          </a:xfrm>
          <a:prstGeom prst="rect">
            <a:avLst/>
          </a:prstGeom>
          <a:noFill/>
          <a:ln>
            <a:noFill/>
          </a:ln>
        </p:spPr>
      </p:pic>
    </p:spTree>
    <p:extLst>
      <p:ext uri="{BB962C8B-B14F-4D97-AF65-F5344CB8AC3E}">
        <p14:creationId xmlns:p14="http://schemas.microsoft.com/office/powerpoint/2010/main" val="94719916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1217634" y="2177375"/>
            <a:ext cx="8525967" cy="1251625"/>
          </a:xfrm>
          <a:prstGeom prst="rect">
            <a:avLst/>
          </a:prstGeom>
          <a:noFill/>
        </p:spPr>
        <p:txBody>
          <a:bodyPr wrap="square" rtlCol="0">
            <a:spAutoFit/>
          </a:bodyPr>
          <a:lstStyle/>
          <a:p>
            <a:pPr>
              <a:lnSpc>
                <a:spcPct val="107000"/>
              </a:lnSpc>
              <a:spcBef>
                <a:spcPts val="1800"/>
              </a:spcBef>
              <a:spcAft>
                <a:spcPts val="400"/>
              </a:spcAft>
            </a:pPr>
            <a:r>
              <a:rPr lang="en-US" sz="3600" b="1" i="0" dirty="0">
                <a:effectLst/>
                <a:latin typeface="Calibri" panose="020F0502020204030204" pitchFamily="34" charset="0"/>
                <a:cs typeface="Calibri" panose="020F0502020204030204" pitchFamily="34" charset="0"/>
              </a:rPr>
              <a:t>Where would you find </a:t>
            </a:r>
            <a:r>
              <a:rPr lang="en-US" sz="3600" b="1" i="0" dirty="0" err="1">
                <a:effectLst/>
                <a:latin typeface="Calibri" panose="020F0502020204030204" pitchFamily="34" charset="0"/>
                <a:cs typeface="Calibri" panose="020F0502020204030204" pitchFamily="34" charset="0"/>
              </a:rPr>
              <a:t>Meehni</a:t>
            </a:r>
            <a:r>
              <a:rPr lang="en-US" sz="3600" b="1" i="0" dirty="0">
                <a:effectLst/>
                <a:latin typeface="Calibri" panose="020F0502020204030204" pitchFamily="34" charset="0"/>
                <a:cs typeface="Calibri" panose="020F0502020204030204" pitchFamily="34" charset="0"/>
              </a:rPr>
              <a:t>, </a:t>
            </a:r>
            <a:r>
              <a:rPr lang="en-US" sz="3600" b="1" i="0" dirty="0" err="1">
                <a:effectLst/>
                <a:latin typeface="Calibri" panose="020F0502020204030204" pitchFamily="34" charset="0"/>
                <a:cs typeface="Calibri" panose="020F0502020204030204" pitchFamily="34" charset="0"/>
              </a:rPr>
              <a:t>Wimlah</a:t>
            </a:r>
            <a:r>
              <a:rPr lang="en-US" sz="3600" b="1" i="0" dirty="0">
                <a:effectLst/>
                <a:latin typeface="Calibri" panose="020F0502020204030204" pitchFamily="34" charset="0"/>
                <a:cs typeface="Calibri" panose="020F0502020204030204" pitchFamily="34" charset="0"/>
              </a:rPr>
              <a:t> and Gunnedoo.</a:t>
            </a: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7B73F49-4FB5-9FA6-87B3-7CC2B15DC969}"/>
              </a:ext>
            </a:extLst>
          </p:cNvPr>
          <p:cNvSpPr txBox="1"/>
          <p:nvPr/>
        </p:nvSpPr>
        <p:spPr>
          <a:xfrm>
            <a:off x="342571" y="3487672"/>
            <a:ext cx="7378238" cy="658835"/>
          </a:xfrm>
          <a:prstGeom prst="rect">
            <a:avLst/>
          </a:prstGeom>
          <a:noFill/>
        </p:spPr>
        <p:txBody>
          <a:bodyPr wrap="none" rtlCol="0">
            <a:spAutoFit/>
          </a:bodyPr>
          <a:lstStyle/>
          <a:p>
            <a:pPr marL="457200">
              <a:lnSpc>
                <a:spcPct val="107000"/>
              </a:lnSpc>
              <a:spcAft>
                <a:spcPts val="800"/>
              </a:spcAft>
            </a:pPr>
            <a:r>
              <a:rPr lang="en-US" sz="3600" b="1" dirty="0">
                <a:solidFill>
                  <a:srgbClr val="FF0000"/>
                </a:solidFill>
                <a:latin typeface="Calibri" panose="020F0502020204030204" pitchFamily="34" charset="0"/>
                <a:cs typeface="Calibri" panose="020F0502020204030204" pitchFamily="34" charset="0"/>
              </a:rPr>
              <a:t>Three Sisters near </a:t>
            </a:r>
            <a:r>
              <a:rPr lang="en-US" sz="3600" b="1" dirty="0" err="1">
                <a:solidFill>
                  <a:srgbClr val="FF0000"/>
                </a:solidFill>
                <a:latin typeface="Calibri" panose="020F0502020204030204" pitchFamily="34" charset="0"/>
                <a:cs typeface="Calibri" panose="020F0502020204030204" pitchFamily="34" charset="0"/>
              </a:rPr>
              <a:t>Katoomba</a:t>
            </a:r>
            <a:r>
              <a:rPr lang="en-US" sz="3600" b="1" dirty="0">
                <a:solidFill>
                  <a:srgbClr val="FF0000"/>
                </a:solidFill>
                <a:latin typeface="Calibri" panose="020F0502020204030204" pitchFamily="34" charset="0"/>
                <a:cs typeface="Calibri" panose="020F0502020204030204" pitchFamily="34" charset="0"/>
              </a:rPr>
              <a:t>, NSW </a:t>
            </a:r>
            <a:endParaRPr lang="en-AU" sz="3600" b="1" dirty="0">
              <a:solidFill>
                <a:srgbClr val="FF0000"/>
              </a:solidFill>
              <a:latin typeface="Calibri" panose="020F0502020204030204" pitchFamily="34" charset="0"/>
              <a:cs typeface="Calibri" panose="020F0502020204030204" pitchFamily="34" charset="0"/>
            </a:endParaRPr>
          </a:p>
        </p:txBody>
      </p:sp>
      <p:pic>
        <p:nvPicPr>
          <p:cNvPr id="7" name="Picture 6" descr="A cartoon face with yellow hair&#10;&#10;Description automatically generated">
            <a:extLst>
              <a:ext uri="{FF2B5EF4-FFF2-40B4-BE49-F238E27FC236}">
                <a16:creationId xmlns:a16="http://schemas.microsoft.com/office/drawing/2014/main" id="{87360FBB-71AE-68A7-23DB-1D6AFA7EA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738" y="375460"/>
            <a:ext cx="914400" cy="914400"/>
          </a:xfrm>
          <a:prstGeom prst="rect">
            <a:avLst/>
          </a:prstGeom>
        </p:spPr>
      </p:pic>
      <p:sp>
        <p:nvSpPr>
          <p:cNvPr id="9" name="Thought Bubble: Cloud 8">
            <a:extLst>
              <a:ext uri="{FF2B5EF4-FFF2-40B4-BE49-F238E27FC236}">
                <a16:creationId xmlns:a16="http://schemas.microsoft.com/office/drawing/2014/main" id="{055B5497-0662-472F-AED2-22D411822DD1}"/>
              </a:ext>
            </a:extLst>
          </p:cNvPr>
          <p:cNvSpPr/>
          <p:nvPr/>
        </p:nvSpPr>
        <p:spPr>
          <a:xfrm>
            <a:off x="6096000" y="488441"/>
            <a:ext cx="4000107" cy="1066982"/>
          </a:xfrm>
          <a:prstGeom prst="cloudCallout">
            <a:avLst>
              <a:gd name="adj1" fmla="val 66598"/>
              <a:gd name="adj2" fmla="val 721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1945D12B-E06F-41F5-0857-F85B6860E8F6}"/>
              </a:ext>
            </a:extLst>
          </p:cNvPr>
          <p:cNvSpPr txBox="1"/>
          <p:nvPr/>
        </p:nvSpPr>
        <p:spPr>
          <a:xfrm>
            <a:off x="6627043" y="648940"/>
            <a:ext cx="3116559" cy="523220"/>
          </a:xfrm>
          <a:prstGeom prst="rect">
            <a:avLst/>
          </a:prstGeom>
          <a:noFill/>
        </p:spPr>
        <p:txBody>
          <a:bodyPr wrap="none" rtlCol="0">
            <a:spAutoFit/>
          </a:bodyPr>
          <a:lstStyle/>
          <a:p>
            <a:r>
              <a:rPr lang="en-US" sz="2800" dirty="0"/>
              <a:t>No multiple choice</a:t>
            </a:r>
            <a:endParaRPr lang="en-AU" sz="2800" dirty="0"/>
          </a:p>
        </p:txBody>
      </p:sp>
      <p:pic>
        <p:nvPicPr>
          <p:cNvPr id="2050" name="Picture 2" descr="The Three Sisters Australia">
            <a:extLst>
              <a:ext uri="{FF2B5EF4-FFF2-40B4-BE49-F238E27FC236}">
                <a16:creationId xmlns:a16="http://schemas.microsoft.com/office/drawing/2014/main" id="{15A91D0B-B162-0530-8F8C-101E93DC4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9052" y="3314898"/>
            <a:ext cx="4054109" cy="27027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37D240-2709-AD03-540D-ABCAB0359166}"/>
              </a:ext>
            </a:extLst>
          </p:cNvPr>
          <p:cNvSpPr txBox="1"/>
          <p:nvPr/>
        </p:nvSpPr>
        <p:spPr>
          <a:xfrm>
            <a:off x="247953" y="4303455"/>
            <a:ext cx="7937369" cy="2400657"/>
          </a:xfrm>
          <a:prstGeom prst="rect">
            <a:avLst/>
          </a:prstGeom>
          <a:noFill/>
        </p:spPr>
        <p:txBody>
          <a:bodyPr wrap="square" rtlCol="0">
            <a:spAutoFit/>
          </a:bodyPr>
          <a:lstStyle/>
          <a:p>
            <a:r>
              <a:rPr lang="en-US" sz="3000" b="0" i="0" dirty="0">
                <a:solidFill>
                  <a:srgbClr val="333333"/>
                </a:solidFill>
                <a:effectLst/>
                <a:latin typeface="Poppins" panose="00000500000000000000" pitchFamily="2" charset="0"/>
              </a:rPr>
              <a:t>The Three Sisters play an important part in Aboriginal history.  The sisters fell in love with three brothers in the </a:t>
            </a:r>
            <a:r>
              <a:rPr lang="en-US" sz="3000" b="0" i="0" dirty="0" err="1">
                <a:solidFill>
                  <a:srgbClr val="333333"/>
                </a:solidFill>
                <a:effectLst/>
                <a:latin typeface="Poppins" panose="00000500000000000000" pitchFamily="2" charset="0"/>
              </a:rPr>
              <a:t>neighbouring</a:t>
            </a:r>
            <a:r>
              <a:rPr lang="en-US" sz="3000" b="0" i="0" dirty="0">
                <a:solidFill>
                  <a:srgbClr val="333333"/>
                </a:solidFill>
                <a:effectLst/>
                <a:latin typeface="Poppins" panose="00000500000000000000" pitchFamily="2" charset="0"/>
              </a:rPr>
              <a:t> tribe– something that was forbidden under tribal law. </a:t>
            </a:r>
            <a:endParaRPr lang="en-AU" sz="3000" dirty="0"/>
          </a:p>
        </p:txBody>
      </p:sp>
    </p:spTree>
    <p:extLst>
      <p:ext uri="{BB962C8B-B14F-4D97-AF65-F5344CB8AC3E}">
        <p14:creationId xmlns:p14="http://schemas.microsoft.com/office/powerpoint/2010/main" val="64327512"/>
      </p:ext>
    </p:extLst>
  </p:cSld>
  <p:clrMapOvr>
    <a:masterClrMapping/>
  </p:clrMapOvr>
  <mc:AlternateContent xmlns:mc="http://schemas.openxmlformats.org/markup-compatibility/2006" xmlns:p14="http://schemas.microsoft.com/office/powerpoint/2010/main">
    <mc:Choice Requires="p14">
      <p:transition spd="slow" p14:dur="800" advClick="0" advTm="16000">
        <p:circle/>
      </p:transition>
    </mc:Choice>
    <mc:Fallback xmlns="">
      <p:transition spd="slow" advClick="0" advTm="16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7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8000"/>
                            </p:stCondLst>
                            <p:childTnLst>
                              <p:par>
                                <p:cTn id="11" presetID="1" presetClass="entr" presetSubtype="0"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9000"/>
                            </p:stCondLst>
                            <p:childTnLst>
                              <p:par>
                                <p:cTn id="14" presetID="10" presetClass="entr" presetSubtype="0" fill="hold" nodeType="afterEffect">
                                  <p:stCondLst>
                                    <p:cond delay="50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67265" y="1088141"/>
            <a:ext cx="10684476" cy="3098284"/>
          </a:xfrm>
          <a:prstGeom prst="rect">
            <a:avLst/>
          </a:prstGeom>
          <a:noFill/>
        </p:spPr>
        <p:txBody>
          <a:bodyPr wrap="square" rtlCol="0">
            <a:spAutoFit/>
          </a:bodyPr>
          <a:lstStyle/>
          <a:p>
            <a:pPr>
              <a:spcBef>
                <a:spcPts val="800"/>
              </a:spcBef>
              <a:spcAft>
                <a:spcPts val="400"/>
              </a:spcAft>
            </a:pPr>
            <a:r>
              <a:rPr lang="en-AU" sz="3200" b="1" kern="10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What is the name of the epic train journey in New Zealand, going from Christchurch to Greymouth?</a:t>
            </a:r>
            <a:endParaRPr lang="en-AU" sz="3200" b="1" kern="100" dirty="0">
              <a:solidFill>
                <a:srgbClr val="0F4761"/>
              </a:solidFill>
              <a:effectLst/>
              <a:latin typeface="Calibri" panose="020F0502020204030204" pitchFamily="34" charset="0"/>
              <a:ea typeface="Times New Roman" panose="02020603050405020304" pitchFamily="18" charset="0"/>
              <a:cs typeface="Calibri" panose="020F0502020204030204" pitchFamily="34" charset="0"/>
            </a:endParaRPr>
          </a:p>
          <a:p>
            <a:r>
              <a:rPr lang="en-AU" sz="320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	A) Northern Explorer</a:t>
            </a:r>
            <a:endParaRPr lang="en-AU" sz="3200" dirty="0">
              <a:effectLst/>
              <a:latin typeface="Calibri" panose="020F0502020204030204" pitchFamily="34" charset="0"/>
              <a:ea typeface="Times New Roman" panose="02020603050405020304" pitchFamily="18" charset="0"/>
              <a:cs typeface="Calibri" panose="020F0502020204030204" pitchFamily="34" charset="0"/>
            </a:endParaRPr>
          </a:p>
          <a:p>
            <a:r>
              <a:rPr lang="en-AU" sz="320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	B) The Ghan</a:t>
            </a:r>
            <a:endParaRPr lang="en-AU" sz="3200" dirty="0">
              <a:effectLst/>
              <a:latin typeface="Calibri" panose="020F0502020204030204" pitchFamily="34" charset="0"/>
              <a:ea typeface="Times New Roman" panose="02020603050405020304" pitchFamily="18" charset="0"/>
              <a:cs typeface="Calibri" panose="020F0502020204030204" pitchFamily="34" charset="0"/>
            </a:endParaRPr>
          </a:p>
          <a:p>
            <a:r>
              <a:rPr lang="en-AU" sz="320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	C) Coastal Pacific</a:t>
            </a:r>
            <a:endParaRPr lang="en-AU" sz="3200" dirty="0">
              <a:effectLst/>
              <a:latin typeface="Calibri" panose="020F0502020204030204" pitchFamily="34" charset="0"/>
              <a:ea typeface="Times New Roman" panose="02020603050405020304" pitchFamily="18" charset="0"/>
              <a:cs typeface="Calibri" panose="020F0502020204030204" pitchFamily="34" charset="0"/>
            </a:endParaRPr>
          </a:p>
          <a:p>
            <a:r>
              <a:rPr lang="en-AU" sz="3200" dirty="0">
                <a:solidFill>
                  <a:schemeClr val="tx1">
                    <a:lumMod val="65000"/>
                    <a:lumOff val="35000"/>
                  </a:schemeClr>
                </a:solidFill>
                <a:effectLst/>
                <a:latin typeface="Calibri" panose="020F0502020204030204" pitchFamily="34" charset="0"/>
                <a:ea typeface="Times New Roman" panose="02020603050405020304" pitchFamily="18" charset="0"/>
                <a:cs typeface="Calibri" panose="020F0502020204030204" pitchFamily="34" charset="0"/>
              </a:rPr>
              <a:t>	D) </a:t>
            </a:r>
            <a:r>
              <a:rPr lang="en-AU" sz="3200" dirty="0" err="1">
                <a:solidFill>
                  <a:schemeClr val="tx1">
                    <a:lumMod val="65000"/>
                    <a:lumOff val="35000"/>
                  </a:schemeClr>
                </a:solidFill>
                <a:effectLst/>
                <a:latin typeface="Calibri" panose="020F0502020204030204" pitchFamily="34" charset="0"/>
                <a:ea typeface="Times New Roman" panose="02020603050405020304" pitchFamily="18" charset="0"/>
                <a:cs typeface="Calibri" panose="020F0502020204030204" pitchFamily="34" charset="0"/>
              </a:rPr>
              <a:t>TranzAlpine</a:t>
            </a:r>
            <a:endParaRPr lang="en-AU" sz="3200" dirty="0">
              <a:solidFill>
                <a:schemeClr val="tx1">
                  <a:lumMod val="65000"/>
                  <a:lumOff val="35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850029134"/>
      </p:ext>
    </p:extLst>
  </p:cSld>
  <p:clrMapOvr>
    <a:masterClrMapping/>
  </p:clrMapOvr>
  <p:transition spd="slow" advClick="0" advTm="10000">
    <p:cover/>
  </p:transition>
</p:sld>
</file>

<file path=ppt/slides/slide47.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67265" y="1079595"/>
            <a:ext cx="10684476" cy="3098284"/>
          </a:xfrm>
          <a:prstGeom prst="rect">
            <a:avLst/>
          </a:prstGeom>
          <a:noFill/>
        </p:spPr>
        <p:txBody>
          <a:bodyPr wrap="square" rtlCol="0">
            <a:spAutoFit/>
          </a:bodyPr>
          <a:lstStyle/>
          <a:p>
            <a:pPr>
              <a:spcBef>
                <a:spcPts val="800"/>
              </a:spcBef>
              <a:spcAft>
                <a:spcPts val="400"/>
              </a:spcAft>
            </a:pPr>
            <a:r>
              <a:rPr lang="en-AU" sz="3200" b="1" kern="10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What is the name of the epic train journey in New Zealand, going from Christchurch to Greymouth?</a:t>
            </a:r>
            <a:endParaRPr lang="en-AU" sz="3200" b="1" kern="100" dirty="0">
              <a:solidFill>
                <a:srgbClr val="0F4761"/>
              </a:solidFill>
              <a:effectLst/>
              <a:latin typeface="Calibri" panose="020F0502020204030204" pitchFamily="34" charset="0"/>
              <a:ea typeface="Times New Roman" panose="02020603050405020304" pitchFamily="18" charset="0"/>
              <a:cs typeface="Calibri" panose="020F0502020204030204" pitchFamily="34" charset="0"/>
            </a:endParaRPr>
          </a:p>
          <a:p>
            <a:r>
              <a:rPr lang="en-AU" sz="320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	A) Northern Explorer</a:t>
            </a:r>
            <a:endParaRPr lang="en-AU" sz="3200" dirty="0">
              <a:effectLst/>
              <a:latin typeface="Calibri" panose="020F0502020204030204" pitchFamily="34" charset="0"/>
              <a:ea typeface="Times New Roman" panose="02020603050405020304" pitchFamily="18" charset="0"/>
              <a:cs typeface="Calibri" panose="020F0502020204030204" pitchFamily="34" charset="0"/>
            </a:endParaRPr>
          </a:p>
          <a:p>
            <a:r>
              <a:rPr lang="en-AU" sz="320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	B) The Ghan</a:t>
            </a:r>
            <a:endParaRPr lang="en-AU" sz="3200" dirty="0">
              <a:effectLst/>
              <a:latin typeface="Calibri" panose="020F0502020204030204" pitchFamily="34" charset="0"/>
              <a:ea typeface="Times New Roman" panose="02020603050405020304" pitchFamily="18" charset="0"/>
              <a:cs typeface="Calibri" panose="020F0502020204030204" pitchFamily="34" charset="0"/>
            </a:endParaRPr>
          </a:p>
          <a:p>
            <a:r>
              <a:rPr lang="en-AU" sz="320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	C) Coastal Pacific</a:t>
            </a:r>
            <a:endParaRPr lang="en-AU" sz="3200" dirty="0">
              <a:effectLst/>
              <a:latin typeface="Calibri" panose="020F0502020204030204" pitchFamily="34" charset="0"/>
              <a:ea typeface="Times New Roman" panose="02020603050405020304" pitchFamily="18" charset="0"/>
              <a:cs typeface="Calibri" panose="020F0502020204030204" pitchFamily="34" charset="0"/>
            </a:endParaRPr>
          </a:p>
          <a:p>
            <a:r>
              <a:rPr lang="en-AU" sz="3200" dirty="0">
                <a:solidFill>
                  <a:schemeClr val="tx1">
                    <a:lumMod val="65000"/>
                    <a:lumOff val="35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AU"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 </a:t>
            </a:r>
            <a:r>
              <a:rPr lang="en-AU"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TranzAlpine</a:t>
            </a:r>
            <a:endParaRPr lang="en-AU"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5" name="TextBox 4">
            <a:extLst>
              <a:ext uri="{FF2B5EF4-FFF2-40B4-BE49-F238E27FC236}">
                <a16:creationId xmlns:a16="http://schemas.microsoft.com/office/drawing/2014/main" id="{E31F9324-F41D-2BE9-0680-5FD7F0459087}"/>
              </a:ext>
            </a:extLst>
          </p:cNvPr>
          <p:cNvSpPr txBox="1"/>
          <p:nvPr/>
        </p:nvSpPr>
        <p:spPr>
          <a:xfrm>
            <a:off x="448875" y="4407986"/>
            <a:ext cx="10902866" cy="2246769"/>
          </a:xfrm>
          <a:prstGeom prst="rect">
            <a:avLst/>
          </a:prstGeom>
          <a:noFill/>
        </p:spPr>
        <p:txBody>
          <a:bodyPr wrap="square" rtlCol="0">
            <a:spAutoFit/>
          </a:bodyPr>
          <a:lstStyle/>
          <a:p>
            <a:r>
              <a:rPr lang="en-US" sz="2800" b="0" i="0" dirty="0">
                <a:solidFill>
                  <a:srgbClr val="444444"/>
                </a:solidFill>
                <a:effectLst/>
                <a:latin typeface="Calibri" panose="020F0502020204030204" pitchFamily="34" charset="0"/>
                <a:cs typeface="Calibri" panose="020F0502020204030204" pitchFamily="34" charset="0"/>
              </a:rPr>
              <a:t>The </a:t>
            </a:r>
            <a:r>
              <a:rPr lang="en-US" sz="2800" b="0" i="0" dirty="0" err="1">
                <a:solidFill>
                  <a:srgbClr val="444444"/>
                </a:solidFill>
                <a:effectLst/>
                <a:latin typeface="Calibri" panose="020F0502020204030204" pitchFamily="34" charset="0"/>
                <a:cs typeface="Calibri" panose="020F0502020204030204" pitchFamily="34" charset="0"/>
              </a:rPr>
              <a:t>TranzAlpine</a:t>
            </a:r>
            <a:r>
              <a:rPr lang="en-US" sz="2800" b="0" i="0" dirty="0">
                <a:solidFill>
                  <a:srgbClr val="444444"/>
                </a:solidFill>
                <a:effectLst/>
                <a:latin typeface="Calibri" panose="020F0502020204030204" pitchFamily="34" charset="0"/>
                <a:cs typeface="Calibri" panose="020F0502020204030204" pitchFamily="34" charset="0"/>
              </a:rPr>
              <a:t> is a passenger train operated by the Great Journeys New Zealand division of KiwiRail in the South Island of New Zealand over the Midland Line; The journey is 223 </a:t>
            </a:r>
            <a:r>
              <a:rPr lang="en-US" sz="2800" b="0" i="0" dirty="0" err="1">
                <a:solidFill>
                  <a:srgbClr val="444444"/>
                </a:solidFill>
                <a:effectLst/>
                <a:latin typeface="Calibri" panose="020F0502020204030204" pitchFamily="34" charset="0"/>
                <a:cs typeface="Calibri" panose="020F0502020204030204" pitchFamily="34" charset="0"/>
              </a:rPr>
              <a:t>kilometres</a:t>
            </a:r>
            <a:r>
              <a:rPr lang="en-US" sz="2800" b="0" i="0" dirty="0">
                <a:solidFill>
                  <a:srgbClr val="444444"/>
                </a:solidFill>
                <a:effectLst/>
                <a:latin typeface="Calibri" panose="020F0502020204030204" pitchFamily="34" charset="0"/>
                <a:cs typeface="Calibri" panose="020F0502020204030204" pitchFamily="34" charset="0"/>
              </a:rPr>
              <a:t> one-way, taking almost five hours. There are 16 tunnels and four viaducts, with the Staircase Viaduct elevated as much as 75 </a:t>
            </a:r>
            <a:r>
              <a:rPr lang="en-US" sz="2800" b="0" i="0" dirty="0" err="1">
                <a:solidFill>
                  <a:srgbClr val="444444"/>
                </a:solidFill>
                <a:effectLst/>
                <a:latin typeface="Calibri" panose="020F0502020204030204" pitchFamily="34" charset="0"/>
                <a:cs typeface="Calibri" panose="020F0502020204030204" pitchFamily="34" charset="0"/>
              </a:rPr>
              <a:t>metres</a:t>
            </a:r>
            <a:endParaRPr lang="en-AU" sz="2800" dirty="0">
              <a:latin typeface="Calibri" panose="020F0502020204030204" pitchFamily="34" charset="0"/>
              <a:cs typeface="Calibri" panose="020F0502020204030204" pitchFamily="34" charset="0"/>
            </a:endParaRPr>
          </a:p>
        </p:txBody>
      </p:sp>
      <p:pic>
        <p:nvPicPr>
          <p:cNvPr id="1026" name="Picture 2" descr="TranzAlpine to resume next month | KiwiRail">
            <a:extLst>
              <a:ext uri="{FF2B5EF4-FFF2-40B4-BE49-F238E27FC236}">
                <a16:creationId xmlns:a16="http://schemas.microsoft.com/office/drawing/2014/main" id="{00C7A582-F2ED-7393-7ACA-1F8758361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7961" y="1913326"/>
            <a:ext cx="2494660" cy="2494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425114"/>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67265" y="1088141"/>
            <a:ext cx="10684476" cy="3467616"/>
          </a:xfrm>
          <a:prstGeom prst="rect">
            <a:avLst/>
          </a:prstGeom>
          <a:noFill/>
        </p:spPr>
        <p:txBody>
          <a:bodyPr wrap="square" rtlCol="0">
            <a:spAutoFit/>
          </a:bodyPr>
          <a:lstStyle/>
          <a:p>
            <a:pPr>
              <a:spcBef>
                <a:spcPts val="800"/>
              </a:spcBef>
              <a:spcAft>
                <a:spcPts val="400"/>
              </a:spcAft>
            </a:pPr>
            <a:r>
              <a:rPr lang="en-AU" sz="3600" b="1" kern="100" dirty="0">
                <a:effectLst/>
                <a:latin typeface="Calibri" panose="020F0502020204030204" pitchFamily="34" charset="0"/>
                <a:ea typeface="Times New Roman" panose="02020603050405020304" pitchFamily="18" charset="0"/>
                <a:cs typeface="Calibri" panose="020F0502020204030204" pitchFamily="34" charset="0"/>
              </a:rPr>
              <a:t>In which month is Songkran (Thailand's New Year) celebrated?</a:t>
            </a:r>
          </a:p>
          <a:p>
            <a:r>
              <a:rPr lang="en-AU" sz="3600" dirty="0">
                <a:effectLst/>
                <a:latin typeface="Calibri" panose="020F0502020204030204" pitchFamily="34" charset="0"/>
                <a:ea typeface="Times New Roman" panose="02020603050405020304" pitchFamily="18" charset="0"/>
                <a:cs typeface="Calibri" panose="020F0502020204030204" pitchFamily="34" charset="0"/>
              </a:rPr>
              <a:t> 	A) January</a:t>
            </a:r>
          </a:p>
          <a:p>
            <a:r>
              <a:rPr lang="en-AU" sz="3600" dirty="0">
                <a:effectLst/>
                <a:latin typeface="Calibri" panose="020F0502020204030204" pitchFamily="34" charset="0"/>
                <a:ea typeface="Times New Roman" panose="02020603050405020304" pitchFamily="18" charset="0"/>
                <a:cs typeface="Calibri" panose="020F0502020204030204" pitchFamily="34" charset="0"/>
              </a:rPr>
              <a:t> 	B) February</a:t>
            </a:r>
          </a:p>
          <a:p>
            <a:r>
              <a:rPr lang="en-AU" sz="3600" dirty="0">
                <a:effectLst/>
                <a:latin typeface="Calibri" panose="020F0502020204030204" pitchFamily="34" charset="0"/>
                <a:ea typeface="Times New Roman" panose="02020603050405020304" pitchFamily="18" charset="0"/>
                <a:cs typeface="Calibri" panose="020F0502020204030204" pitchFamily="34" charset="0"/>
              </a:rPr>
              <a:t> 	C) March</a:t>
            </a:r>
          </a:p>
          <a:p>
            <a:r>
              <a:rPr lang="en-AU" sz="3600" dirty="0">
                <a:effectLst/>
                <a:latin typeface="Calibri" panose="020F0502020204030204" pitchFamily="34" charset="0"/>
                <a:ea typeface="Times New Roman" panose="02020603050405020304" pitchFamily="18" charset="0"/>
                <a:cs typeface="Calibri" panose="020F0502020204030204" pitchFamily="34" charset="0"/>
              </a:rPr>
              <a:t> 	D) April</a:t>
            </a:r>
          </a:p>
        </p:txBody>
      </p:sp>
    </p:spTree>
    <p:extLst>
      <p:ext uri="{BB962C8B-B14F-4D97-AF65-F5344CB8AC3E}">
        <p14:creationId xmlns:p14="http://schemas.microsoft.com/office/powerpoint/2010/main" val="1548879175"/>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67265" y="1088141"/>
            <a:ext cx="10684476" cy="3467616"/>
          </a:xfrm>
          <a:prstGeom prst="rect">
            <a:avLst/>
          </a:prstGeom>
          <a:noFill/>
        </p:spPr>
        <p:txBody>
          <a:bodyPr wrap="square" rtlCol="0">
            <a:spAutoFit/>
          </a:bodyPr>
          <a:lstStyle/>
          <a:p>
            <a:pPr>
              <a:spcBef>
                <a:spcPts val="800"/>
              </a:spcBef>
              <a:spcAft>
                <a:spcPts val="400"/>
              </a:spcAft>
            </a:pPr>
            <a:r>
              <a:rPr lang="en-AU" sz="3600" b="1" kern="100" dirty="0">
                <a:effectLst/>
                <a:latin typeface="Calibri" panose="020F0502020204030204" pitchFamily="34" charset="0"/>
                <a:ea typeface="Times New Roman" panose="02020603050405020304" pitchFamily="18" charset="0"/>
                <a:cs typeface="Calibri" panose="020F0502020204030204" pitchFamily="34" charset="0"/>
              </a:rPr>
              <a:t>In which month is Songkran (Thailand's New Year) celebrated?</a:t>
            </a:r>
          </a:p>
          <a:p>
            <a:r>
              <a:rPr lang="en-AU" sz="3600" dirty="0">
                <a:effectLst/>
                <a:latin typeface="Calibri" panose="020F0502020204030204" pitchFamily="34" charset="0"/>
                <a:ea typeface="Times New Roman" panose="02020603050405020304" pitchFamily="18" charset="0"/>
                <a:cs typeface="Calibri" panose="020F0502020204030204" pitchFamily="34" charset="0"/>
              </a:rPr>
              <a:t> 	A) January</a:t>
            </a:r>
          </a:p>
          <a:p>
            <a:r>
              <a:rPr lang="en-AU" sz="3600" dirty="0">
                <a:effectLst/>
                <a:latin typeface="Calibri" panose="020F0502020204030204" pitchFamily="34" charset="0"/>
                <a:ea typeface="Times New Roman" panose="02020603050405020304" pitchFamily="18" charset="0"/>
                <a:cs typeface="Calibri" panose="020F0502020204030204" pitchFamily="34" charset="0"/>
              </a:rPr>
              <a:t> 	B) February</a:t>
            </a:r>
          </a:p>
          <a:p>
            <a:r>
              <a:rPr lang="en-AU" sz="3600" dirty="0">
                <a:effectLst/>
                <a:latin typeface="Calibri" panose="020F0502020204030204" pitchFamily="34" charset="0"/>
                <a:ea typeface="Times New Roman" panose="02020603050405020304" pitchFamily="18" charset="0"/>
                <a:cs typeface="Calibri" panose="020F0502020204030204" pitchFamily="34" charset="0"/>
              </a:rPr>
              <a:t> 	C) March</a:t>
            </a:r>
          </a:p>
          <a:p>
            <a:r>
              <a:rPr lang="en-AU" sz="3600" dirty="0">
                <a:effectLst/>
                <a:latin typeface="Calibri" panose="020F0502020204030204" pitchFamily="34" charset="0"/>
                <a:ea typeface="Times New Roman" panose="02020603050405020304" pitchFamily="18" charset="0"/>
                <a:cs typeface="Calibri" panose="020F0502020204030204" pitchFamily="34" charset="0"/>
              </a:rPr>
              <a:t> </a:t>
            </a:r>
            <a:r>
              <a:rPr lang="en-AU" sz="36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AU"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 April</a:t>
            </a:r>
          </a:p>
        </p:txBody>
      </p:sp>
      <p:sp>
        <p:nvSpPr>
          <p:cNvPr id="5" name="TextBox 4">
            <a:extLst>
              <a:ext uri="{FF2B5EF4-FFF2-40B4-BE49-F238E27FC236}">
                <a16:creationId xmlns:a16="http://schemas.microsoft.com/office/drawing/2014/main" id="{672EDCB4-FC3D-EA25-D571-08CE1B42D2B0}"/>
              </a:ext>
            </a:extLst>
          </p:cNvPr>
          <p:cNvSpPr txBox="1"/>
          <p:nvPr/>
        </p:nvSpPr>
        <p:spPr>
          <a:xfrm>
            <a:off x="4047987" y="2221907"/>
            <a:ext cx="8046195" cy="4247317"/>
          </a:xfrm>
          <a:prstGeom prst="rect">
            <a:avLst/>
          </a:prstGeom>
          <a:noFill/>
        </p:spPr>
        <p:txBody>
          <a:bodyPr wrap="square" rtlCol="0">
            <a:spAutoFit/>
          </a:bodyPr>
          <a:lstStyle/>
          <a:p>
            <a:r>
              <a:rPr lang="en-US" sz="3000" b="1" i="0" dirty="0">
                <a:solidFill>
                  <a:srgbClr val="FF0000"/>
                </a:solidFill>
                <a:effectLst/>
                <a:latin typeface="Calibri" panose="020F0502020204030204" pitchFamily="34" charset="0"/>
                <a:cs typeface="Calibri" panose="020F0502020204030204" pitchFamily="34" charset="0"/>
              </a:rPr>
              <a:t>C:  April:</a:t>
            </a:r>
            <a:r>
              <a:rPr lang="en-US" sz="3000" b="0" i="0" dirty="0">
                <a:solidFill>
                  <a:srgbClr val="FF0000"/>
                </a:solidFill>
                <a:effectLst/>
                <a:latin typeface="Calibri" panose="020F0502020204030204" pitchFamily="34" charset="0"/>
                <a:cs typeface="Calibri" panose="020F0502020204030204" pitchFamily="34" charset="0"/>
              </a:rPr>
              <a:t> </a:t>
            </a:r>
            <a:r>
              <a:rPr lang="en-US" sz="3000" b="0" i="0" dirty="0">
                <a:solidFill>
                  <a:srgbClr val="444444"/>
                </a:solidFill>
                <a:effectLst/>
                <a:latin typeface="Calibri" panose="020F0502020204030204" pitchFamily="34" charset="0"/>
                <a:cs typeface="Calibri" panose="020F0502020204030204" pitchFamily="34" charset="0"/>
              </a:rPr>
              <a:t>Songkran is a term derived from the Sanskrit word, </a:t>
            </a:r>
            <a:r>
              <a:rPr lang="en-US" sz="3000" b="0" i="0" dirty="0" err="1">
                <a:solidFill>
                  <a:srgbClr val="444444"/>
                </a:solidFill>
                <a:effectLst/>
                <a:latin typeface="Calibri" panose="020F0502020204030204" pitchFamily="34" charset="0"/>
                <a:cs typeface="Calibri" panose="020F0502020204030204" pitchFamily="34" charset="0"/>
              </a:rPr>
              <a:t>saṅkrānti</a:t>
            </a:r>
            <a:r>
              <a:rPr lang="en-US" sz="3000" b="0" i="0" dirty="0">
                <a:solidFill>
                  <a:srgbClr val="444444"/>
                </a:solidFill>
                <a:effectLst/>
                <a:latin typeface="Calibri" panose="020F0502020204030204" pitchFamily="34" charset="0"/>
                <a:cs typeface="Calibri" panose="020F0502020204030204" pitchFamily="34" charset="0"/>
              </a:rPr>
              <a:t> and used to refer to the traditional New Year for Buddhist calendar celebrated by Bengalis, Cambodia, Laos, Myanmar, Sri Lanka, Thailand, parts of northeast India, parts of Vietnam and Xishuangbanna, China. It begins when the sun transits the constellation of Aries, the first astrological sign in the Zodiac, as reckoned by sidereal astrology.</a:t>
            </a:r>
            <a:endParaRPr lang="en-AU"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7004716"/>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03964" y="1385710"/>
            <a:ext cx="11490218" cy="2049600"/>
          </a:xfrm>
          <a:prstGeom prst="rect">
            <a:avLst/>
          </a:prstGeom>
          <a:noFill/>
        </p:spPr>
        <p:txBody>
          <a:bodyPr wrap="square" rtlCol="0">
            <a:spAutoFit/>
          </a:bodyPr>
          <a:lstStyle/>
          <a:p>
            <a:pPr>
              <a:lnSpc>
                <a:spcPct val="107000"/>
              </a:lnSpc>
              <a:spcAft>
                <a:spcPts val="800"/>
              </a:spcAft>
            </a:pPr>
            <a:r>
              <a:rPr lang="en-AU" sz="3600" b="1" kern="100" dirty="0">
                <a:effectLst/>
                <a:latin typeface="Calibri" panose="020F0502020204030204" pitchFamily="34" charset="0"/>
                <a:ea typeface="Aptos" panose="020B0004020202020204" pitchFamily="34" charset="0"/>
                <a:cs typeface="Calibri" panose="020F0502020204030204" pitchFamily="34" charset="0"/>
              </a:rPr>
              <a:t>What is the name of the famous rum brand in Cuba?</a:t>
            </a:r>
          </a:p>
          <a:p>
            <a:pPr>
              <a:lnSpc>
                <a:spcPct val="107000"/>
              </a:lnSpc>
              <a:spcAft>
                <a:spcPts val="800"/>
              </a:spcAft>
            </a:pPr>
            <a:r>
              <a:rPr lang="en-AU" sz="3600" kern="100" dirty="0">
                <a:effectLst/>
                <a:latin typeface="Calibri" panose="020F0502020204030204" pitchFamily="34" charset="0"/>
                <a:ea typeface="Aptos" panose="020B0004020202020204" pitchFamily="34" charset="0"/>
                <a:cs typeface="Calibri" panose="020F0502020204030204" pitchFamily="34" charset="0"/>
              </a:rPr>
              <a:t>       a) Equiano                              b) The Kraken</a:t>
            </a:r>
          </a:p>
          <a:p>
            <a:pPr>
              <a:lnSpc>
                <a:spcPct val="107000"/>
              </a:lnSpc>
              <a:spcAft>
                <a:spcPts val="800"/>
              </a:spcAft>
            </a:pPr>
            <a:r>
              <a:rPr lang="en-AU" sz="3600" kern="100" dirty="0">
                <a:effectLst/>
                <a:latin typeface="Calibri" panose="020F0502020204030204" pitchFamily="34" charset="0"/>
                <a:ea typeface="Aptos" panose="020B0004020202020204" pitchFamily="34" charset="0"/>
                <a:cs typeface="Calibri" panose="020F0502020204030204" pitchFamily="34" charset="0"/>
              </a:rPr>
              <a:t>       c) Admiral </a:t>
            </a:r>
            <a:r>
              <a:rPr lang="en-AU" sz="3600" kern="100" dirty="0" err="1">
                <a:effectLst/>
                <a:latin typeface="Calibri" panose="020F0502020204030204" pitchFamily="34" charset="0"/>
                <a:ea typeface="Aptos" panose="020B0004020202020204" pitchFamily="34" charset="0"/>
                <a:cs typeface="Calibri" panose="020F0502020204030204" pitchFamily="34" charset="0"/>
              </a:rPr>
              <a:t>Vernons</a:t>
            </a:r>
            <a:r>
              <a:rPr lang="en-AU" sz="3600" kern="100" dirty="0">
                <a:effectLst/>
                <a:latin typeface="Calibri" panose="020F0502020204030204" pitchFamily="34" charset="0"/>
                <a:ea typeface="Aptos" panose="020B0004020202020204" pitchFamily="34" charset="0"/>
                <a:cs typeface="Calibri" panose="020F0502020204030204" pitchFamily="34" charset="0"/>
              </a:rPr>
              <a:t>               d)  Havana Club</a:t>
            </a:r>
          </a:p>
        </p:txBody>
      </p:sp>
      <p:pic>
        <p:nvPicPr>
          <p:cNvPr id="2052" name="Picture 4" descr="Moral dilemma - Page 6">
            <a:extLst>
              <a:ext uri="{FF2B5EF4-FFF2-40B4-BE49-F238E27FC236}">
                <a16:creationId xmlns:a16="http://schemas.microsoft.com/office/drawing/2014/main" id="{20B466A9-5E35-8FE8-70F5-572F4540C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052" y="4087215"/>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788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0000">
        <p15:prstTrans prst="drape"/>
      </p:transition>
    </mc:Choice>
    <mc:Fallback xmlns="">
      <p:transition spd="slow" advClick="0" advTm="10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902372" y="2107390"/>
            <a:ext cx="10684476" cy="1354217"/>
          </a:xfrm>
          <a:prstGeom prst="rect">
            <a:avLst/>
          </a:prstGeom>
          <a:noFill/>
        </p:spPr>
        <p:txBody>
          <a:bodyPr wrap="square" rtlCol="0">
            <a:spAutoFit/>
          </a:bodyPr>
          <a:lstStyle/>
          <a:p>
            <a:pPr lvl="0">
              <a:lnSpc>
                <a:spcPct val="107000"/>
              </a:lnSpc>
              <a:spcBef>
                <a:spcPts val="1200"/>
              </a:spcBef>
              <a:spcAft>
                <a:spcPts val="800"/>
              </a:spcAft>
              <a:buSzPts val="1000"/>
              <a:tabLst>
                <a:tab pos="457200" algn="l"/>
              </a:tabLst>
            </a:pPr>
            <a:r>
              <a:rPr lang="en-AU" sz="3600" kern="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In which capital city can you find the Parthenon?</a:t>
            </a: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7000"/>
              </a:lnSpc>
              <a:spcAft>
                <a:spcPts val="800"/>
              </a:spcAft>
              <a:tabLst>
                <a:tab pos="457200" algn="l"/>
              </a:tabLst>
            </a:pP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7B73F49-4FB5-9FA6-87B3-7CC2B15DC969}"/>
              </a:ext>
            </a:extLst>
          </p:cNvPr>
          <p:cNvSpPr txBox="1"/>
          <p:nvPr/>
        </p:nvSpPr>
        <p:spPr>
          <a:xfrm>
            <a:off x="2525248" y="4203979"/>
            <a:ext cx="2401619" cy="1196418"/>
          </a:xfrm>
          <a:prstGeom prst="rect">
            <a:avLst/>
          </a:prstGeom>
          <a:noFill/>
        </p:spPr>
        <p:txBody>
          <a:bodyPr wrap="none" rtlCol="0">
            <a:spAutoFit/>
          </a:bodyPr>
          <a:lstStyle/>
          <a:p>
            <a:pPr marL="457200">
              <a:lnSpc>
                <a:spcPct val="107000"/>
              </a:lnSpc>
              <a:spcAft>
                <a:spcPts val="800"/>
              </a:spcAft>
            </a:pPr>
            <a:r>
              <a:rPr lang="en-AU" sz="4400" b="1" kern="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Athens</a:t>
            </a:r>
            <a:r>
              <a:rPr lang="en-AU" sz="3600" kern="0"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 </a:t>
            </a: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a:p>
            <a:endParaRPr lang="en-AU" dirty="0"/>
          </a:p>
        </p:txBody>
      </p:sp>
      <p:pic>
        <p:nvPicPr>
          <p:cNvPr id="7" name="Picture 6" descr="A cartoon face with yellow hair&#10;&#10;Description automatically generated">
            <a:extLst>
              <a:ext uri="{FF2B5EF4-FFF2-40B4-BE49-F238E27FC236}">
                <a16:creationId xmlns:a16="http://schemas.microsoft.com/office/drawing/2014/main" id="{87360FBB-71AE-68A7-23DB-1D6AFA7EA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738" y="375460"/>
            <a:ext cx="914400" cy="914400"/>
          </a:xfrm>
          <a:prstGeom prst="rect">
            <a:avLst/>
          </a:prstGeom>
        </p:spPr>
      </p:pic>
      <p:sp>
        <p:nvSpPr>
          <p:cNvPr id="9" name="Thought Bubble: Cloud 8">
            <a:extLst>
              <a:ext uri="{FF2B5EF4-FFF2-40B4-BE49-F238E27FC236}">
                <a16:creationId xmlns:a16="http://schemas.microsoft.com/office/drawing/2014/main" id="{055B5497-0662-472F-AED2-22D411822DD1}"/>
              </a:ext>
            </a:extLst>
          </p:cNvPr>
          <p:cNvSpPr/>
          <p:nvPr/>
        </p:nvSpPr>
        <p:spPr>
          <a:xfrm>
            <a:off x="6096000" y="488441"/>
            <a:ext cx="4000107" cy="1066982"/>
          </a:xfrm>
          <a:prstGeom prst="cloudCallout">
            <a:avLst>
              <a:gd name="adj1" fmla="val 66598"/>
              <a:gd name="adj2" fmla="val 721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1945D12B-E06F-41F5-0857-F85B6860E8F6}"/>
              </a:ext>
            </a:extLst>
          </p:cNvPr>
          <p:cNvSpPr txBox="1"/>
          <p:nvPr/>
        </p:nvSpPr>
        <p:spPr>
          <a:xfrm>
            <a:off x="6627043" y="648940"/>
            <a:ext cx="3116559" cy="523220"/>
          </a:xfrm>
          <a:prstGeom prst="rect">
            <a:avLst/>
          </a:prstGeom>
          <a:noFill/>
        </p:spPr>
        <p:txBody>
          <a:bodyPr wrap="none" rtlCol="0">
            <a:spAutoFit/>
          </a:bodyPr>
          <a:lstStyle/>
          <a:p>
            <a:r>
              <a:rPr lang="en-US" sz="2800" dirty="0"/>
              <a:t>No multiple choice</a:t>
            </a:r>
            <a:endParaRPr lang="en-AU" sz="2800" dirty="0"/>
          </a:p>
        </p:txBody>
      </p:sp>
      <p:pic>
        <p:nvPicPr>
          <p:cNvPr id="1026" name="Picture 2" descr="Parthenon - Wikipedia">
            <a:extLst>
              <a:ext uri="{FF2B5EF4-FFF2-40B4-BE49-F238E27FC236}">
                <a16:creationId xmlns:a16="http://schemas.microsoft.com/office/drawing/2014/main" id="{0CED5F09-CB96-4E94-67D7-C1BAE892BB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7495" y="3188107"/>
            <a:ext cx="4565042" cy="3208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55966"/>
      </p:ext>
    </p:extLst>
  </p:cSld>
  <p:clrMapOvr>
    <a:masterClrMapping/>
  </p:clrMapOvr>
  <mc:AlternateContent xmlns:mc="http://schemas.openxmlformats.org/markup-compatibility/2006" xmlns:p14="http://schemas.microsoft.com/office/powerpoint/2010/main">
    <mc:Choice Requires="p14">
      <p:transition spd="slow" p14:dur="800" advClick="0" advTm="12000">
        <p:circle/>
      </p:transition>
    </mc:Choice>
    <mc:Fallback xmlns="">
      <p:transition spd="slow" advClick="0" advTm="12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5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par>
                          <p:cTn id="8" fill="hold">
                            <p:stCondLst>
                              <p:cond delay="7000"/>
                            </p:stCondLst>
                            <p:childTnLst>
                              <p:par>
                                <p:cTn id="9" presetID="1" presetClass="entr" presetSubtype="0" fill="hold" nodeType="afterEffect">
                                  <p:stCondLst>
                                    <p:cond delay="200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67265" y="1088141"/>
            <a:ext cx="10684476" cy="3735959"/>
          </a:xfrm>
          <a:prstGeom prst="rect">
            <a:avLst/>
          </a:prstGeom>
          <a:noFill/>
        </p:spPr>
        <p:txBody>
          <a:bodyPr wrap="square" rtlCol="0">
            <a:spAutoFit/>
          </a:bodyPr>
          <a:lstStyle/>
          <a:p>
            <a:pPr marL="342900" lvl="0" indent="-342900">
              <a:lnSpc>
                <a:spcPct val="107000"/>
              </a:lnSpc>
              <a:spcBef>
                <a:spcPts val="400"/>
              </a:spcBef>
              <a:spcAft>
                <a:spcPts val="200"/>
              </a:spcAft>
              <a:tabLst>
                <a:tab pos="457200" algn="l"/>
              </a:tabLst>
            </a:pPr>
            <a:r>
              <a:rPr lang="en-AU" sz="3600" b="1" i="1" kern="100" dirty="0">
                <a:effectLst/>
                <a:latin typeface="Calibri" panose="020F0502020204030204" pitchFamily="34" charset="0"/>
                <a:ea typeface="Times New Roman" panose="02020603050405020304" pitchFamily="18" charset="0"/>
                <a:cs typeface="Calibri" panose="020F0502020204030204" pitchFamily="34" charset="0"/>
              </a:rPr>
              <a:t>Still </a:t>
            </a:r>
            <a:r>
              <a:rPr lang="en-AU" sz="3600" b="1" i="1" kern="100" dirty="0">
                <a:latin typeface="Calibri" panose="020F0502020204030204" pitchFamily="34" charset="0"/>
                <a:ea typeface="Times New Roman" panose="02020603050405020304" pitchFamily="18" charset="0"/>
                <a:cs typeface="Calibri" panose="020F0502020204030204" pitchFamily="34" charset="0"/>
              </a:rPr>
              <a:t>with New Year, when do most </a:t>
            </a:r>
            <a:r>
              <a:rPr lang="en-AU" sz="3600" b="1" i="1" kern="100" dirty="0">
                <a:effectLst/>
                <a:latin typeface="Calibri" panose="020F0502020204030204" pitchFamily="34" charset="0"/>
                <a:ea typeface="Times New Roman" panose="02020603050405020304" pitchFamily="18" charset="0"/>
                <a:cs typeface="Calibri" panose="020F0502020204030204" pitchFamily="34" charset="0"/>
              </a:rPr>
              <a:t>Vietnamese locals celebrate their New Year, known as Tet?</a:t>
            </a:r>
            <a:endParaRPr lang="en-AU" sz="3600" b="1" i="1" kern="100"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spcBef>
                <a:spcPts val="400"/>
              </a:spcBef>
              <a:spcAft>
                <a:spcPts val="200"/>
              </a:spcAft>
              <a:tabLst>
                <a:tab pos="457200" algn="l"/>
              </a:tabLst>
            </a:pPr>
            <a:r>
              <a:rPr lang="en-AU" sz="3600" b="1" i="1" kern="100" dirty="0">
                <a:effectLst/>
                <a:latin typeface="Calibri" panose="020F0502020204030204" pitchFamily="34" charset="0"/>
                <a:ea typeface="Times New Roman" panose="02020603050405020304" pitchFamily="18" charset="0"/>
                <a:cs typeface="Calibri" panose="020F0502020204030204" pitchFamily="34" charset="0"/>
              </a:rPr>
              <a:t>	</a:t>
            </a:r>
            <a:r>
              <a:rPr lang="en-AU" sz="3200" i="1" kern="100" dirty="0">
                <a:effectLst/>
                <a:latin typeface="Calibri" panose="020F0502020204030204" pitchFamily="34" charset="0"/>
                <a:ea typeface="Times New Roman" panose="02020603050405020304" pitchFamily="18" charset="0"/>
                <a:cs typeface="Calibri" panose="020F0502020204030204" pitchFamily="34" charset="0"/>
              </a:rPr>
              <a:t>A) </a:t>
            </a:r>
            <a:r>
              <a:rPr lang="en-AU" sz="3200" dirty="0">
                <a:effectLst/>
                <a:latin typeface="Calibri" panose="020F0502020204030204" pitchFamily="34" charset="0"/>
                <a:ea typeface="Times New Roman" panose="02020603050405020304" pitchFamily="18" charset="0"/>
                <a:cs typeface="Calibri" panose="020F0502020204030204" pitchFamily="34" charset="0"/>
              </a:rPr>
              <a:t>January</a:t>
            </a:r>
            <a:endParaRPr lang="en-AU" sz="3200"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spcBef>
                <a:spcPts val="400"/>
              </a:spcBef>
              <a:spcAft>
                <a:spcPts val="200"/>
              </a:spcAft>
              <a:tabLst>
                <a:tab pos="457200" algn="l"/>
              </a:tabLst>
            </a:pPr>
            <a:r>
              <a:rPr lang="en-AU" sz="3200" dirty="0">
                <a:effectLst/>
                <a:latin typeface="Calibri" panose="020F0502020204030204" pitchFamily="34" charset="0"/>
                <a:ea typeface="Times New Roman" panose="02020603050405020304" pitchFamily="18" charset="0"/>
                <a:cs typeface="Calibri" panose="020F0502020204030204" pitchFamily="34" charset="0"/>
              </a:rPr>
              <a:t>	B) February</a:t>
            </a:r>
          </a:p>
          <a:p>
            <a:pPr marL="342900" lvl="0" indent="-342900">
              <a:lnSpc>
                <a:spcPct val="107000"/>
              </a:lnSpc>
              <a:spcBef>
                <a:spcPts val="400"/>
              </a:spcBef>
              <a:spcAft>
                <a:spcPts val="200"/>
              </a:spcAft>
              <a:tabLst>
                <a:tab pos="457200" algn="l"/>
              </a:tabLst>
            </a:pPr>
            <a:r>
              <a:rPr lang="en-AU" sz="3200" dirty="0">
                <a:latin typeface="Calibri" panose="020F0502020204030204" pitchFamily="34" charset="0"/>
                <a:ea typeface="Times New Roman" panose="02020603050405020304" pitchFamily="18" charset="0"/>
                <a:cs typeface="Calibri" panose="020F0502020204030204" pitchFamily="34" charset="0"/>
              </a:rPr>
              <a:t>	C) </a:t>
            </a:r>
            <a:r>
              <a:rPr lang="en-AU" sz="3200" dirty="0">
                <a:effectLst/>
                <a:latin typeface="Calibri" panose="020F0502020204030204" pitchFamily="34" charset="0"/>
                <a:ea typeface="Times New Roman" panose="02020603050405020304" pitchFamily="18" charset="0"/>
                <a:cs typeface="Calibri" panose="020F0502020204030204" pitchFamily="34" charset="0"/>
              </a:rPr>
              <a:t>March</a:t>
            </a:r>
          </a:p>
          <a:p>
            <a:pPr marL="342900" lvl="0" indent="-342900">
              <a:lnSpc>
                <a:spcPct val="107000"/>
              </a:lnSpc>
              <a:spcBef>
                <a:spcPts val="400"/>
              </a:spcBef>
              <a:spcAft>
                <a:spcPts val="200"/>
              </a:spcAft>
              <a:tabLst>
                <a:tab pos="457200" algn="l"/>
              </a:tabLst>
            </a:pPr>
            <a:r>
              <a:rPr lang="en-AU" sz="3200" dirty="0">
                <a:latin typeface="Calibri" panose="020F0502020204030204" pitchFamily="34" charset="0"/>
                <a:ea typeface="Times New Roman" panose="02020603050405020304" pitchFamily="18" charset="0"/>
                <a:cs typeface="Calibri" panose="020F0502020204030204" pitchFamily="34" charset="0"/>
              </a:rPr>
              <a:t>	</a:t>
            </a:r>
            <a:r>
              <a:rPr lang="en-AU" sz="3200" dirty="0">
                <a:effectLst/>
                <a:latin typeface="Calibri" panose="020F0502020204030204" pitchFamily="34" charset="0"/>
                <a:ea typeface="Times New Roman" panose="02020603050405020304" pitchFamily="18" charset="0"/>
                <a:cs typeface="Calibri" panose="020F0502020204030204" pitchFamily="34" charset="0"/>
              </a:rPr>
              <a:t>D) April</a:t>
            </a:r>
          </a:p>
        </p:txBody>
      </p:sp>
    </p:spTree>
    <p:extLst>
      <p:ext uri="{BB962C8B-B14F-4D97-AF65-F5344CB8AC3E}">
        <p14:creationId xmlns:p14="http://schemas.microsoft.com/office/powerpoint/2010/main" val="1965905980"/>
      </p:ext>
    </p:extLst>
  </p:cSld>
  <p:clrMapOvr>
    <a:masterClrMapping/>
  </p:clrMapOvr>
  <p:transition spd="med" advClick="0" advTm="10000">
    <p:pull/>
  </p:transition>
</p:sld>
</file>

<file path=ppt/slides/slide52.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67265" y="1088141"/>
            <a:ext cx="10684476" cy="3735959"/>
          </a:xfrm>
          <a:prstGeom prst="rect">
            <a:avLst/>
          </a:prstGeom>
          <a:noFill/>
        </p:spPr>
        <p:txBody>
          <a:bodyPr wrap="square" rtlCol="0">
            <a:spAutoFit/>
          </a:bodyPr>
          <a:lstStyle/>
          <a:p>
            <a:pPr marL="342900" lvl="0" indent="-342900">
              <a:lnSpc>
                <a:spcPct val="107000"/>
              </a:lnSpc>
              <a:spcBef>
                <a:spcPts val="400"/>
              </a:spcBef>
              <a:spcAft>
                <a:spcPts val="200"/>
              </a:spcAft>
              <a:tabLst>
                <a:tab pos="457200" algn="l"/>
              </a:tabLst>
            </a:pPr>
            <a:r>
              <a:rPr lang="en-AU" sz="3600" b="1" i="1" kern="100" dirty="0">
                <a:solidFill>
                  <a:srgbClr val="636363"/>
                </a:solidFill>
                <a:effectLst/>
                <a:latin typeface="Calibri" panose="020F0502020204030204" pitchFamily="34" charset="0"/>
                <a:ea typeface="Times New Roman" panose="02020603050405020304" pitchFamily="18" charset="0"/>
                <a:cs typeface="Calibri" panose="020F0502020204030204" pitchFamily="34" charset="0"/>
              </a:rPr>
              <a:t>Still </a:t>
            </a:r>
            <a:r>
              <a:rPr lang="en-AU" sz="3600" b="1" i="1" kern="100" dirty="0">
                <a:solidFill>
                  <a:srgbClr val="636363"/>
                </a:solidFill>
                <a:latin typeface="Calibri" panose="020F0502020204030204" pitchFamily="34" charset="0"/>
                <a:ea typeface="Times New Roman" panose="02020603050405020304" pitchFamily="18" charset="0"/>
                <a:cs typeface="Calibri" panose="020F0502020204030204" pitchFamily="34" charset="0"/>
              </a:rPr>
              <a:t>with New Year, when do most </a:t>
            </a:r>
            <a:r>
              <a:rPr lang="en-AU" sz="3600" b="1" i="1" kern="100" dirty="0">
                <a:solidFill>
                  <a:srgbClr val="636363"/>
                </a:solidFill>
                <a:effectLst/>
                <a:latin typeface="Calibri" panose="020F0502020204030204" pitchFamily="34" charset="0"/>
                <a:ea typeface="Times New Roman" panose="02020603050405020304" pitchFamily="18" charset="0"/>
                <a:cs typeface="Calibri" panose="020F0502020204030204" pitchFamily="34" charset="0"/>
              </a:rPr>
              <a:t>Vietnamese locals celebrate their New Year, known as Tet?</a:t>
            </a:r>
            <a:endParaRPr lang="en-AU" sz="3600" b="1" i="1" kern="100" dirty="0">
              <a:solidFill>
                <a:srgbClr val="0F4761"/>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spcBef>
                <a:spcPts val="400"/>
              </a:spcBef>
              <a:spcAft>
                <a:spcPts val="200"/>
              </a:spcAft>
              <a:tabLst>
                <a:tab pos="457200" algn="l"/>
              </a:tabLst>
            </a:pPr>
            <a:r>
              <a:rPr lang="en-AU" sz="3600" b="1" i="1" kern="100" dirty="0">
                <a:solidFill>
                  <a:srgbClr val="0F4761"/>
                </a:solidFill>
                <a:effectLst/>
                <a:latin typeface="Calibri" panose="020F0502020204030204" pitchFamily="34" charset="0"/>
                <a:ea typeface="Times New Roman" panose="02020603050405020304" pitchFamily="18" charset="0"/>
                <a:cs typeface="Calibri" panose="020F0502020204030204" pitchFamily="34" charset="0"/>
              </a:rPr>
              <a:t>	</a:t>
            </a:r>
            <a:r>
              <a:rPr lang="en-AU" sz="3200" i="1" kern="100" dirty="0">
                <a:effectLst/>
                <a:latin typeface="Calibri" panose="020F0502020204030204" pitchFamily="34" charset="0"/>
                <a:ea typeface="Times New Roman" panose="02020603050405020304" pitchFamily="18" charset="0"/>
                <a:cs typeface="Calibri" panose="020F0502020204030204" pitchFamily="34" charset="0"/>
              </a:rPr>
              <a:t>A) </a:t>
            </a:r>
            <a:r>
              <a:rPr lang="en-AU" sz="3200" dirty="0">
                <a:effectLst/>
                <a:latin typeface="Calibri" panose="020F0502020204030204" pitchFamily="34" charset="0"/>
                <a:ea typeface="Times New Roman" panose="02020603050405020304" pitchFamily="18" charset="0"/>
                <a:cs typeface="Calibri" panose="020F0502020204030204" pitchFamily="34" charset="0"/>
              </a:rPr>
              <a:t>January</a:t>
            </a:r>
            <a:endParaRPr lang="en-AU" sz="3200"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spcBef>
                <a:spcPts val="400"/>
              </a:spcBef>
              <a:spcAft>
                <a:spcPts val="200"/>
              </a:spcAft>
              <a:tabLst>
                <a:tab pos="457200" algn="l"/>
              </a:tabLst>
            </a:pPr>
            <a:r>
              <a:rPr lang="en-AU"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AU"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 February</a:t>
            </a:r>
          </a:p>
          <a:p>
            <a:pPr marL="342900" lvl="0" indent="-342900">
              <a:lnSpc>
                <a:spcPct val="107000"/>
              </a:lnSpc>
              <a:spcBef>
                <a:spcPts val="400"/>
              </a:spcBef>
              <a:spcAft>
                <a:spcPts val="200"/>
              </a:spcAft>
              <a:tabLst>
                <a:tab pos="457200" algn="l"/>
              </a:tabLst>
            </a:pPr>
            <a:r>
              <a:rPr lang="en-AU" sz="3200" dirty="0">
                <a:latin typeface="Calibri" panose="020F0502020204030204" pitchFamily="34" charset="0"/>
                <a:ea typeface="Times New Roman" panose="02020603050405020304" pitchFamily="18" charset="0"/>
                <a:cs typeface="Calibri" panose="020F0502020204030204" pitchFamily="34" charset="0"/>
              </a:rPr>
              <a:t>	C) </a:t>
            </a:r>
            <a:r>
              <a:rPr lang="en-AU" sz="3200" dirty="0">
                <a:effectLst/>
                <a:latin typeface="Calibri" panose="020F0502020204030204" pitchFamily="34" charset="0"/>
                <a:ea typeface="Times New Roman" panose="02020603050405020304" pitchFamily="18" charset="0"/>
                <a:cs typeface="Calibri" panose="020F0502020204030204" pitchFamily="34" charset="0"/>
              </a:rPr>
              <a:t>March</a:t>
            </a:r>
          </a:p>
          <a:p>
            <a:pPr marL="342900" lvl="0" indent="-342900">
              <a:lnSpc>
                <a:spcPct val="107000"/>
              </a:lnSpc>
              <a:spcBef>
                <a:spcPts val="400"/>
              </a:spcBef>
              <a:spcAft>
                <a:spcPts val="200"/>
              </a:spcAft>
              <a:tabLst>
                <a:tab pos="457200" algn="l"/>
              </a:tabLst>
            </a:pPr>
            <a:r>
              <a:rPr lang="en-AU" sz="3200" dirty="0">
                <a:latin typeface="Calibri" panose="020F0502020204030204" pitchFamily="34" charset="0"/>
                <a:ea typeface="Times New Roman" panose="02020603050405020304" pitchFamily="18" charset="0"/>
                <a:cs typeface="Calibri" panose="020F0502020204030204" pitchFamily="34" charset="0"/>
              </a:rPr>
              <a:t>	</a:t>
            </a:r>
            <a:r>
              <a:rPr lang="en-AU" sz="3200" dirty="0">
                <a:effectLst/>
                <a:latin typeface="Calibri" panose="020F0502020204030204" pitchFamily="34" charset="0"/>
                <a:ea typeface="Times New Roman" panose="02020603050405020304" pitchFamily="18" charset="0"/>
                <a:cs typeface="Calibri" panose="020F0502020204030204" pitchFamily="34" charset="0"/>
              </a:rPr>
              <a:t>D) April</a:t>
            </a:r>
          </a:p>
        </p:txBody>
      </p:sp>
      <p:sp>
        <p:nvSpPr>
          <p:cNvPr id="5" name="TextBox 4">
            <a:extLst>
              <a:ext uri="{FF2B5EF4-FFF2-40B4-BE49-F238E27FC236}">
                <a16:creationId xmlns:a16="http://schemas.microsoft.com/office/drawing/2014/main" id="{CF93D1FC-CAD3-93CA-4190-592E19253D9C}"/>
              </a:ext>
            </a:extLst>
          </p:cNvPr>
          <p:cNvSpPr txBox="1"/>
          <p:nvPr/>
        </p:nvSpPr>
        <p:spPr>
          <a:xfrm>
            <a:off x="3700819" y="2743200"/>
            <a:ext cx="8491181" cy="3046988"/>
          </a:xfrm>
          <a:prstGeom prst="rect">
            <a:avLst/>
          </a:prstGeom>
          <a:noFill/>
        </p:spPr>
        <p:txBody>
          <a:bodyPr wrap="square" rtlCol="0">
            <a:spAutoFit/>
          </a:bodyPr>
          <a:lstStyle/>
          <a:p>
            <a:r>
              <a:rPr lang="en-US" sz="3200" b="0" i="0" dirty="0" err="1">
                <a:solidFill>
                  <a:srgbClr val="444444"/>
                </a:solidFill>
                <a:effectLst/>
                <a:latin typeface="Calibri" panose="020F0502020204030204" pitchFamily="34" charset="0"/>
                <a:cs typeface="Calibri" panose="020F0502020204030204" pitchFamily="34" charset="0"/>
              </a:rPr>
              <a:t>Tết</a:t>
            </a:r>
            <a:r>
              <a:rPr lang="en-US" sz="3200" b="0" i="0" dirty="0">
                <a:solidFill>
                  <a:srgbClr val="444444"/>
                </a:solidFill>
                <a:effectLst/>
                <a:latin typeface="Calibri" panose="020F0502020204030204" pitchFamily="34" charset="0"/>
                <a:cs typeface="Calibri" panose="020F0502020204030204" pitchFamily="34" charset="0"/>
              </a:rPr>
              <a:t>, short for </a:t>
            </a:r>
            <a:r>
              <a:rPr lang="en-US" sz="3200" b="0" i="0" dirty="0" err="1">
                <a:solidFill>
                  <a:srgbClr val="444444"/>
                </a:solidFill>
                <a:effectLst/>
                <a:latin typeface="Calibri" panose="020F0502020204030204" pitchFamily="34" charset="0"/>
                <a:cs typeface="Calibri" panose="020F0502020204030204" pitchFamily="34" charset="0"/>
              </a:rPr>
              <a:t>Tết</a:t>
            </a:r>
            <a:r>
              <a:rPr lang="en-US" sz="3200" b="0" i="0" dirty="0">
                <a:solidFill>
                  <a:srgbClr val="444444"/>
                </a:solidFill>
                <a:effectLst/>
                <a:latin typeface="Calibri" panose="020F0502020204030204" pitchFamily="34" charset="0"/>
                <a:cs typeface="Calibri" panose="020F0502020204030204" pitchFamily="34" charset="0"/>
              </a:rPr>
              <a:t> </a:t>
            </a:r>
            <a:r>
              <a:rPr lang="en-US" sz="3200" b="0" i="0" dirty="0" err="1">
                <a:solidFill>
                  <a:srgbClr val="444444"/>
                </a:solidFill>
                <a:effectLst/>
                <a:latin typeface="Calibri" panose="020F0502020204030204" pitchFamily="34" charset="0"/>
                <a:cs typeface="Calibri" panose="020F0502020204030204" pitchFamily="34" charset="0"/>
              </a:rPr>
              <a:t>Nguyên</a:t>
            </a:r>
            <a:r>
              <a:rPr lang="en-US" sz="3200" b="0" i="0" dirty="0">
                <a:solidFill>
                  <a:srgbClr val="444444"/>
                </a:solidFill>
                <a:effectLst/>
                <a:latin typeface="Calibri" panose="020F0502020204030204" pitchFamily="34" charset="0"/>
                <a:cs typeface="Calibri" panose="020F0502020204030204" pitchFamily="34" charset="0"/>
              </a:rPr>
              <a:t> </a:t>
            </a:r>
            <a:r>
              <a:rPr lang="en-US" sz="3200" b="0" i="0" dirty="0" err="1">
                <a:solidFill>
                  <a:srgbClr val="444444"/>
                </a:solidFill>
                <a:effectLst/>
                <a:latin typeface="Calibri" panose="020F0502020204030204" pitchFamily="34" charset="0"/>
                <a:cs typeface="Calibri" panose="020F0502020204030204" pitchFamily="34" charset="0"/>
              </a:rPr>
              <a:t>Đán</a:t>
            </a:r>
            <a:r>
              <a:rPr lang="en-US" sz="3200" b="0" i="0" dirty="0">
                <a:solidFill>
                  <a:srgbClr val="444444"/>
                </a:solidFill>
                <a:effectLst/>
                <a:latin typeface="Calibri" panose="020F0502020204030204" pitchFamily="34" charset="0"/>
                <a:cs typeface="Calibri" panose="020F0502020204030204" pitchFamily="34" charset="0"/>
              </a:rPr>
              <a:t>, is the most important celebration in Vietnamese culture. </a:t>
            </a:r>
            <a:r>
              <a:rPr lang="en-US" sz="3200" b="0" i="0" dirty="0" err="1">
                <a:solidFill>
                  <a:srgbClr val="444444"/>
                </a:solidFill>
                <a:effectLst/>
                <a:latin typeface="Calibri" panose="020F0502020204030204" pitchFamily="34" charset="0"/>
                <a:cs typeface="Calibri" panose="020F0502020204030204" pitchFamily="34" charset="0"/>
              </a:rPr>
              <a:t>Tết</a:t>
            </a:r>
            <a:r>
              <a:rPr lang="en-US" sz="3200" b="0" i="0" dirty="0">
                <a:solidFill>
                  <a:srgbClr val="444444"/>
                </a:solidFill>
                <a:effectLst/>
                <a:latin typeface="Calibri" panose="020F0502020204030204" pitchFamily="34" charset="0"/>
                <a:cs typeface="Calibri" panose="020F0502020204030204" pitchFamily="34" charset="0"/>
              </a:rPr>
              <a:t> celebrates the arrival of spring based on the Vietnamese calendar, which is mostly based on the lunisolar Chinese calendar and usually has the date in February in the Gregorian calendar. </a:t>
            </a:r>
            <a:endParaRPr lang="en-AU"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7023400"/>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67265" y="1088141"/>
            <a:ext cx="10684476" cy="3467616"/>
          </a:xfrm>
          <a:prstGeom prst="rect">
            <a:avLst/>
          </a:prstGeom>
          <a:noFill/>
        </p:spPr>
        <p:txBody>
          <a:bodyPr wrap="square" rtlCol="0">
            <a:spAutoFit/>
          </a:bodyPr>
          <a:lstStyle/>
          <a:p>
            <a:pPr>
              <a:spcBef>
                <a:spcPts val="800"/>
              </a:spcBef>
              <a:spcAft>
                <a:spcPts val="400"/>
              </a:spcAft>
            </a:pPr>
            <a:r>
              <a:rPr lang="en-AU" sz="3600" b="1" kern="100" dirty="0">
                <a:effectLst/>
                <a:latin typeface="Calibri" panose="020F0502020204030204" pitchFamily="34" charset="0"/>
                <a:ea typeface="Times New Roman" panose="02020603050405020304" pitchFamily="18" charset="0"/>
                <a:cs typeface="Calibri" panose="020F0502020204030204" pitchFamily="34" charset="0"/>
              </a:rPr>
              <a:t>In which month is Songkran (Thailand's New Year) celebrated?</a:t>
            </a:r>
          </a:p>
          <a:p>
            <a:r>
              <a:rPr lang="en-AU" sz="3600" dirty="0">
                <a:effectLst/>
                <a:latin typeface="Calibri" panose="020F0502020204030204" pitchFamily="34" charset="0"/>
                <a:ea typeface="Times New Roman" panose="02020603050405020304" pitchFamily="18" charset="0"/>
                <a:cs typeface="Calibri" panose="020F0502020204030204" pitchFamily="34" charset="0"/>
              </a:rPr>
              <a:t> 	A) January</a:t>
            </a:r>
          </a:p>
          <a:p>
            <a:r>
              <a:rPr lang="en-AU" sz="3600" dirty="0">
                <a:effectLst/>
                <a:latin typeface="Calibri" panose="020F0502020204030204" pitchFamily="34" charset="0"/>
                <a:ea typeface="Times New Roman" panose="02020603050405020304" pitchFamily="18" charset="0"/>
                <a:cs typeface="Calibri" panose="020F0502020204030204" pitchFamily="34" charset="0"/>
              </a:rPr>
              <a:t> 	B) February</a:t>
            </a:r>
          </a:p>
          <a:p>
            <a:r>
              <a:rPr lang="en-AU" sz="3600" dirty="0">
                <a:effectLst/>
                <a:latin typeface="Calibri" panose="020F0502020204030204" pitchFamily="34" charset="0"/>
                <a:ea typeface="Times New Roman" panose="02020603050405020304" pitchFamily="18" charset="0"/>
                <a:cs typeface="Calibri" panose="020F0502020204030204" pitchFamily="34" charset="0"/>
              </a:rPr>
              <a:t> 	C) March</a:t>
            </a:r>
          </a:p>
          <a:p>
            <a:r>
              <a:rPr lang="en-AU" sz="3600" dirty="0">
                <a:effectLst/>
                <a:latin typeface="Calibri" panose="020F0502020204030204" pitchFamily="34" charset="0"/>
                <a:ea typeface="Times New Roman" panose="02020603050405020304" pitchFamily="18" charset="0"/>
                <a:cs typeface="Calibri" panose="020F0502020204030204" pitchFamily="34" charset="0"/>
              </a:rPr>
              <a:t> 	D) April</a:t>
            </a:r>
          </a:p>
        </p:txBody>
      </p:sp>
    </p:spTree>
    <p:extLst>
      <p:ext uri="{BB962C8B-B14F-4D97-AF65-F5344CB8AC3E}">
        <p14:creationId xmlns:p14="http://schemas.microsoft.com/office/powerpoint/2010/main" val="2189958215"/>
      </p:ext>
    </p:extLst>
  </p:cSld>
  <p:clrMapOvr>
    <a:masterClrMapping/>
  </p:clrMapOvr>
  <p:transition spd="slow" advClick="0" advTm="10000">
    <p:push dir="u"/>
  </p:transition>
</p:sld>
</file>

<file path=ppt/slides/slide54.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67265" y="1088141"/>
            <a:ext cx="10684476" cy="3467616"/>
          </a:xfrm>
          <a:prstGeom prst="rect">
            <a:avLst/>
          </a:prstGeom>
          <a:noFill/>
        </p:spPr>
        <p:txBody>
          <a:bodyPr wrap="square" rtlCol="0">
            <a:spAutoFit/>
          </a:bodyPr>
          <a:lstStyle/>
          <a:p>
            <a:pPr>
              <a:spcBef>
                <a:spcPts val="800"/>
              </a:spcBef>
              <a:spcAft>
                <a:spcPts val="400"/>
              </a:spcAft>
            </a:pPr>
            <a:r>
              <a:rPr lang="en-AU" sz="3600" b="1" kern="100" dirty="0">
                <a:effectLst/>
                <a:latin typeface="Calibri" panose="020F0502020204030204" pitchFamily="34" charset="0"/>
                <a:ea typeface="Times New Roman" panose="02020603050405020304" pitchFamily="18" charset="0"/>
                <a:cs typeface="Calibri" panose="020F0502020204030204" pitchFamily="34" charset="0"/>
              </a:rPr>
              <a:t>In which month is Songkran (Thailand's New Year) celebrated?</a:t>
            </a:r>
          </a:p>
          <a:p>
            <a:r>
              <a:rPr lang="en-AU" sz="3600" dirty="0">
                <a:effectLst/>
                <a:latin typeface="Calibri" panose="020F0502020204030204" pitchFamily="34" charset="0"/>
                <a:ea typeface="Times New Roman" panose="02020603050405020304" pitchFamily="18" charset="0"/>
                <a:cs typeface="Calibri" panose="020F0502020204030204" pitchFamily="34" charset="0"/>
              </a:rPr>
              <a:t> 	A) January</a:t>
            </a:r>
          </a:p>
          <a:p>
            <a:r>
              <a:rPr lang="en-AU" sz="3600" dirty="0">
                <a:effectLst/>
                <a:latin typeface="Calibri" panose="020F0502020204030204" pitchFamily="34" charset="0"/>
                <a:ea typeface="Times New Roman" panose="02020603050405020304" pitchFamily="18" charset="0"/>
                <a:cs typeface="Calibri" panose="020F0502020204030204" pitchFamily="34" charset="0"/>
              </a:rPr>
              <a:t> 	B) February</a:t>
            </a:r>
          </a:p>
          <a:p>
            <a:r>
              <a:rPr lang="en-AU" sz="3600" dirty="0">
                <a:effectLst/>
                <a:latin typeface="Calibri" panose="020F0502020204030204" pitchFamily="34" charset="0"/>
                <a:ea typeface="Times New Roman" panose="02020603050405020304" pitchFamily="18" charset="0"/>
                <a:cs typeface="Calibri" panose="020F0502020204030204" pitchFamily="34" charset="0"/>
              </a:rPr>
              <a:t> 	C) March</a:t>
            </a:r>
          </a:p>
          <a:p>
            <a:r>
              <a:rPr lang="en-AU" sz="3600" dirty="0">
                <a:effectLst/>
                <a:latin typeface="Calibri" panose="020F0502020204030204" pitchFamily="34" charset="0"/>
                <a:ea typeface="Times New Roman" panose="02020603050405020304" pitchFamily="18" charset="0"/>
                <a:cs typeface="Calibri" panose="020F0502020204030204" pitchFamily="34" charset="0"/>
              </a:rPr>
              <a:t> 	</a:t>
            </a:r>
            <a:r>
              <a:rPr lang="en-AU"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 April</a:t>
            </a:r>
          </a:p>
        </p:txBody>
      </p:sp>
      <p:sp>
        <p:nvSpPr>
          <p:cNvPr id="5" name="TextBox 4">
            <a:extLst>
              <a:ext uri="{FF2B5EF4-FFF2-40B4-BE49-F238E27FC236}">
                <a16:creationId xmlns:a16="http://schemas.microsoft.com/office/drawing/2014/main" id="{672EDCB4-FC3D-EA25-D571-08CE1B42D2B0}"/>
              </a:ext>
            </a:extLst>
          </p:cNvPr>
          <p:cNvSpPr txBox="1"/>
          <p:nvPr/>
        </p:nvSpPr>
        <p:spPr>
          <a:xfrm>
            <a:off x="4047987" y="2221907"/>
            <a:ext cx="8046195" cy="4247317"/>
          </a:xfrm>
          <a:prstGeom prst="rect">
            <a:avLst/>
          </a:prstGeom>
          <a:noFill/>
        </p:spPr>
        <p:txBody>
          <a:bodyPr wrap="square" rtlCol="0">
            <a:spAutoFit/>
          </a:bodyPr>
          <a:lstStyle/>
          <a:p>
            <a:r>
              <a:rPr lang="en-US" sz="3000" b="1" i="0" dirty="0">
                <a:solidFill>
                  <a:srgbClr val="FF0000"/>
                </a:solidFill>
                <a:effectLst/>
                <a:latin typeface="Calibri" panose="020F0502020204030204" pitchFamily="34" charset="0"/>
                <a:cs typeface="Calibri" panose="020F0502020204030204" pitchFamily="34" charset="0"/>
              </a:rPr>
              <a:t>C:  April:</a:t>
            </a:r>
            <a:r>
              <a:rPr lang="en-US" sz="3000" b="0" i="0" dirty="0">
                <a:solidFill>
                  <a:srgbClr val="FF0000"/>
                </a:solidFill>
                <a:effectLst/>
                <a:latin typeface="Calibri" panose="020F0502020204030204" pitchFamily="34" charset="0"/>
                <a:cs typeface="Calibri" panose="020F0502020204030204" pitchFamily="34" charset="0"/>
              </a:rPr>
              <a:t> </a:t>
            </a:r>
            <a:r>
              <a:rPr lang="en-US" sz="3000" b="0" i="0" dirty="0">
                <a:solidFill>
                  <a:srgbClr val="444444"/>
                </a:solidFill>
                <a:effectLst/>
                <a:latin typeface="Calibri" panose="020F0502020204030204" pitchFamily="34" charset="0"/>
                <a:cs typeface="Calibri" panose="020F0502020204030204" pitchFamily="34" charset="0"/>
              </a:rPr>
              <a:t>Songkran is a term derived from the Sanskrit word, </a:t>
            </a:r>
            <a:r>
              <a:rPr lang="en-US" sz="3000" b="0" i="0" dirty="0" err="1">
                <a:solidFill>
                  <a:srgbClr val="444444"/>
                </a:solidFill>
                <a:effectLst/>
                <a:latin typeface="Calibri" panose="020F0502020204030204" pitchFamily="34" charset="0"/>
                <a:cs typeface="Calibri" panose="020F0502020204030204" pitchFamily="34" charset="0"/>
              </a:rPr>
              <a:t>saṅkrānti</a:t>
            </a:r>
            <a:r>
              <a:rPr lang="en-US" sz="3000" b="0" i="0" dirty="0">
                <a:solidFill>
                  <a:srgbClr val="444444"/>
                </a:solidFill>
                <a:effectLst/>
                <a:latin typeface="Calibri" panose="020F0502020204030204" pitchFamily="34" charset="0"/>
                <a:cs typeface="Calibri" panose="020F0502020204030204" pitchFamily="34" charset="0"/>
              </a:rPr>
              <a:t> and used to refer to the traditional New Year for Buddhist calendar celebrated by Bengalis, Cambodia, Laos, Myanmar, Sri Lanka, Thailand, parts of northeast India, parts of Vietnam and Xishuangbanna, China. It begins when the sun transits the constellation of Aries, the first astrological sign in the Zodiac, as reckoned by sidereal astrology.</a:t>
            </a:r>
            <a:endParaRPr lang="en-AU"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762523"/>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11" name="Picture 10" descr="A cartoon of a bird&#10;&#10;Description automatically generated">
            <a:extLst>
              <a:ext uri="{FF2B5EF4-FFF2-40B4-BE49-F238E27FC236}">
                <a16:creationId xmlns:a16="http://schemas.microsoft.com/office/drawing/2014/main" id="{EB68F2CA-E605-F0EB-E3A2-E90511187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68" y="1670901"/>
            <a:ext cx="1428750" cy="1428750"/>
          </a:xfrm>
          <a:prstGeom prst="rect">
            <a:avLst/>
          </a:prstGeom>
        </p:spPr>
      </p:pic>
      <p:sp>
        <p:nvSpPr>
          <p:cNvPr id="12" name="Thought Bubble: Cloud 11">
            <a:extLst>
              <a:ext uri="{FF2B5EF4-FFF2-40B4-BE49-F238E27FC236}">
                <a16:creationId xmlns:a16="http://schemas.microsoft.com/office/drawing/2014/main" id="{3B96B7C0-6D38-189A-F95A-4111034EDD92}"/>
              </a:ext>
            </a:extLst>
          </p:cNvPr>
          <p:cNvSpPr/>
          <p:nvPr/>
        </p:nvSpPr>
        <p:spPr>
          <a:xfrm>
            <a:off x="1013255" y="832661"/>
            <a:ext cx="3237470" cy="1027098"/>
          </a:xfrm>
          <a:prstGeom prst="cloudCallout">
            <a:avLst>
              <a:gd name="adj1" fmla="val -39663"/>
              <a:gd name="adj2" fmla="val 7453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It has been tweeted</a:t>
            </a:r>
            <a:endParaRPr lang="en-AU" sz="2800" b="1" dirty="0">
              <a:solidFill>
                <a:schemeClr val="accent6">
                  <a:lumMod val="50000"/>
                </a:schemeClr>
              </a:solidFill>
            </a:endParaRPr>
          </a:p>
        </p:txBody>
      </p:sp>
      <p:sp>
        <p:nvSpPr>
          <p:cNvPr id="9" name="TextBox 8">
            <a:extLst>
              <a:ext uri="{FF2B5EF4-FFF2-40B4-BE49-F238E27FC236}">
                <a16:creationId xmlns:a16="http://schemas.microsoft.com/office/drawing/2014/main" id="{0DED2206-549B-0C00-8730-5798AA8BD710}"/>
              </a:ext>
            </a:extLst>
          </p:cNvPr>
          <p:cNvSpPr txBox="1"/>
          <p:nvPr/>
        </p:nvSpPr>
        <p:spPr>
          <a:xfrm>
            <a:off x="1589903" y="2343286"/>
            <a:ext cx="9667190" cy="2171428"/>
          </a:xfrm>
          <a:prstGeom prst="rect">
            <a:avLst/>
          </a:prstGeom>
          <a:noFill/>
        </p:spPr>
        <p:txBody>
          <a:bodyPr wrap="square" rtlCol="0">
            <a:spAutoFit/>
          </a:bodyPr>
          <a:lstStyle/>
          <a:p>
            <a:pPr>
              <a:lnSpc>
                <a:spcPct val="107000"/>
              </a:lnSpc>
              <a:spcAft>
                <a:spcPts val="800"/>
              </a:spcAft>
            </a:pPr>
            <a:r>
              <a:rPr lang="en-AU" sz="3200" b="1" kern="100" dirty="0">
                <a:effectLst/>
                <a:latin typeface="Comic Sans MS" panose="030F0702030302020204" pitchFamily="66" charset="0"/>
                <a:ea typeface="Aptos" panose="020B0004020202020204" pitchFamily="34" charset="0"/>
                <a:cs typeface="Times New Roman" panose="02020603050405020304" pitchFamily="18" charset="0"/>
              </a:rPr>
              <a:t>“A child on a farm sees a plane fly overhead and dreams of a faraway place. A </a:t>
            </a:r>
            <a:r>
              <a:rPr lang="en-AU" sz="3200" b="1" kern="100" dirty="0" err="1">
                <a:effectLst/>
                <a:latin typeface="Comic Sans MS" panose="030F0702030302020204" pitchFamily="66" charset="0"/>
                <a:ea typeface="Aptos" panose="020B0004020202020204" pitchFamily="34" charset="0"/>
                <a:cs typeface="Times New Roman" panose="02020603050405020304" pitchFamily="18" charset="0"/>
              </a:rPr>
              <a:t>traveler</a:t>
            </a:r>
            <a:r>
              <a:rPr lang="en-AU" sz="3200" b="1" kern="100" dirty="0">
                <a:effectLst/>
                <a:latin typeface="Comic Sans MS" panose="030F0702030302020204" pitchFamily="66" charset="0"/>
                <a:ea typeface="Aptos" panose="020B0004020202020204" pitchFamily="34" charset="0"/>
                <a:cs typeface="Times New Roman" panose="02020603050405020304" pitchFamily="18" charset="0"/>
              </a:rPr>
              <a:t> on the plane sees the farmhouse and dreams of home.” </a:t>
            </a:r>
            <a:r>
              <a:rPr lang="en-AU" sz="2400" b="1" i="1" kern="100" dirty="0">
                <a:effectLst/>
                <a:latin typeface="Comic Sans MS" panose="030F0702030302020204" pitchFamily="66" charset="0"/>
                <a:ea typeface="Aptos" panose="020B0004020202020204" pitchFamily="34" charset="0"/>
                <a:cs typeface="Times New Roman" panose="02020603050405020304" pitchFamily="18" charset="0"/>
              </a:rPr>
              <a:t>– Carl Burns</a:t>
            </a:r>
            <a:endParaRPr lang="en-AU" sz="2400" i="1" kern="100" dirty="0">
              <a:effectLst/>
              <a:latin typeface="Comic Sans MS" panose="030F0702030302020204" pitchFamily="66" charset="0"/>
              <a:ea typeface="Aptos" panose="020B0004020202020204" pitchFamily="34" charset="0"/>
              <a:cs typeface="Times New Roman" panose="02020603050405020304" pitchFamily="18" charset="0"/>
            </a:endParaRPr>
          </a:p>
        </p:txBody>
      </p:sp>
      <p:pic>
        <p:nvPicPr>
          <p:cNvPr id="1026" name="Picture 2" descr="Airplane Animation by Peter Arumugam on Dribbble">
            <a:extLst>
              <a:ext uri="{FF2B5EF4-FFF2-40B4-BE49-F238E27FC236}">
                <a16:creationId xmlns:a16="http://schemas.microsoft.com/office/drawing/2014/main" id="{D7086556-8947-97CC-D9C0-8F3085D89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3849" y="4415971"/>
            <a:ext cx="3028151" cy="227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85450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8000" fill="hold"/>
                                        <p:tgtEl>
                                          <p:spTgt spid="1026"/>
                                        </p:tgtEl>
                                        <p:attrNameLst>
                                          <p:attrName>ppt_x</p:attrName>
                                        </p:attrNameLst>
                                      </p:cBhvr>
                                      <p:tavLst>
                                        <p:tav tm="0">
                                          <p:val>
                                            <p:strVal val="0-#ppt_w/2"/>
                                          </p:val>
                                        </p:tav>
                                        <p:tav tm="100000">
                                          <p:val>
                                            <p:strVal val="#ppt_x"/>
                                          </p:val>
                                        </p:tav>
                                      </p:tavLst>
                                    </p:anim>
                                    <p:anim calcmode="lin" valueType="num">
                                      <p:cBhvr additive="base">
                                        <p:cTn id="8" dur="80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67265" y="1088141"/>
            <a:ext cx="10684476" cy="3467616"/>
          </a:xfrm>
          <a:prstGeom prst="rect">
            <a:avLst/>
          </a:prstGeom>
          <a:noFill/>
        </p:spPr>
        <p:txBody>
          <a:bodyPr wrap="square" rtlCol="0">
            <a:spAutoFit/>
          </a:bodyPr>
          <a:lstStyle/>
          <a:p>
            <a:pPr>
              <a:spcBef>
                <a:spcPts val="800"/>
              </a:spcBef>
              <a:spcAft>
                <a:spcPts val="400"/>
              </a:spcAft>
            </a:pPr>
            <a:r>
              <a:rPr lang="en-AU" sz="3600" b="1" kern="10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Just 90 minutes from Bangkok, which floating market is the largest and most popular?</a:t>
            </a:r>
            <a:endParaRPr lang="en-AU" sz="3600" b="1" kern="100" dirty="0">
              <a:solidFill>
                <a:srgbClr val="0F4761"/>
              </a:solidFill>
              <a:effectLst/>
              <a:latin typeface="Calibri" panose="020F0502020204030204" pitchFamily="34" charset="0"/>
              <a:ea typeface="Times New Roman" panose="02020603050405020304" pitchFamily="18" charset="0"/>
              <a:cs typeface="Calibri" panose="020F0502020204030204" pitchFamily="34" charset="0"/>
            </a:endParaRPr>
          </a:p>
          <a:p>
            <a:r>
              <a:rPr lang="en-AU" sz="3600" dirty="0">
                <a:effectLst/>
                <a:latin typeface="Calibri" panose="020F0502020204030204" pitchFamily="34" charset="0"/>
                <a:ea typeface="Times New Roman" panose="02020603050405020304" pitchFamily="18" charset="0"/>
                <a:cs typeface="Calibri" panose="020F0502020204030204" pitchFamily="34" charset="0"/>
              </a:rPr>
              <a:t>A) </a:t>
            </a:r>
            <a:r>
              <a:rPr lang="en-AU" sz="3600" dirty="0" err="1">
                <a:effectLst/>
                <a:latin typeface="Calibri" panose="020F0502020204030204" pitchFamily="34" charset="0"/>
                <a:ea typeface="Times New Roman" panose="02020603050405020304" pitchFamily="18" charset="0"/>
                <a:cs typeface="Calibri" panose="020F0502020204030204" pitchFamily="34" charset="0"/>
              </a:rPr>
              <a:t>Damnoen</a:t>
            </a:r>
            <a:r>
              <a:rPr lang="en-AU" sz="3600" dirty="0">
                <a:effectLst/>
                <a:latin typeface="Calibri" panose="020F0502020204030204" pitchFamily="34" charset="0"/>
                <a:ea typeface="Times New Roman" panose="02020603050405020304" pitchFamily="18" charset="0"/>
                <a:cs typeface="Calibri" panose="020F0502020204030204" pitchFamily="34" charset="0"/>
              </a:rPr>
              <a:t> </a:t>
            </a:r>
            <a:r>
              <a:rPr lang="en-AU" sz="3600" dirty="0" err="1">
                <a:effectLst/>
                <a:latin typeface="Calibri" panose="020F0502020204030204" pitchFamily="34" charset="0"/>
                <a:ea typeface="Times New Roman" panose="02020603050405020304" pitchFamily="18" charset="0"/>
                <a:cs typeface="Calibri" panose="020F0502020204030204" pitchFamily="34" charset="0"/>
              </a:rPr>
              <a:t>Saduak</a:t>
            </a:r>
            <a:r>
              <a:rPr lang="en-AU" sz="3600" dirty="0">
                <a:effectLst/>
                <a:latin typeface="Calibri" panose="020F0502020204030204" pitchFamily="34" charset="0"/>
                <a:ea typeface="Times New Roman" panose="02020603050405020304" pitchFamily="18" charset="0"/>
                <a:cs typeface="Calibri" panose="020F0502020204030204" pitchFamily="34" charset="0"/>
              </a:rPr>
              <a:t> Floating Market</a:t>
            </a:r>
          </a:p>
          <a:p>
            <a:r>
              <a:rPr lang="en-AU" sz="3600" dirty="0">
                <a:latin typeface="Calibri" panose="020F0502020204030204" pitchFamily="34" charset="0"/>
                <a:ea typeface="Times New Roman" panose="02020603050405020304" pitchFamily="18" charset="0"/>
                <a:cs typeface="Calibri" panose="020F0502020204030204" pitchFamily="34" charset="0"/>
              </a:rPr>
              <a:t>B) </a:t>
            </a:r>
            <a:r>
              <a:rPr lang="en-AU" sz="3600" dirty="0" err="1">
                <a:effectLst/>
                <a:latin typeface="Calibri" panose="020F0502020204030204" pitchFamily="34" charset="0"/>
                <a:ea typeface="Times New Roman" panose="02020603050405020304" pitchFamily="18" charset="0"/>
                <a:cs typeface="Calibri" panose="020F0502020204030204" pitchFamily="34" charset="0"/>
              </a:rPr>
              <a:t>Tha</a:t>
            </a:r>
            <a:r>
              <a:rPr lang="en-AU" sz="3600" dirty="0">
                <a:effectLst/>
                <a:latin typeface="Calibri" panose="020F0502020204030204" pitchFamily="34" charset="0"/>
                <a:ea typeface="Times New Roman" panose="02020603050405020304" pitchFamily="18" charset="0"/>
                <a:cs typeface="Calibri" panose="020F0502020204030204" pitchFamily="34" charset="0"/>
              </a:rPr>
              <a:t> Kha Floating Market</a:t>
            </a:r>
          </a:p>
          <a:p>
            <a:r>
              <a:rPr lang="en-AU" sz="3600" dirty="0">
                <a:effectLst/>
                <a:latin typeface="Calibri" panose="020F0502020204030204" pitchFamily="34" charset="0"/>
                <a:ea typeface="Times New Roman" panose="02020603050405020304" pitchFamily="18" charset="0"/>
                <a:cs typeface="Calibri" panose="020F0502020204030204" pitchFamily="34" charset="0"/>
              </a:rPr>
              <a:t>C) Amphawa Floating Market</a:t>
            </a:r>
          </a:p>
          <a:p>
            <a:r>
              <a:rPr lang="en-AU" sz="3600" dirty="0">
                <a:effectLst/>
                <a:latin typeface="Calibri" panose="020F0502020204030204" pitchFamily="34" charset="0"/>
                <a:ea typeface="Times New Roman" panose="02020603050405020304" pitchFamily="18" charset="0"/>
                <a:cs typeface="Calibri" panose="020F0502020204030204" pitchFamily="34" charset="0"/>
              </a:rPr>
              <a:t>D) </a:t>
            </a:r>
            <a:r>
              <a:rPr lang="en-AU" sz="3600" dirty="0" err="1">
                <a:effectLst/>
                <a:latin typeface="Calibri" panose="020F0502020204030204" pitchFamily="34" charset="0"/>
                <a:ea typeface="Times New Roman" panose="02020603050405020304" pitchFamily="18" charset="0"/>
                <a:cs typeface="Calibri" panose="020F0502020204030204" pitchFamily="34" charset="0"/>
              </a:rPr>
              <a:t>Taling</a:t>
            </a:r>
            <a:r>
              <a:rPr lang="en-AU" sz="3600" dirty="0">
                <a:effectLst/>
                <a:latin typeface="Calibri" panose="020F0502020204030204" pitchFamily="34" charset="0"/>
                <a:ea typeface="Times New Roman" panose="02020603050405020304" pitchFamily="18" charset="0"/>
                <a:cs typeface="Calibri" panose="020F0502020204030204" pitchFamily="34" charset="0"/>
              </a:rPr>
              <a:t> Chan Floating Market</a:t>
            </a:r>
          </a:p>
        </p:txBody>
      </p:sp>
    </p:spTree>
    <p:extLst>
      <p:ext uri="{BB962C8B-B14F-4D97-AF65-F5344CB8AC3E}">
        <p14:creationId xmlns:p14="http://schemas.microsoft.com/office/powerpoint/2010/main" val="2187850614"/>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67265" y="1088141"/>
            <a:ext cx="10684476" cy="3467616"/>
          </a:xfrm>
          <a:prstGeom prst="rect">
            <a:avLst/>
          </a:prstGeom>
          <a:noFill/>
        </p:spPr>
        <p:txBody>
          <a:bodyPr wrap="square" rtlCol="0">
            <a:spAutoFit/>
          </a:bodyPr>
          <a:lstStyle/>
          <a:p>
            <a:pPr>
              <a:spcBef>
                <a:spcPts val="800"/>
              </a:spcBef>
              <a:spcAft>
                <a:spcPts val="400"/>
              </a:spcAft>
            </a:pPr>
            <a:r>
              <a:rPr lang="en-AU" sz="3600" b="1" kern="10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Just 90 minutes from Bangkok, which floating market is the largest and most popular?</a:t>
            </a:r>
            <a:endParaRPr lang="en-AU" sz="3600" b="1" kern="100" dirty="0">
              <a:solidFill>
                <a:srgbClr val="0F4761"/>
              </a:solidFill>
              <a:effectLst/>
              <a:latin typeface="Calibri" panose="020F0502020204030204" pitchFamily="34" charset="0"/>
              <a:ea typeface="Times New Roman" panose="02020603050405020304" pitchFamily="18" charset="0"/>
              <a:cs typeface="Calibri" panose="020F0502020204030204" pitchFamily="34" charset="0"/>
            </a:endParaRPr>
          </a:p>
          <a:p>
            <a:r>
              <a:rPr lang="en-AU"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 </a:t>
            </a:r>
            <a:r>
              <a:rPr lang="en-AU" sz="36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Damnoen</a:t>
            </a:r>
            <a:r>
              <a:rPr lang="en-AU"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AU" sz="36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Saduak</a:t>
            </a:r>
            <a:r>
              <a:rPr lang="en-AU"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Floating Market</a:t>
            </a:r>
          </a:p>
          <a:p>
            <a:r>
              <a:rPr lang="en-AU" sz="3600" dirty="0">
                <a:solidFill>
                  <a:srgbClr val="444444"/>
                </a:solidFill>
                <a:latin typeface="Calibri" panose="020F0502020204030204" pitchFamily="34" charset="0"/>
                <a:ea typeface="Times New Roman" panose="02020603050405020304" pitchFamily="18" charset="0"/>
                <a:cs typeface="Calibri" panose="020F0502020204030204" pitchFamily="34" charset="0"/>
              </a:rPr>
              <a:t>B) </a:t>
            </a:r>
            <a:r>
              <a:rPr lang="en-AU" sz="3600" dirty="0" err="1">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Tha</a:t>
            </a:r>
            <a:r>
              <a:rPr lang="en-AU" sz="360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 Kha Floating Market</a:t>
            </a:r>
            <a:endParaRPr lang="en-AU" sz="3600" dirty="0">
              <a:effectLst/>
              <a:latin typeface="Calibri" panose="020F0502020204030204" pitchFamily="34" charset="0"/>
              <a:ea typeface="Times New Roman" panose="02020603050405020304" pitchFamily="18" charset="0"/>
              <a:cs typeface="Calibri" panose="020F0502020204030204" pitchFamily="34" charset="0"/>
            </a:endParaRPr>
          </a:p>
          <a:p>
            <a:r>
              <a:rPr lang="en-AU" sz="360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C) Amphawa Floating Market</a:t>
            </a:r>
            <a:endParaRPr lang="en-AU" sz="3600" dirty="0">
              <a:effectLst/>
              <a:latin typeface="Calibri" panose="020F0502020204030204" pitchFamily="34" charset="0"/>
              <a:ea typeface="Times New Roman" panose="02020603050405020304" pitchFamily="18" charset="0"/>
              <a:cs typeface="Calibri" panose="020F0502020204030204" pitchFamily="34" charset="0"/>
            </a:endParaRPr>
          </a:p>
          <a:p>
            <a:r>
              <a:rPr lang="en-AU" sz="360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D) </a:t>
            </a:r>
            <a:r>
              <a:rPr lang="en-AU" sz="3600" dirty="0" err="1">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Taling</a:t>
            </a:r>
            <a:r>
              <a:rPr lang="en-AU" sz="360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 Chan Floating Market</a:t>
            </a:r>
            <a:endParaRPr lang="en-AU" sz="36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5" name="TextBox 4">
            <a:extLst>
              <a:ext uri="{FF2B5EF4-FFF2-40B4-BE49-F238E27FC236}">
                <a16:creationId xmlns:a16="http://schemas.microsoft.com/office/drawing/2014/main" id="{2B3CB947-25AB-B7EA-7F1E-4150E2B21776}"/>
              </a:ext>
            </a:extLst>
          </p:cNvPr>
          <p:cNvSpPr txBox="1"/>
          <p:nvPr/>
        </p:nvSpPr>
        <p:spPr>
          <a:xfrm>
            <a:off x="435837" y="4648912"/>
            <a:ext cx="8955991" cy="2062103"/>
          </a:xfrm>
          <a:prstGeom prst="rect">
            <a:avLst/>
          </a:prstGeom>
          <a:noFill/>
        </p:spPr>
        <p:txBody>
          <a:bodyPr wrap="square" rtlCol="0">
            <a:spAutoFit/>
          </a:bodyPr>
          <a:lstStyle/>
          <a:p>
            <a:r>
              <a:rPr lang="en-US" sz="3200" b="0" i="0" dirty="0">
                <a:solidFill>
                  <a:srgbClr val="444444"/>
                </a:solidFill>
                <a:effectLst/>
                <a:latin typeface="Calibri" panose="020F0502020204030204" pitchFamily="34" charset="0"/>
                <a:cs typeface="Calibri" panose="020F0502020204030204" pitchFamily="34" charset="0"/>
              </a:rPr>
              <a:t>About 100 </a:t>
            </a:r>
            <a:r>
              <a:rPr lang="en-US" sz="3200" b="0" i="0" dirty="0" err="1">
                <a:solidFill>
                  <a:srgbClr val="444444"/>
                </a:solidFill>
                <a:effectLst/>
                <a:latin typeface="Calibri" panose="020F0502020204030204" pitchFamily="34" charset="0"/>
                <a:cs typeface="Calibri" panose="020F0502020204030204" pitchFamily="34" charset="0"/>
              </a:rPr>
              <a:t>kilometres</a:t>
            </a:r>
            <a:r>
              <a:rPr lang="en-US" sz="3200" b="0" i="0" dirty="0">
                <a:solidFill>
                  <a:srgbClr val="444444"/>
                </a:solidFill>
                <a:effectLst/>
                <a:latin typeface="Calibri" panose="020F0502020204030204" pitchFamily="34" charset="0"/>
                <a:cs typeface="Calibri" panose="020F0502020204030204" pitchFamily="34" charset="0"/>
              </a:rPr>
              <a:t> southwest of Bangkok, Thailand. It has become primarily a tourist attraction, attracting domestic and foreign tourists. It is often considered the most famous floating market.</a:t>
            </a:r>
            <a:endParaRPr lang="en-AU" sz="3200" dirty="0">
              <a:latin typeface="Calibri" panose="020F0502020204030204" pitchFamily="34" charset="0"/>
              <a:cs typeface="Calibri" panose="020F0502020204030204" pitchFamily="34" charset="0"/>
            </a:endParaRPr>
          </a:p>
        </p:txBody>
      </p:sp>
      <p:pic>
        <p:nvPicPr>
          <p:cNvPr id="1026" name="Picture 2" descr="Damnoen Saduak Floating Market - Top 10 To Do List">
            <a:extLst>
              <a:ext uri="{FF2B5EF4-FFF2-40B4-BE49-F238E27FC236}">
                <a16:creationId xmlns:a16="http://schemas.microsoft.com/office/drawing/2014/main" id="{DA58DDCF-2A38-505A-FA8F-F0E24B9E8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8539" y="1709350"/>
            <a:ext cx="2647925" cy="3974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756168"/>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1217634" y="2177375"/>
            <a:ext cx="8525967" cy="2100896"/>
          </a:xfrm>
          <a:prstGeom prst="rect">
            <a:avLst/>
          </a:prstGeom>
          <a:noFill/>
        </p:spPr>
        <p:txBody>
          <a:bodyPr wrap="square" rtlCol="0">
            <a:spAutoFit/>
          </a:bodyPr>
          <a:lstStyle/>
          <a:p>
            <a:pPr>
              <a:lnSpc>
                <a:spcPct val="107000"/>
              </a:lnSpc>
              <a:spcBef>
                <a:spcPts val="1200"/>
              </a:spcBef>
              <a:spcAft>
                <a:spcPts val="800"/>
              </a:spcAft>
              <a:buSzPts val="1000"/>
              <a:tabLst>
                <a:tab pos="457200" algn="l"/>
              </a:tabLst>
            </a:pPr>
            <a:r>
              <a:rPr lang="en-AU" sz="3600" kern="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What is the meaning of the Aussie Phrase:-”</a:t>
            </a:r>
            <a:r>
              <a:rPr lang="en-US" sz="3600" dirty="0"/>
              <a:t>Kangaroos loose in the top paddock”</a:t>
            </a:r>
          </a:p>
          <a:p>
            <a:pPr lvl="0">
              <a:lnSpc>
                <a:spcPct val="107000"/>
              </a:lnSpc>
              <a:spcBef>
                <a:spcPts val="1200"/>
              </a:spcBef>
              <a:spcAft>
                <a:spcPts val="800"/>
              </a:spcAft>
              <a:buSzPts val="1000"/>
              <a:tabLst>
                <a:tab pos="457200" algn="l"/>
              </a:tabLst>
            </a:pP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7B73F49-4FB5-9FA6-87B3-7CC2B15DC969}"/>
              </a:ext>
            </a:extLst>
          </p:cNvPr>
          <p:cNvSpPr txBox="1"/>
          <p:nvPr/>
        </p:nvSpPr>
        <p:spPr>
          <a:xfrm>
            <a:off x="1217634" y="3761398"/>
            <a:ext cx="10758714" cy="664797"/>
          </a:xfrm>
          <a:prstGeom prst="rect">
            <a:avLst/>
          </a:prstGeom>
          <a:noFill/>
        </p:spPr>
        <p:txBody>
          <a:bodyPr wrap="none" rtlCol="0">
            <a:spAutoFit/>
          </a:bodyPr>
          <a:lstStyle/>
          <a:p>
            <a:pPr marL="457200">
              <a:lnSpc>
                <a:spcPct val="107000"/>
              </a:lnSpc>
              <a:spcAft>
                <a:spcPts val="800"/>
              </a:spcAft>
            </a:pPr>
            <a:r>
              <a:rPr lang="en-US" sz="3600" b="1" dirty="0">
                <a:solidFill>
                  <a:srgbClr val="FF0000"/>
                </a:solidFill>
              </a:rPr>
              <a:t>Someone is not very bright, eccentric, or foolish.</a:t>
            </a:r>
            <a:endParaRPr lang="en-AU" b="1" dirty="0">
              <a:solidFill>
                <a:srgbClr val="FF0000"/>
              </a:solidFill>
            </a:endParaRPr>
          </a:p>
        </p:txBody>
      </p:sp>
      <p:pic>
        <p:nvPicPr>
          <p:cNvPr id="7" name="Picture 6" descr="A cartoon face with yellow hair&#10;&#10;Description automatically generated">
            <a:extLst>
              <a:ext uri="{FF2B5EF4-FFF2-40B4-BE49-F238E27FC236}">
                <a16:creationId xmlns:a16="http://schemas.microsoft.com/office/drawing/2014/main" id="{87360FBB-71AE-68A7-23DB-1D6AFA7EA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738" y="375460"/>
            <a:ext cx="914400" cy="914400"/>
          </a:xfrm>
          <a:prstGeom prst="rect">
            <a:avLst/>
          </a:prstGeom>
        </p:spPr>
      </p:pic>
      <p:sp>
        <p:nvSpPr>
          <p:cNvPr id="9" name="Thought Bubble: Cloud 8">
            <a:extLst>
              <a:ext uri="{FF2B5EF4-FFF2-40B4-BE49-F238E27FC236}">
                <a16:creationId xmlns:a16="http://schemas.microsoft.com/office/drawing/2014/main" id="{055B5497-0662-472F-AED2-22D411822DD1}"/>
              </a:ext>
            </a:extLst>
          </p:cNvPr>
          <p:cNvSpPr/>
          <p:nvPr/>
        </p:nvSpPr>
        <p:spPr>
          <a:xfrm>
            <a:off x="6096000" y="488441"/>
            <a:ext cx="4000107" cy="1066982"/>
          </a:xfrm>
          <a:prstGeom prst="cloudCallout">
            <a:avLst>
              <a:gd name="adj1" fmla="val 66598"/>
              <a:gd name="adj2" fmla="val 721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1945D12B-E06F-41F5-0857-F85B6860E8F6}"/>
              </a:ext>
            </a:extLst>
          </p:cNvPr>
          <p:cNvSpPr txBox="1"/>
          <p:nvPr/>
        </p:nvSpPr>
        <p:spPr>
          <a:xfrm>
            <a:off x="6627043" y="648940"/>
            <a:ext cx="3116559" cy="523220"/>
          </a:xfrm>
          <a:prstGeom prst="rect">
            <a:avLst/>
          </a:prstGeom>
          <a:noFill/>
        </p:spPr>
        <p:txBody>
          <a:bodyPr wrap="none" rtlCol="0">
            <a:spAutoFit/>
          </a:bodyPr>
          <a:lstStyle/>
          <a:p>
            <a:r>
              <a:rPr lang="en-US" sz="2800" dirty="0"/>
              <a:t>No multiple choice</a:t>
            </a:r>
            <a:endParaRPr lang="en-AU" sz="2800" dirty="0"/>
          </a:p>
        </p:txBody>
      </p:sp>
      <p:sp>
        <p:nvSpPr>
          <p:cNvPr id="12" name="TextBox 11">
            <a:extLst>
              <a:ext uri="{FF2B5EF4-FFF2-40B4-BE49-F238E27FC236}">
                <a16:creationId xmlns:a16="http://schemas.microsoft.com/office/drawing/2014/main" id="{87D7FE2A-8820-3B7D-755F-40C049A92318}"/>
              </a:ext>
            </a:extLst>
          </p:cNvPr>
          <p:cNvSpPr txBox="1"/>
          <p:nvPr/>
        </p:nvSpPr>
        <p:spPr>
          <a:xfrm>
            <a:off x="1217634" y="5238916"/>
            <a:ext cx="7752195" cy="1384995"/>
          </a:xfrm>
          <a:prstGeom prst="rect">
            <a:avLst/>
          </a:prstGeom>
          <a:noFill/>
        </p:spPr>
        <p:txBody>
          <a:bodyPr wrap="square" rtlCol="0">
            <a:spAutoFit/>
          </a:bodyPr>
          <a:lstStyle/>
          <a:p>
            <a:r>
              <a:rPr lang="en-US" sz="2800" i="1" dirty="0"/>
              <a:t>“As far as I’m concerned, anyone who believes the news about the UFO has kangaroos loose in the top paddock.”</a:t>
            </a:r>
            <a:endParaRPr lang="en-US" sz="3600" dirty="0"/>
          </a:p>
        </p:txBody>
      </p:sp>
      <p:pic>
        <p:nvPicPr>
          <p:cNvPr id="1026" name="Picture 2" descr="Hopping Kangaroo GIF - Hopping Kangaroo Animated - Discover &amp; Share GIFs">
            <a:extLst>
              <a:ext uri="{FF2B5EF4-FFF2-40B4-BE49-F238E27FC236}">
                <a16:creationId xmlns:a16="http://schemas.microsoft.com/office/drawing/2014/main" id="{BE22CD5A-ED61-EF9C-D67F-7F837CC01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9716" y="3930880"/>
            <a:ext cx="3105422" cy="292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236333"/>
      </p:ext>
    </p:extLst>
  </p:cSld>
  <p:clrMapOvr>
    <a:masterClrMapping/>
  </p:clrMapOvr>
  <mc:AlternateContent xmlns:mc="http://schemas.openxmlformats.org/markup-compatibility/2006" xmlns:p14="http://schemas.microsoft.com/office/powerpoint/2010/main">
    <mc:Choice Requires="p14">
      <p:transition spd="slow" p14:dur="800" advClick="0" advTm="15000">
        <p:circle/>
      </p:transition>
    </mc:Choice>
    <mc:Fallback xmlns="">
      <p:transition spd="slow" advClick="0" advTm="15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5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1000"/>
                                        <p:tgtEl>
                                          <p:spTgt spid="5">
                                            <p:txEl>
                                              <p:pRg st="0" end="0"/>
                                            </p:txEl>
                                          </p:spTgt>
                                        </p:tgtEl>
                                      </p:cBhvr>
                                    </p:animEffect>
                                  </p:childTnLst>
                                </p:cTn>
                              </p:par>
                            </p:childTnLst>
                          </p:cTn>
                        </p:par>
                        <p:par>
                          <p:cTn id="8" fill="hold">
                            <p:stCondLst>
                              <p:cond delay="6000"/>
                            </p:stCondLst>
                            <p:childTnLst>
                              <p:par>
                                <p:cTn id="9" presetID="21" presetClass="entr" presetSubtype="1" fill="hold" nodeType="afterEffect">
                                  <p:stCondLst>
                                    <p:cond delay="25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heel(1)">
                                      <p:cBhvr>
                                        <p:cTn id="11" dur="1000"/>
                                        <p:tgtEl>
                                          <p:spTgt spid="12">
                                            <p:txEl>
                                              <p:pRg st="0" end="0"/>
                                            </p:txEl>
                                          </p:spTgt>
                                        </p:tgtEl>
                                      </p:cBhvr>
                                    </p:animEffect>
                                  </p:childTnLst>
                                </p:cTn>
                              </p:par>
                            </p:childTnLst>
                          </p:cTn>
                        </p:par>
                        <p:par>
                          <p:cTn id="12" fill="hold">
                            <p:stCondLst>
                              <p:cond delay="7250"/>
                            </p:stCondLst>
                            <p:childTnLst>
                              <p:par>
                                <p:cTn id="13" presetID="1" presetClass="entr" presetSubtype="0" fill="hold" nodeType="afterEffect">
                                  <p:stCondLst>
                                    <p:cond delay="75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1041381" y="1649473"/>
            <a:ext cx="7143941" cy="2126544"/>
          </a:xfrm>
          <a:prstGeom prst="rect">
            <a:avLst/>
          </a:prstGeom>
          <a:noFill/>
        </p:spPr>
        <p:txBody>
          <a:bodyPr wrap="square" rtlCol="0">
            <a:spAutoFit/>
          </a:bodyPr>
          <a:lstStyle/>
          <a:p>
            <a:pPr>
              <a:lnSpc>
                <a:spcPct val="107000"/>
              </a:lnSpc>
              <a:spcBef>
                <a:spcPts val="1800"/>
              </a:spcBef>
              <a:spcAft>
                <a:spcPts val="400"/>
              </a:spcAft>
            </a:pPr>
            <a:r>
              <a:rPr lang="en-US" sz="3600" b="1" i="0" dirty="0">
                <a:effectLst/>
                <a:latin typeface="Sansation"/>
              </a:rPr>
              <a:t>We call It Dracula's Castle but the real name of it is Bran Castle. </a:t>
            </a:r>
          </a:p>
          <a:p>
            <a:pPr>
              <a:lnSpc>
                <a:spcPct val="107000"/>
              </a:lnSpc>
              <a:spcBef>
                <a:spcPts val="1800"/>
              </a:spcBef>
              <a:spcAft>
                <a:spcPts val="400"/>
              </a:spcAft>
            </a:pPr>
            <a:r>
              <a:rPr lang="en-US" sz="3600" b="1" i="0" dirty="0">
                <a:effectLst/>
                <a:latin typeface="Sansation"/>
              </a:rPr>
              <a:t>What country is it in?</a:t>
            </a:r>
            <a:r>
              <a:rPr lang="en-US" sz="3600" b="1" i="0" dirty="0">
                <a:effectLst/>
                <a:latin typeface="Calibri" panose="020F0502020204030204" pitchFamily="34" charset="0"/>
                <a:cs typeface="Calibri" panose="020F0502020204030204" pitchFamily="34" charset="0"/>
              </a:rPr>
              <a:t>.</a:t>
            </a:r>
            <a:endParaRPr lang="en-AU" sz="3600" b="1"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7B73F49-4FB5-9FA6-87B3-7CC2B15DC969}"/>
              </a:ext>
            </a:extLst>
          </p:cNvPr>
          <p:cNvSpPr txBox="1"/>
          <p:nvPr/>
        </p:nvSpPr>
        <p:spPr>
          <a:xfrm>
            <a:off x="4030951" y="3638279"/>
            <a:ext cx="2338974" cy="658835"/>
          </a:xfrm>
          <a:prstGeom prst="rect">
            <a:avLst/>
          </a:prstGeom>
          <a:noFill/>
        </p:spPr>
        <p:txBody>
          <a:bodyPr wrap="none" rtlCol="0">
            <a:spAutoFit/>
          </a:bodyPr>
          <a:lstStyle/>
          <a:p>
            <a:pPr marL="457200">
              <a:lnSpc>
                <a:spcPct val="107000"/>
              </a:lnSpc>
              <a:spcAft>
                <a:spcPts val="800"/>
              </a:spcAft>
            </a:pPr>
            <a:r>
              <a:rPr lang="en-AU" sz="3600" b="1" dirty="0">
                <a:solidFill>
                  <a:srgbClr val="FF0000"/>
                </a:solidFill>
                <a:latin typeface="Calibri" panose="020F0502020204030204" pitchFamily="34" charset="0"/>
                <a:cs typeface="Calibri" panose="020F0502020204030204" pitchFamily="34" charset="0"/>
              </a:rPr>
              <a:t>Romania</a:t>
            </a:r>
          </a:p>
        </p:txBody>
      </p:sp>
      <p:pic>
        <p:nvPicPr>
          <p:cNvPr id="7" name="Picture 6" descr="A cartoon face with yellow hair&#10;&#10;Description automatically generated">
            <a:extLst>
              <a:ext uri="{FF2B5EF4-FFF2-40B4-BE49-F238E27FC236}">
                <a16:creationId xmlns:a16="http://schemas.microsoft.com/office/drawing/2014/main" id="{87360FBB-71AE-68A7-23DB-1D6AFA7EA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738" y="375460"/>
            <a:ext cx="914400" cy="914400"/>
          </a:xfrm>
          <a:prstGeom prst="rect">
            <a:avLst/>
          </a:prstGeom>
        </p:spPr>
      </p:pic>
      <p:sp>
        <p:nvSpPr>
          <p:cNvPr id="9" name="Thought Bubble: Cloud 8">
            <a:extLst>
              <a:ext uri="{FF2B5EF4-FFF2-40B4-BE49-F238E27FC236}">
                <a16:creationId xmlns:a16="http://schemas.microsoft.com/office/drawing/2014/main" id="{055B5497-0662-472F-AED2-22D411822DD1}"/>
              </a:ext>
            </a:extLst>
          </p:cNvPr>
          <p:cNvSpPr/>
          <p:nvPr/>
        </p:nvSpPr>
        <p:spPr>
          <a:xfrm>
            <a:off x="6096000" y="488441"/>
            <a:ext cx="4000107" cy="1066982"/>
          </a:xfrm>
          <a:prstGeom prst="cloudCallout">
            <a:avLst>
              <a:gd name="adj1" fmla="val 66598"/>
              <a:gd name="adj2" fmla="val 721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1945D12B-E06F-41F5-0857-F85B6860E8F6}"/>
              </a:ext>
            </a:extLst>
          </p:cNvPr>
          <p:cNvSpPr txBox="1"/>
          <p:nvPr/>
        </p:nvSpPr>
        <p:spPr>
          <a:xfrm>
            <a:off x="6627043" y="648940"/>
            <a:ext cx="3116559" cy="523220"/>
          </a:xfrm>
          <a:prstGeom prst="rect">
            <a:avLst/>
          </a:prstGeom>
          <a:noFill/>
        </p:spPr>
        <p:txBody>
          <a:bodyPr wrap="none" rtlCol="0">
            <a:spAutoFit/>
          </a:bodyPr>
          <a:lstStyle/>
          <a:p>
            <a:r>
              <a:rPr lang="en-US" sz="2800" dirty="0"/>
              <a:t>No multiple choice</a:t>
            </a:r>
            <a:endParaRPr lang="en-AU" sz="2800" dirty="0"/>
          </a:p>
        </p:txBody>
      </p:sp>
      <p:sp>
        <p:nvSpPr>
          <p:cNvPr id="11" name="TextBox 10">
            <a:extLst>
              <a:ext uri="{FF2B5EF4-FFF2-40B4-BE49-F238E27FC236}">
                <a16:creationId xmlns:a16="http://schemas.microsoft.com/office/drawing/2014/main" id="{A7F90233-2871-3439-EA8F-AF6DA7BE4701}"/>
              </a:ext>
            </a:extLst>
          </p:cNvPr>
          <p:cNvSpPr txBox="1"/>
          <p:nvPr/>
        </p:nvSpPr>
        <p:spPr>
          <a:xfrm>
            <a:off x="538214" y="4303455"/>
            <a:ext cx="7568838" cy="2554545"/>
          </a:xfrm>
          <a:prstGeom prst="rect">
            <a:avLst/>
          </a:prstGeom>
          <a:noFill/>
        </p:spPr>
        <p:txBody>
          <a:bodyPr wrap="square" rtlCol="0">
            <a:spAutoFit/>
          </a:bodyPr>
          <a:lstStyle/>
          <a:p>
            <a:r>
              <a:rPr lang="en-US" sz="3200" dirty="0"/>
              <a:t>25 </a:t>
            </a:r>
            <a:r>
              <a:rPr lang="en-US" sz="3200" dirty="0" err="1"/>
              <a:t>kilometres</a:t>
            </a:r>
            <a:r>
              <a:rPr lang="en-US" sz="3200" dirty="0"/>
              <a:t> southwest of </a:t>
            </a:r>
            <a:r>
              <a:rPr lang="en-US" sz="3200" dirty="0" err="1"/>
              <a:t>Brașov</a:t>
            </a:r>
            <a:r>
              <a:rPr lang="en-US" sz="3200" dirty="0"/>
              <a:t>. The castle was built by Saxons in 1377 who were given the privilege by Louis I of Hungary. It is a national monument and landmark in Transylvania</a:t>
            </a:r>
            <a:endParaRPr lang="en-AU" sz="3200" dirty="0"/>
          </a:p>
        </p:txBody>
      </p:sp>
      <p:pic>
        <p:nvPicPr>
          <p:cNvPr id="1026" name="Picture 2">
            <a:extLst>
              <a:ext uri="{FF2B5EF4-FFF2-40B4-BE49-F238E27FC236}">
                <a16:creationId xmlns:a16="http://schemas.microsoft.com/office/drawing/2014/main" id="{126B2696-E135-C7CD-A709-C6DB98704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7335" y="3187580"/>
            <a:ext cx="3826847" cy="2554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724786"/>
      </p:ext>
    </p:extLst>
  </p:cSld>
  <p:clrMapOvr>
    <a:masterClrMapping/>
  </p:clrMapOvr>
  <mc:AlternateContent xmlns:mc="http://schemas.openxmlformats.org/markup-compatibility/2006" xmlns:p14="http://schemas.microsoft.com/office/powerpoint/2010/main">
    <mc:Choice Requires="p14">
      <p:transition spd="slow" p14:dur="800" advClick="0" advTm="16000">
        <p:circle/>
      </p:transition>
    </mc:Choice>
    <mc:Fallback xmlns="">
      <p:transition spd="slow" advClick="0" advTm="16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528787" y="1398213"/>
            <a:ext cx="11490218" cy="2049600"/>
          </a:xfrm>
          <a:prstGeom prst="rect">
            <a:avLst/>
          </a:prstGeom>
          <a:noFill/>
        </p:spPr>
        <p:txBody>
          <a:bodyPr wrap="square" rtlCol="0">
            <a:spAutoFit/>
          </a:bodyPr>
          <a:lstStyle/>
          <a:p>
            <a:pPr>
              <a:lnSpc>
                <a:spcPct val="107000"/>
              </a:lnSpc>
              <a:spcAft>
                <a:spcPts val="800"/>
              </a:spcAft>
            </a:pPr>
            <a:r>
              <a:rPr lang="en-AU" sz="3600" b="1" kern="100" dirty="0">
                <a:effectLst/>
                <a:latin typeface="Calibri" panose="020F0502020204030204" pitchFamily="34" charset="0"/>
                <a:ea typeface="Aptos" panose="020B0004020202020204" pitchFamily="34" charset="0"/>
                <a:cs typeface="Calibri" panose="020F0502020204030204" pitchFamily="34" charset="0"/>
              </a:rPr>
              <a:t>What is the name of the famous rum brand in Cuba?</a:t>
            </a:r>
          </a:p>
          <a:p>
            <a:pPr>
              <a:lnSpc>
                <a:spcPct val="107000"/>
              </a:lnSpc>
              <a:spcAft>
                <a:spcPts val="800"/>
              </a:spcAft>
            </a:pPr>
            <a:r>
              <a:rPr lang="en-AU" sz="3600" kern="100" dirty="0">
                <a:effectLst/>
                <a:latin typeface="Calibri" panose="020F0502020204030204" pitchFamily="34" charset="0"/>
                <a:ea typeface="Aptos" panose="020B0004020202020204" pitchFamily="34" charset="0"/>
                <a:cs typeface="Calibri" panose="020F0502020204030204" pitchFamily="34" charset="0"/>
              </a:rPr>
              <a:t>       a) Equiano                              b) The Kraken</a:t>
            </a:r>
          </a:p>
          <a:p>
            <a:pPr>
              <a:lnSpc>
                <a:spcPct val="107000"/>
              </a:lnSpc>
              <a:spcAft>
                <a:spcPts val="800"/>
              </a:spcAft>
            </a:pPr>
            <a:r>
              <a:rPr lang="en-AU" sz="3600" kern="100" dirty="0">
                <a:effectLst/>
                <a:latin typeface="Calibri" panose="020F0502020204030204" pitchFamily="34" charset="0"/>
                <a:ea typeface="Aptos" panose="020B0004020202020204" pitchFamily="34" charset="0"/>
                <a:cs typeface="Calibri" panose="020F0502020204030204" pitchFamily="34" charset="0"/>
              </a:rPr>
              <a:t>       c) Admiral </a:t>
            </a:r>
            <a:r>
              <a:rPr lang="en-AU" sz="3600" kern="100" dirty="0" err="1">
                <a:effectLst/>
                <a:latin typeface="Calibri" panose="020F0502020204030204" pitchFamily="34" charset="0"/>
                <a:ea typeface="Aptos" panose="020B0004020202020204" pitchFamily="34" charset="0"/>
                <a:cs typeface="Calibri" panose="020F0502020204030204" pitchFamily="34" charset="0"/>
              </a:rPr>
              <a:t>Vernons</a:t>
            </a:r>
            <a:r>
              <a:rPr lang="en-AU" sz="3600" kern="100" dirty="0">
                <a:effectLst/>
                <a:latin typeface="Calibri" panose="020F0502020204030204" pitchFamily="34" charset="0"/>
                <a:ea typeface="Aptos" panose="020B0004020202020204" pitchFamily="34" charset="0"/>
                <a:cs typeface="Calibri" panose="020F0502020204030204" pitchFamily="34" charset="0"/>
              </a:rPr>
              <a:t>               </a:t>
            </a:r>
            <a:r>
              <a:rPr lang="en-AU" sz="3600" b="1" kern="100" dirty="0">
                <a:solidFill>
                  <a:srgbClr val="FF0000"/>
                </a:solidFill>
                <a:effectLst/>
                <a:latin typeface="Calibri" panose="020F0502020204030204" pitchFamily="34" charset="0"/>
                <a:ea typeface="Aptos" panose="020B0004020202020204" pitchFamily="34" charset="0"/>
                <a:cs typeface="Calibri" panose="020F0502020204030204" pitchFamily="34" charset="0"/>
              </a:rPr>
              <a:t>d)  Havana Club</a:t>
            </a:r>
          </a:p>
        </p:txBody>
      </p:sp>
      <p:sp>
        <p:nvSpPr>
          <p:cNvPr id="5" name="TextBox 4">
            <a:extLst>
              <a:ext uri="{FF2B5EF4-FFF2-40B4-BE49-F238E27FC236}">
                <a16:creationId xmlns:a16="http://schemas.microsoft.com/office/drawing/2014/main" id="{949874D6-DD5E-97F4-72B8-AD243DFC35F3}"/>
              </a:ext>
            </a:extLst>
          </p:cNvPr>
          <p:cNvSpPr txBox="1"/>
          <p:nvPr/>
        </p:nvSpPr>
        <p:spPr>
          <a:xfrm>
            <a:off x="528787" y="3902630"/>
            <a:ext cx="8887587" cy="2062103"/>
          </a:xfrm>
          <a:prstGeom prst="rect">
            <a:avLst/>
          </a:prstGeom>
          <a:noFill/>
        </p:spPr>
        <p:txBody>
          <a:bodyPr wrap="square" rtlCol="0">
            <a:spAutoFit/>
          </a:bodyPr>
          <a:lstStyle/>
          <a:p>
            <a:r>
              <a:rPr lang="en-US" sz="3200" b="0" i="0" dirty="0">
                <a:solidFill>
                  <a:srgbClr val="444444"/>
                </a:solidFill>
                <a:effectLst/>
                <a:latin typeface="Calibri" panose="020F0502020204030204" pitchFamily="34" charset="0"/>
                <a:cs typeface="Calibri" panose="020F0502020204030204" pitchFamily="34" charset="0"/>
              </a:rPr>
              <a:t>Havana Club is a brand of rum created in Cuba in1934. Originally produced in Cárdenas, Cuba, by family-owned José </a:t>
            </a:r>
            <a:r>
              <a:rPr lang="en-US" sz="3200" b="0" i="0" dirty="0" err="1">
                <a:solidFill>
                  <a:srgbClr val="444444"/>
                </a:solidFill>
                <a:effectLst/>
                <a:latin typeface="Calibri" panose="020F0502020204030204" pitchFamily="34" charset="0"/>
                <a:cs typeface="Calibri" panose="020F0502020204030204" pitchFamily="34" charset="0"/>
              </a:rPr>
              <a:t>Arechabala</a:t>
            </a:r>
            <a:r>
              <a:rPr lang="en-US" sz="3200" b="0" i="0" dirty="0">
                <a:solidFill>
                  <a:srgbClr val="444444"/>
                </a:solidFill>
                <a:effectLst/>
                <a:latin typeface="Calibri" panose="020F0502020204030204" pitchFamily="34" charset="0"/>
                <a:cs typeface="Calibri" panose="020F0502020204030204" pitchFamily="34" charset="0"/>
              </a:rPr>
              <a:t> S.A., the brand was nationalized after the Cuban Revolution of 1959.</a:t>
            </a:r>
            <a:endParaRPr lang="en-AU" sz="3200" dirty="0">
              <a:latin typeface="Calibri" panose="020F0502020204030204" pitchFamily="34" charset="0"/>
              <a:cs typeface="Calibri" panose="020F0502020204030204" pitchFamily="34" charset="0"/>
            </a:endParaRPr>
          </a:p>
        </p:txBody>
      </p:sp>
      <p:pic>
        <p:nvPicPr>
          <p:cNvPr id="1026" name="Picture 2" descr="Havana Club Anejo 3 Anos Rum 700mL - Kent Street Cellars">
            <a:extLst>
              <a:ext uri="{FF2B5EF4-FFF2-40B4-BE49-F238E27FC236}">
                <a16:creationId xmlns:a16="http://schemas.microsoft.com/office/drawing/2014/main" id="{9A0FC956-F903-164D-C53D-FF70979DCC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43" r="24589"/>
          <a:stretch/>
        </p:blipFill>
        <p:spPr bwMode="auto">
          <a:xfrm>
            <a:off x="9951396" y="3274632"/>
            <a:ext cx="1624519" cy="327736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950900"/>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03964" y="1385710"/>
            <a:ext cx="11490218" cy="2437206"/>
          </a:xfrm>
          <a:prstGeom prst="rect">
            <a:avLst/>
          </a:prstGeom>
          <a:noFill/>
        </p:spPr>
        <p:txBody>
          <a:bodyPr wrap="square" rtlCol="0">
            <a:spAutoFit/>
          </a:bodyPr>
          <a:lstStyle/>
          <a:p>
            <a:pPr>
              <a:lnSpc>
                <a:spcPct val="107000"/>
              </a:lnSpc>
              <a:spcAft>
                <a:spcPts val="800"/>
              </a:spcAft>
            </a:pPr>
            <a:r>
              <a:rPr lang="en-US" sz="3600" b="1" i="0" dirty="0">
                <a:effectLst/>
                <a:latin typeface="Calibri" panose="020F0502020204030204" pitchFamily="34" charset="0"/>
                <a:cs typeface="Calibri" panose="020F0502020204030204" pitchFamily="34" charset="0"/>
              </a:rPr>
              <a:t>If you order  “</a:t>
            </a:r>
            <a:r>
              <a:rPr lang="en-US" sz="3600" b="1" i="0" dirty="0" err="1">
                <a:effectLst/>
                <a:latin typeface="Calibri" panose="020F0502020204030204" pitchFamily="34" charset="0"/>
                <a:cs typeface="Calibri" panose="020F0502020204030204" pitchFamily="34" charset="0"/>
              </a:rPr>
              <a:t>Hákarl</a:t>
            </a:r>
            <a:r>
              <a:rPr lang="en-US" sz="3600" b="1" i="0" dirty="0">
                <a:effectLst/>
                <a:latin typeface="Calibri" panose="020F0502020204030204" pitchFamily="34" charset="0"/>
                <a:cs typeface="Calibri" panose="020F0502020204030204" pitchFamily="34" charset="0"/>
              </a:rPr>
              <a:t>” in a restaurant in Iceland, what will you get?</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    </a:t>
            </a:r>
            <a:r>
              <a:rPr lang="en-US" sz="3600" b="0" i="0" dirty="0">
                <a:effectLst/>
                <a:latin typeface="Calibri" panose="020F0502020204030204" pitchFamily="34" charset="0"/>
                <a:cs typeface="Calibri" panose="020F0502020204030204" pitchFamily="34" charset="0"/>
              </a:rPr>
              <a:t>  A) Fermented shark      B) A huge cheeseburger</a:t>
            </a:r>
            <a:br>
              <a:rPr lang="en-US" sz="3600" dirty="0">
                <a:latin typeface="Calibri" panose="020F0502020204030204" pitchFamily="34" charset="0"/>
                <a:cs typeface="Calibri" panose="020F0502020204030204" pitchFamily="34" charset="0"/>
              </a:rPr>
            </a:br>
            <a:r>
              <a:rPr lang="en-US" sz="3600" b="0" i="0" dirty="0">
                <a:effectLst/>
                <a:latin typeface="Calibri" panose="020F0502020204030204" pitchFamily="34" charset="0"/>
                <a:cs typeface="Calibri" panose="020F0502020204030204" pitchFamily="34" charset="0"/>
              </a:rPr>
              <a:t>      C) Smoked lamb             D) Fish &amp; Chips</a:t>
            </a: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pic>
        <p:nvPicPr>
          <p:cNvPr id="2054" name="Picture 6" descr="Shaking My Head GIFs | Tenor">
            <a:extLst>
              <a:ext uri="{FF2B5EF4-FFF2-40B4-BE49-F238E27FC236}">
                <a16:creationId xmlns:a16="http://schemas.microsoft.com/office/drawing/2014/main" id="{204EC4ED-F08B-8121-1AC4-372055C78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392" y="4375966"/>
            <a:ext cx="190500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28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0000">
        <p15:prstTrans prst="drape"/>
      </p:transition>
    </mc:Choice>
    <mc:Fallback xmlns="">
      <p:transition spd="slow" advClick="0"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03964" y="1385710"/>
            <a:ext cx="11490218" cy="2437206"/>
          </a:xfrm>
          <a:prstGeom prst="rect">
            <a:avLst/>
          </a:prstGeom>
          <a:noFill/>
        </p:spPr>
        <p:txBody>
          <a:bodyPr wrap="square" rtlCol="0">
            <a:spAutoFit/>
          </a:bodyPr>
          <a:lstStyle/>
          <a:p>
            <a:pPr>
              <a:lnSpc>
                <a:spcPct val="107000"/>
              </a:lnSpc>
              <a:spcAft>
                <a:spcPts val="800"/>
              </a:spcAft>
            </a:pPr>
            <a:r>
              <a:rPr lang="en-US" sz="3600" b="1" i="0" dirty="0">
                <a:effectLst/>
                <a:latin typeface="Calibri" panose="020F0502020204030204" pitchFamily="34" charset="0"/>
                <a:cs typeface="Calibri" panose="020F0502020204030204" pitchFamily="34" charset="0"/>
              </a:rPr>
              <a:t>If you order  “</a:t>
            </a:r>
            <a:r>
              <a:rPr lang="en-US" sz="3600" b="1" i="0" dirty="0" err="1">
                <a:effectLst/>
                <a:latin typeface="Calibri" panose="020F0502020204030204" pitchFamily="34" charset="0"/>
                <a:cs typeface="Calibri" panose="020F0502020204030204" pitchFamily="34" charset="0"/>
              </a:rPr>
              <a:t>Hákarl</a:t>
            </a:r>
            <a:r>
              <a:rPr lang="en-US" sz="3600" b="1" i="0" dirty="0">
                <a:effectLst/>
                <a:latin typeface="Calibri" panose="020F0502020204030204" pitchFamily="34" charset="0"/>
                <a:cs typeface="Calibri" panose="020F0502020204030204" pitchFamily="34" charset="0"/>
              </a:rPr>
              <a:t>” in a restaurant in Iceland, what will you get?</a:t>
            </a:r>
            <a:br>
              <a:rPr lang="en-US" sz="3600" dirty="0">
                <a:latin typeface="Calibri" panose="020F0502020204030204" pitchFamily="34" charset="0"/>
                <a:cs typeface="Calibri" panose="020F0502020204030204" pitchFamily="34" charset="0"/>
              </a:rPr>
            </a:br>
            <a:r>
              <a:rPr lang="en-US" sz="3600" dirty="0">
                <a:solidFill>
                  <a:schemeClr val="accent6">
                    <a:lumMod val="75000"/>
                  </a:schemeClr>
                </a:solidFill>
                <a:latin typeface="Calibri" panose="020F0502020204030204" pitchFamily="34" charset="0"/>
                <a:cs typeface="Calibri" panose="020F0502020204030204" pitchFamily="34" charset="0"/>
              </a:rPr>
              <a:t>    </a:t>
            </a:r>
            <a:r>
              <a:rPr lang="en-US" sz="3600" b="0" i="0" dirty="0">
                <a:solidFill>
                  <a:schemeClr val="accent6">
                    <a:lumMod val="75000"/>
                  </a:schemeClr>
                </a:solidFill>
                <a:effectLst/>
                <a:latin typeface="Calibri" panose="020F0502020204030204" pitchFamily="34" charset="0"/>
                <a:cs typeface="Calibri" panose="020F0502020204030204" pitchFamily="34" charset="0"/>
              </a:rPr>
              <a:t>  </a:t>
            </a:r>
            <a:r>
              <a:rPr lang="en-US" sz="3600" b="1" i="0" dirty="0">
                <a:solidFill>
                  <a:srgbClr val="FF0000"/>
                </a:solidFill>
                <a:effectLst/>
                <a:latin typeface="Calibri" panose="020F0502020204030204" pitchFamily="34" charset="0"/>
                <a:cs typeface="Calibri" panose="020F0502020204030204" pitchFamily="34" charset="0"/>
              </a:rPr>
              <a:t>A) Fermented shark      </a:t>
            </a:r>
            <a:r>
              <a:rPr lang="en-US" sz="3600" b="0" i="0" dirty="0">
                <a:effectLst/>
                <a:latin typeface="Calibri" panose="020F0502020204030204" pitchFamily="34" charset="0"/>
                <a:cs typeface="Calibri" panose="020F0502020204030204" pitchFamily="34" charset="0"/>
              </a:rPr>
              <a:t>B) A huge cheeseburger</a:t>
            </a:r>
            <a:br>
              <a:rPr lang="en-US" sz="3600" dirty="0">
                <a:latin typeface="Calibri" panose="020F0502020204030204" pitchFamily="34" charset="0"/>
                <a:cs typeface="Calibri" panose="020F0502020204030204" pitchFamily="34" charset="0"/>
              </a:rPr>
            </a:br>
            <a:r>
              <a:rPr lang="en-US" sz="3600" b="0" i="0" dirty="0">
                <a:effectLst/>
                <a:latin typeface="Calibri" panose="020F0502020204030204" pitchFamily="34" charset="0"/>
                <a:cs typeface="Calibri" panose="020F0502020204030204" pitchFamily="34" charset="0"/>
              </a:rPr>
              <a:t>      C) Smoked lamb             D) Fish &amp; Chips</a:t>
            </a: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6123F22-891E-0A94-F04B-33E399C55898}"/>
              </a:ext>
            </a:extLst>
          </p:cNvPr>
          <p:cNvSpPr txBox="1"/>
          <p:nvPr/>
        </p:nvSpPr>
        <p:spPr>
          <a:xfrm>
            <a:off x="420129" y="3822916"/>
            <a:ext cx="11294075" cy="2708434"/>
          </a:xfrm>
          <a:prstGeom prst="rect">
            <a:avLst/>
          </a:prstGeom>
          <a:noFill/>
        </p:spPr>
        <p:txBody>
          <a:bodyPr wrap="square" rtlCol="0">
            <a:spAutoFit/>
          </a:bodyPr>
          <a:lstStyle/>
          <a:p>
            <a:r>
              <a:rPr lang="en-US" sz="3400" b="0" i="0" dirty="0" err="1">
                <a:effectLst/>
                <a:latin typeface="Calibri" panose="020F0502020204030204" pitchFamily="34" charset="0"/>
                <a:cs typeface="Calibri" panose="020F0502020204030204" pitchFamily="34" charset="0"/>
              </a:rPr>
              <a:t>Hákarl</a:t>
            </a:r>
            <a:r>
              <a:rPr lang="en-US" sz="3400" b="0" i="0" dirty="0">
                <a:effectLst/>
                <a:latin typeface="Calibri" panose="020F0502020204030204" pitchFamily="34" charset="0"/>
                <a:cs typeface="Calibri" panose="020F0502020204030204" pitchFamily="34" charset="0"/>
              </a:rPr>
              <a:t>, referred to by the translation fermented shark in English, is a national dish of Iceland consisting of Greenland shark or other sleeper shark that has been cured with a particular fermentation process and hung to dry for four to five months. It has a strong ammonia-rich smell and fishy taste.</a:t>
            </a:r>
            <a:endParaRPr lang="en-AU" sz="3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669837"/>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pattFill prst="pct2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2" name="TextBox 1">
            <a:extLst>
              <a:ext uri="{FF2B5EF4-FFF2-40B4-BE49-F238E27FC236}">
                <a16:creationId xmlns:a16="http://schemas.microsoft.com/office/drawing/2014/main" id="{EFC36459-5290-EC90-BEA9-5A1026D37E1E}"/>
              </a:ext>
            </a:extLst>
          </p:cNvPr>
          <p:cNvSpPr txBox="1"/>
          <p:nvPr/>
        </p:nvSpPr>
        <p:spPr>
          <a:xfrm>
            <a:off x="624153" y="1936829"/>
            <a:ext cx="8485664" cy="3622787"/>
          </a:xfrm>
          <a:prstGeom prst="rect">
            <a:avLst/>
          </a:prstGeom>
          <a:noFill/>
        </p:spPr>
        <p:txBody>
          <a:bodyPr wrap="square" rtlCol="0">
            <a:spAutoFit/>
          </a:bodyPr>
          <a:lstStyle/>
          <a:p>
            <a:pPr lvl="0">
              <a:lnSpc>
                <a:spcPct val="107000"/>
              </a:lnSpc>
              <a:spcBef>
                <a:spcPts val="1200"/>
              </a:spcBef>
              <a:spcAft>
                <a:spcPts val="800"/>
              </a:spcAft>
              <a:buSzPts val="1000"/>
              <a:tabLst>
                <a:tab pos="457200" algn="l"/>
              </a:tabLst>
            </a:pPr>
            <a:r>
              <a:rPr lang="en-AU" sz="3600" kern="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In 1986, New Zealander A.J. Hackett took a (literal) leap from Greenhithe Bridge in Auckland and shortly thereafter founded the commercial industry around what thrill-seeking activity?</a:t>
            </a:r>
            <a:br>
              <a:rPr lang="en-AU" sz="3200" kern="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br>
            <a:endParaRPr lang="en-AU" sz="36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7B73F49-4FB5-9FA6-87B3-7CC2B15DC969}"/>
              </a:ext>
            </a:extLst>
          </p:cNvPr>
          <p:cNvSpPr txBox="1"/>
          <p:nvPr/>
        </p:nvSpPr>
        <p:spPr>
          <a:xfrm>
            <a:off x="3438306" y="5331620"/>
            <a:ext cx="4366901" cy="1064715"/>
          </a:xfrm>
          <a:prstGeom prst="rect">
            <a:avLst/>
          </a:prstGeom>
          <a:noFill/>
        </p:spPr>
        <p:txBody>
          <a:bodyPr wrap="none" rtlCol="0">
            <a:spAutoFit/>
          </a:bodyPr>
          <a:lstStyle/>
          <a:p>
            <a:pPr marL="457200">
              <a:lnSpc>
                <a:spcPct val="107000"/>
              </a:lnSpc>
              <a:spcAft>
                <a:spcPts val="800"/>
              </a:spcAft>
            </a:pPr>
            <a:r>
              <a:rPr lang="en-AU" sz="3600" b="1" kern="0" dirty="0">
                <a:solidFill>
                  <a:srgbClr val="333333"/>
                </a:solidFill>
                <a:latin typeface="Arial" panose="020B0604020202020204" pitchFamily="34" charset="0"/>
                <a:ea typeface="Times New Roman" panose="02020603050405020304" pitchFamily="18" charset="0"/>
              </a:rPr>
              <a:t>Bungee jumping</a:t>
            </a:r>
            <a:r>
              <a:rPr lang="en-AU" sz="3600" b="1" kern="0"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 </a:t>
            </a:r>
            <a:endParaRPr lang="en-AU" sz="3600" b="1" kern="100" dirty="0">
              <a:effectLst/>
              <a:latin typeface="Calibri" panose="020F0502020204030204" pitchFamily="34" charset="0"/>
              <a:ea typeface="Aptos" panose="020B0004020202020204" pitchFamily="34" charset="0"/>
              <a:cs typeface="Calibri" panose="020F0502020204030204" pitchFamily="34" charset="0"/>
            </a:endParaRPr>
          </a:p>
          <a:p>
            <a:endParaRPr lang="en-AU" dirty="0"/>
          </a:p>
        </p:txBody>
      </p:sp>
      <p:pic>
        <p:nvPicPr>
          <p:cNvPr id="7" name="Picture 6" descr="A cartoon face with yellow hair&#10;&#10;Description automatically generated">
            <a:extLst>
              <a:ext uri="{FF2B5EF4-FFF2-40B4-BE49-F238E27FC236}">
                <a16:creationId xmlns:a16="http://schemas.microsoft.com/office/drawing/2014/main" id="{87360FBB-71AE-68A7-23DB-1D6AFA7EA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738" y="375460"/>
            <a:ext cx="914400" cy="914400"/>
          </a:xfrm>
          <a:prstGeom prst="rect">
            <a:avLst/>
          </a:prstGeom>
        </p:spPr>
      </p:pic>
      <p:sp>
        <p:nvSpPr>
          <p:cNvPr id="9" name="Thought Bubble: Cloud 8">
            <a:extLst>
              <a:ext uri="{FF2B5EF4-FFF2-40B4-BE49-F238E27FC236}">
                <a16:creationId xmlns:a16="http://schemas.microsoft.com/office/drawing/2014/main" id="{055B5497-0662-472F-AED2-22D411822DD1}"/>
              </a:ext>
            </a:extLst>
          </p:cNvPr>
          <p:cNvSpPr/>
          <p:nvPr/>
        </p:nvSpPr>
        <p:spPr>
          <a:xfrm>
            <a:off x="6096000" y="488441"/>
            <a:ext cx="4000107" cy="1066982"/>
          </a:xfrm>
          <a:prstGeom prst="cloudCallout">
            <a:avLst>
              <a:gd name="adj1" fmla="val 66598"/>
              <a:gd name="adj2" fmla="val 721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1945D12B-E06F-41F5-0857-F85B6860E8F6}"/>
              </a:ext>
            </a:extLst>
          </p:cNvPr>
          <p:cNvSpPr txBox="1"/>
          <p:nvPr/>
        </p:nvSpPr>
        <p:spPr>
          <a:xfrm>
            <a:off x="6627043" y="648940"/>
            <a:ext cx="3116559" cy="523220"/>
          </a:xfrm>
          <a:prstGeom prst="rect">
            <a:avLst/>
          </a:prstGeom>
          <a:noFill/>
        </p:spPr>
        <p:txBody>
          <a:bodyPr wrap="none" rtlCol="0">
            <a:spAutoFit/>
          </a:bodyPr>
          <a:lstStyle/>
          <a:p>
            <a:r>
              <a:rPr lang="en-US" sz="2800" dirty="0"/>
              <a:t>No multiple choice</a:t>
            </a:r>
            <a:endParaRPr lang="en-AU" sz="2800" dirty="0"/>
          </a:p>
        </p:txBody>
      </p:sp>
      <p:pic>
        <p:nvPicPr>
          <p:cNvPr id="6" name="Picture 2" descr="Exciting experience of the bungee jump from the bridge over the river ...">
            <a:extLst>
              <a:ext uri="{FF2B5EF4-FFF2-40B4-BE49-F238E27FC236}">
                <a16:creationId xmlns:a16="http://schemas.microsoft.com/office/drawing/2014/main" id="{8209C27D-A7CF-6A8D-54C7-DF009C9A3F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8749" y="2760290"/>
            <a:ext cx="2156389" cy="323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903547"/>
      </p:ext>
    </p:extLst>
  </p:cSld>
  <p:clrMapOvr>
    <a:masterClrMapping/>
  </p:clrMapOvr>
  <mc:AlternateContent xmlns:mc="http://schemas.openxmlformats.org/markup-compatibility/2006" xmlns:p14="http://schemas.microsoft.com/office/powerpoint/2010/main">
    <mc:Choice Requires="p14">
      <p:transition spd="slow" p14:dur="800" advClick="0" advTm="12000">
        <p:circle/>
      </p:transition>
    </mc:Choice>
    <mc:Fallback xmlns="">
      <p:transition spd="slow" advClick="0" advTm="12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7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par>
                          <p:cTn id="8" fill="hold">
                            <p:stCondLst>
                              <p:cond delay="9000"/>
                            </p:stCondLst>
                            <p:childTnLst>
                              <p:par>
                                <p:cTn id="9" presetID="1" presetClass="entr" presetSubtype="0" fill="hold" nodeType="afterEffect">
                                  <p:stCondLst>
                                    <p:cond delay="1000"/>
                                  </p:stCondLst>
                                  <p:childTnLst>
                                    <p:set>
                                      <p:cBhvr>
                                        <p:cTn id="10" dur="1" fill="hold">
                                          <p:stCondLst>
                                            <p:cond delay="74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460</TotalTime>
  <Words>3475</Words>
  <Application>Microsoft Office PowerPoint</Application>
  <PresentationFormat>Widescreen</PresentationFormat>
  <Paragraphs>354</Paragraphs>
  <Slides>59</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59</vt:i4>
      </vt:variant>
    </vt:vector>
  </HeadingPairs>
  <TitlesOfParts>
    <vt:vector size="75" baseType="lpstr">
      <vt:lpstr>Aptos</vt:lpstr>
      <vt:lpstr>Aptos Display</vt:lpstr>
      <vt:lpstr>arial</vt:lpstr>
      <vt:lpstr>arial</vt:lpstr>
      <vt:lpstr>Blackadder ITC</vt:lpstr>
      <vt:lpstr>Calibri</vt:lpstr>
      <vt:lpstr>Comic Sans MS</vt:lpstr>
      <vt:lpstr>DDG_ProximaNova</vt:lpstr>
      <vt:lpstr>Georgia</vt:lpstr>
      <vt:lpstr>Open Sans</vt:lpstr>
      <vt:lpstr>Poppins</vt:lpstr>
      <vt:lpstr>Sansation</vt:lpstr>
      <vt:lpstr>Times New Roman</vt:lpstr>
      <vt:lpstr>Verdana</vt:lpstr>
      <vt:lpstr>Viner Hand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Nathan</dc:creator>
  <cp:lastModifiedBy>Alan Nathan</cp:lastModifiedBy>
  <cp:revision>38</cp:revision>
  <dcterms:created xsi:type="dcterms:W3CDTF">2024-01-14T10:44:10Z</dcterms:created>
  <dcterms:modified xsi:type="dcterms:W3CDTF">2024-02-10T23:24:17Z</dcterms:modified>
</cp:coreProperties>
</file>