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315" r:id="rId6"/>
    <p:sldId id="259" r:id="rId7"/>
    <p:sldId id="261" r:id="rId8"/>
    <p:sldId id="262" r:id="rId9"/>
    <p:sldId id="264" r:id="rId10"/>
    <p:sldId id="265" r:id="rId11"/>
    <p:sldId id="266" r:id="rId12"/>
    <p:sldId id="285" r:id="rId13"/>
    <p:sldId id="267" r:id="rId14"/>
    <p:sldId id="268" r:id="rId15"/>
    <p:sldId id="269" r:id="rId16"/>
    <p:sldId id="270" r:id="rId17"/>
    <p:sldId id="316" r:id="rId18"/>
    <p:sldId id="271" r:id="rId19"/>
    <p:sldId id="273" r:id="rId20"/>
    <p:sldId id="272" r:id="rId21"/>
    <p:sldId id="300" r:id="rId22"/>
    <p:sldId id="274" r:id="rId23"/>
    <p:sldId id="297" r:id="rId24"/>
    <p:sldId id="275" r:id="rId25"/>
    <p:sldId id="279" r:id="rId26"/>
    <p:sldId id="317" r:id="rId27"/>
    <p:sldId id="278" r:id="rId28"/>
    <p:sldId id="277" r:id="rId29"/>
    <p:sldId id="281" r:id="rId30"/>
    <p:sldId id="276" r:id="rId31"/>
    <p:sldId id="280" r:id="rId32"/>
    <p:sldId id="284" r:id="rId33"/>
    <p:sldId id="282" r:id="rId34"/>
    <p:sldId id="289" r:id="rId35"/>
    <p:sldId id="290" r:id="rId36"/>
    <p:sldId id="291" r:id="rId37"/>
    <p:sldId id="292" r:id="rId38"/>
    <p:sldId id="293" r:id="rId39"/>
    <p:sldId id="294" r:id="rId40"/>
    <p:sldId id="295" r:id="rId41"/>
    <p:sldId id="296" r:id="rId42"/>
    <p:sldId id="288" r:id="rId43"/>
    <p:sldId id="287" r:id="rId44"/>
    <p:sldId id="286" r:id="rId45"/>
    <p:sldId id="298" r:id="rId46"/>
    <p:sldId id="299" r:id="rId47"/>
    <p:sldId id="318"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20" r:id="rId61"/>
    <p:sldId id="319" r:id="rId62"/>
    <p:sldId id="313" r:id="rId63"/>
    <p:sldId id="314"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16" d="100"/>
          <a:sy n="116" d="100"/>
        </p:scale>
        <p:origin x="11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DBBA-5BD2-9D8D-6BE8-E2BA6B0E2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E8362D9-3D7B-0ED1-101C-2EE9301C3F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CCB8FDD-0590-E0F9-F460-072ECE200EE8}"/>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5" name="Footer Placeholder 4">
            <a:extLst>
              <a:ext uri="{FF2B5EF4-FFF2-40B4-BE49-F238E27FC236}">
                <a16:creationId xmlns:a16="http://schemas.microsoft.com/office/drawing/2014/main" id="{32A524D4-A978-A901-E64E-461C35115F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B13E2E-223D-5C76-66BF-2A733336B184}"/>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8505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AA83-454C-51DF-CA61-913C1FF8B24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B997DED-E6D5-8BD7-BB42-0C48E5757D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94E6EB-A0A1-1965-28E9-4C9F6AEB582B}"/>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5" name="Footer Placeholder 4">
            <a:extLst>
              <a:ext uri="{FF2B5EF4-FFF2-40B4-BE49-F238E27FC236}">
                <a16:creationId xmlns:a16="http://schemas.microsoft.com/office/drawing/2014/main" id="{0F56C2AA-9547-7269-0C6F-BE0D55F720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A50C5E-2229-2BFB-0C3C-2714DF243B40}"/>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319574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1CEC0-F289-ABA2-1315-8EFF8B7E4E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9A03D5-CAEA-886E-87F0-7193A9E97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5193AA-E135-3EE8-52B9-FDF76B688F78}"/>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5" name="Footer Placeholder 4">
            <a:extLst>
              <a:ext uri="{FF2B5EF4-FFF2-40B4-BE49-F238E27FC236}">
                <a16:creationId xmlns:a16="http://schemas.microsoft.com/office/drawing/2014/main" id="{A8229159-43B0-8A86-C58D-5F3D4289BE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543254-C2C3-CCAB-426C-933B7585ECF8}"/>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33103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7220-EA4B-E4DE-B06E-CEC62530C85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4D4B9-7C9A-1B84-2069-DFE6F2070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1E101C-CF6A-8537-A7ED-F56D3AB67081}"/>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5" name="Footer Placeholder 4">
            <a:extLst>
              <a:ext uri="{FF2B5EF4-FFF2-40B4-BE49-F238E27FC236}">
                <a16:creationId xmlns:a16="http://schemas.microsoft.com/office/drawing/2014/main" id="{E454D0F1-B893-B705-1A27-BAA6BF2D93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BF9217-D50D-C694-7494-2C8072D236B4}"/>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58616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6BD9-FAC2-9C2E-51B5-24643E821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29C39E9-ABD8-05ED-A651-DDBCEF2F4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F687A-1769-B75B-1A3E-6A7696C579C8}"/>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5" name="Footer Placeholder 4">
            <a:extLst>
              <a:ext uri="{FF2B5EF4-FFF2-40B4-BE49-F238E27FC236}">
                <a16:creationId xmlns:a16="http://schemas.microsoft.com/office/drawing/2014/main" id="{F6CB302B-C6BE-16AA-AEC7-6849D2AE32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2F80B2-E162-215B-0894-1EEC8411FDED}"/>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6316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0E27-BBEE-5797-0B5F-45025F1876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128638-4373-49D1-1E3C-32656C046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B5CDFB-C6D2-CB0F-B7D2-A93908C5E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D76C46B-EBF3-061F-1E28-B153C2A32596}"/>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6" name="Footer Placeholder 5">
            <a:extLst>
              <a:ext uri="{FF2B5EF4-FFF2-40B4-BE49-F238E27FC236}">
                <a16:creationId xmlns:a16="http://schemas.microsoft.com/office/drawing/2014/main" id="{DBF2AD9A-372C-F253-BB79-D726D23780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CD2DB6-FCF8-6215-C6DE-3F7595AC121A}"/>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63714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084A-7A43-D1E0-0BDD-1916237BBBB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BE65CC-70F8-98D0-A066-AF45A7950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6A587-7D19-A73B-DC3F-697F3F2C4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AFF6069-3645-A85C-6D99-A74B3B358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338485-78C4-1E65-D0A3-BF1F449EF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90AB581-A2BA-287D-36C7-06F689A922FA}"/>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8" name="Footer Placeholder 7">
            <a:extLst>
              <a:ext uri="{FF2B5EF4-FFF2-40B4-BE49-F238E27FC236}">
                <a16:creationId xmlns:a16="http://schemas.microsoft.com/office/drawing/2014/main" id="{CBF3D217-BF55-5B45-D1F5-69C2DE53AF2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EF1022D-B91F-2345-D449-10AE9B201FC1}"/>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58715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30C5-61FA-E5A9-5DCC-2C7132E3744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2E1D147-43C9-3067-EDB5-21953968271F}"/>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4" name="Footer Placeholder 3">
            <a:extLst>
              <a:ext uri="{FF2B5EF4-FFF2-40B4-BE49-F238E27FC236}">
                <a16:creationId xmlns:a16="http://schemas.microsoft.com/office/drawing/2014/main" id="{CF8037FB-D872-F0AB-32C4-6452600821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87F5DEA-C4F3-1947-CBA6-3E44F27485AD}"/>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27821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F2EE9-98FD-AA5B-2B87-6D53AA363C90}"/>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3" name="Footer Placeholder 2">
            <a:extLst>
              <a:ext uri="{FF2B5EF4-FFF2-40B4-BE49-F238E27FC236}">
                <a16:creationId xmlns:a16="http://schemas.microsoft.com/office/drawing/2014/main" id="{AA4A4CE3-0E7B-07A6-FBCC-83B1475A318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9055F79-1B8F-49E4-0BC2-576DF604F0EB}"/>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367449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5F4-1DF8-3F77-25A1-6113B680B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D08FD5A-4559-7760-E9E7-025AE1EED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0BF2BAE-5693-356F-A159-B44D0E6C6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958D2-CAFE-7A58-C22D-92F6D2875539}"/>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6" name="Footer Placeholder 5">
            <a:extLst>
              <a:ext uri="{FF2B5EF4-FFF2-40B4-BE49-F238E27FC236}">
                <a16:creationId xmlns:a16="http://schemas.microsoft.com/office/drawing/2014/main" id="{7BA5A8AA-5E6C-5AE0-3F86-96435A883CA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BA0A88E-AF78-B268-7775-39CA91B849D9}"/>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88324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4F74-5C66-A264-D254-7DD821383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2A2388D-1098-9E6F-F8B8-B8F24B5DD5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0E4B756-C089-AEBC-2C71-B3724152F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3A7DC-B140-AE7B-52D8-86E53CBC31B4}"/>
              </a:ext>
            </a:extLst>
          </p:cNvPr>
          <p:cNvSpPr>
            <a:spLocks noGrp="1"/>
          </p:cNvSpPr>
          <p:nvPr>
            <p:ph type="dt" sz="half" idx="10"/>
          </p:nvPr>
        </p:nvSpPr>
        <p:spPr/>
        <p:txBody>
          <a:bodyPr/>
          <a:lstStyle/>
          <a:p>
            <a:fld id="{D6962946-3749-4588-BB58-27A8571A2413}" type="datetimeFigureOut">
              <a:rPr lang="en-AU" smtClean="0"/>
              <a:t>30/11/2023</a:t>
            </a:fld>
            <a:endParaRPr lang="en-AU"/>
          </a:p>
        </p:txBody>
      </p:sp>
      <p:sp>
        <p:nvSpPr>
          <p:cNvPr id="6" name="Footer Placeholder 5">
            <a:extLst>
              <a:ext uri="{FF2B5EF4-FFF2-40B4-BE49-F238E27FC236}">
                <a16:creationId xmlns:a16="http://schemas.microsoft.com/office/drawing/2014/main" id="{40F92E5F-BF4A-3224-28C4-0044F2943F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A1F1BF-7704-F0D1-0D36-B4372DD4F356}"/>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88842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4CE78-944A-5EBD-26F5-061357D5B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58818C1-2F26-FDAB-E4ED-11B891291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01FC97-FB48-D621-9735-D2BFDA2D7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2946-3749-4588-BB58-27A8571A2413}" type="datetimeFigureOut">
              <a:rPr lang="en-AU" smtClean="0"/>
              <a:t>30/11/2023</a:t>
            </a:fld>
            <a:endParaRPr lang="en-AU"/>
          </a:p>
        </p:txBody>
      </p:sp>
      <p:sp>
        <p:nvSpPr>
          <p:cNvPr id="5" name="Footer Placeholder 4">
            <a:extLst>
              <a:ext uri="{FF2B5EF4-FFF2-40B4-BE49-F238E27FC236}">
                <a16:creationId xmlns:a16="http://schemas.microsoft.com/office/drawing/2014/main" id="{D6FDD286-675B-2B13-4F27-B0EEB552E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FB37C1B-4D57-DE7E-3436-8229BB661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D9A90-E238-4ABD-A312-88E3C0424317}" type="slidenum">
              <a:rPr lang="en-AU" smtClean="0"/>
              <a:t>‹#›</a:t>
            </a:fld>
            <a:endParaRPr lang="en-AU"/>
          </a:p>
        </p:txBody>
      </p:sp>
    </p:spTree>
    <p:extLst>
      <p:ext uri="{BB962C8B-B14F-4D97-AF65-F5344CB8AC3E}">
        <p14:creationId xmlns:p14="http://schemas.microsoft.com/office/powerpoint/2010/main" val="37996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3281-F0E0-D87B-EE04-1A9CE8FBDF57}"/>
              </a:ext>
            </a:extLst>
          </p:cNvPr>
          <p:cNvSpPr>
            <a:spLocks noGrp="1"/>
          </p:cNvSpPr>
          <p:nvPr>
            <p:ph type="ctrTitle"/>
          </p:nvPr>
        </p:nvSpPr>
        <p:spPr>
          <a:xfrm>
            <a:off x="1381065" y="193705"/>
            <a:ext cx="2540145" cy="477837"/>
          </a:xfrm>
        </p:spPr>
        <p:txBody>
          <a:bodyPr>
            <a:normAutofit fontScale="90000"/>
          </a:bodyPr>
          <a:lstStyle/>
          <a:p>
            <a:r>
              <a:rPr lang="en-US" sz="3200" b="1" dirty="0">
                <a:latin typeface="+mn-lt"/>
              </a:rPr>
              <a:t>Where am I?</a:t>
            </a:r>
            <a:endParaRPr lang="en-AU" sz="3200" b="1" dirty="0">
              <a:latin typeface="+mn-lt"/>
            </a:endParaRPr>
          </a:p>
        </p:txBody>
      </p:sp>
      <p:pic>
        <p:nvPicPr>
          <p:cNvPr id="5" name="Picture 4" descr="Two people walking through a canyon&#10;&#10;Description automatically generated">
            <a:extLst>
              <a:ext uri="{FF2B5EF4-FFF2-40B4-BE49-F238E27FC236}">
                <a16:creationId xmlns:a16="http://schemas.microsoft.com/office/drawing/2014/main" id="{11A6EEEE-9E06-BA9D-1F76-266B0A88B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685078"/>
            <a:ext cx="4246606" cy="6108355"/>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351025" y="1319405"/>
            <a:ext cx="5153398" cy="1815882"/>
          </a:xfrm>
          <a:prstGeom prst="rect">
            <a:avLst/>
          </a:prstGeom>
          <a:noFill/>
        </p:spPr>
        <p:txBody>
          <a:bodyPr wrap="none" rtlCol="0">
            <a:spAutoFit/>
          </a:bodyPr>
          <a:lstStyle/>
          <a:p>
            <a:r>
              <a:rPr lang="en-AU" sz="2800" b="1" i="0" dirty="0">
                <a:effectLst/>
              </a:rPr>
              <a:t>1)   Simpsons Gap. NT - AU.</a:t>
            </a:r>
            <a:br>
              <a:rPr lang="en-AU" sz="2800" b="1" dirty="0"/>
            </a:br>
            <a:r>
              <a:rPr lang="en-AU" sz="2800" b="1" i="0" dirty="0">
                <a:effectLst/>
              </a:rPr>
              <a:t>2)  Horrocks Pass, South Australia</a:t>
            </a:r>
            <a:br>
              <a:rPr lang="en-AU" sz="2800" b="1" dirty="0"/>
            </a:br>
            <a:r>
              <a:rPr lang="en-AU" sz="2800" b="1" i="0" dirty="0">
                <a:effectLst/>
              </a:rPr>
              <a:t>3)  </a:t>
            </a:r>
            <a:r>
              <a:rPr lang="en-AU" sz="2800" b="1" i="0" dirty="0" err="1">
                <a:effectLst/>
              </a:rPr>
              <a:t>Karangahake</a:t>
            </a:r>
            <a:r>
              <a:rPr lang="en-AU" sz="2800" b="1" i="0" dirty="0">
                <a:effectLst/>
              </a:rPr>
              <a:t> Gorge - NZ</a:t>
            </a:r>
            <a:br>
              <a:rPr lang="en-AU" sz="2800" b="1" dirty="0"/>
            </a:br>
            <a:r>
              <a:rPr lang="en-AU" sz="2800" b="1" i="0" dirty="0">
                <a:effectLst/>
              </a:rPr>
              <a:t>​4)  The Kings Highway - NSW - AU</a:t>
            </a:r>
            <a:endParaRPr lang="en-AU" sz="2800" b="1" dirty="0"/>
          </a:p>
        </p:txBody>
      </p:sp>
      <p:sp>
        <p:nvSpPr>
          <p:cNvPr id="7" name="TextBox 6">
            <a:extLst>
              <a:ext uri="{FF2B5EF4-FFF2-40B4-BE49-F238E27FC236}">
                <a16:creationId xmlns:a16="http://schemas.microsoft.com/office/drawing/2014/main" id="{4E8CB2B2-0EDB-7593-B5E6-466222C55AC6}"/>
              </a:ext>
            </a:extLst>
          </p:cNvPr>
          <p:cNvSpPr txBox="1"/>
          <p:nvPr/>
        </p:nvSpPr>
        <p:spPr>
          <a:xfrm>
            <a:off x="6701569" y="3624648"/>
            <a:ext cx="4555524" cy="2646878"/>
          </a:xfrm>
          <a:prstGeom prst="rect">
            <a:avLst/>
          </a:prstGeom>
          <a:noFill/>
        </p:spPr>
        <p:txBody>
          <a:bodyPr wrap="square" rtlCol="0">
            <a:spAutoFit/>
          </a:bodyPr>
          <a:lstStyle/>
          <a:p>
            <a:r>
              <a:rPr lang="en-US" sz="2800" b="1" i="0" dirty="0">
                <a:solidFill>
                  <a:srgbClr val="002060"/>
                </a:solidFill>
                <a:effectLst/>
                <a:latin typeface="Calibri" panose="020F0502020204030204" pitchFamily="34" charset="0"/>
                <a:cs typeface="Calibri" panose="020F0502020204030204" pitchFamily="34" charset="0"/>
              </a:rPr>
              <a:t>1)  Simpsons Gap. NT - AU.</a:t>
            </a:r>
            <a:br>
              <a:rPr lang="en-US" b="1" i="0" dirty="0">
                <a:solidFill>
                  <a:srgbClr val="2508D0"/>
                </a:solidFill>
                <a:effectLst/>
                <a:latin typeface="Sansation"/>
              </a:rPr>
            </a:br>
            <a:endParaRPr lang="en-US" b="1" i="0" dirty="0">
              <a:solidFill>
                <a:srgbClr val="2508D0"/>
              </a:solidFill>
              <a:effectLst/>
              <a:latin typeface="Sansation"/>
            </a:endParaRPr>
          </a:p>
          <a:p>
            <a:r>
              <a:rPr lang="en-US" sz="2400" b="0" i="0" dirty="0">
                <a:solidFill>
                  <a:srgbClr val="222222"/>
                </a:solidFill>
                <a:effectLst/>
              </a:rPr>
              <a:t> </a:t>
            </a:r>
            <a:r>
              <a:rPr lang="en-US" sz="2400" b="0" i="0" dirty="0">
                <a:solidFill>
                  <a:srgbClr val="222222"/>
                </a:solidFill>
                <a:effectLst/>
                <a:cs typeface="Calibri" panose="020F0502020204030204" pitchFamily="34" charset="0"/>
              </a:rPr>
              <a:t>Simpsons Gap is one of the gaps in the West MacDonnell Ranges in Australia's Northern Territory. It is located 18km west from Alice Springs, on the Larapinta Trail.</a:t>
            </a:r>
            <a:endParaRPr lang="en-AU" sz="2400" dirty="0">
              <a:cs typeface="Calibri" panose="020F0502020204030204" pitchFamily="34" charset="0"/>
            </a:endParaRPr>
          </a:p>
        </p:txBody>
      </p:sp>
      <p:sp>
        <p:nvSpPr>
          <p:cNvPr id="3" name="Title 1">
            <a:extLst>
              <a:ext uri="{FF2B5EF4-FFF2-40B4-BE49-F238E27FC236}">
                <a16:creationId xmlns:a16="http://schemas.microsoft.com/office/drawing/2014/main" id="{159CB093-0FA2-C1B2-59A1-5B664B8549FE}"/>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4" name="TextBox 3">
            <a:extLst>
              <a:ext uri="{FF2B5EF4-FFF2-40B4-BE49-F238E27FC236}">
                <a16:creationId xmlns:a16="http://schemas.microsoft.com/office/drawing/2014/main" id="{C5A81567-C0B7-7E92-8734-1170E88C60E0}"/>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9" name="TextBox 8">
            <a:extLst>
              <a:ext uri="{FF2B5EF4-FFF2-40B4-BE49-F238E27FC236}">
                <a16:creationId xmlns:a16="http://schemas.microsoft.com/office/drawing/2014/main" id="{2AE1DBB7-E317-98DC-674A-78551CA9B73C}"/>
              </a:ext>
            </a:extLst>
          </p:cNvPr>
          <p:cNvSpPr txBox="1"/>
          <p:nvPr/>
        </p:nvSpPr>
        <p:spPr>
          <a:xfrm>
            <a:off x="3048000" y="3448220"/>
            <a:ext cx="6096000" cy="369332"/>
          </a:xfrm>
          <a:prstGeom prst="rect">
            <a:avLst/>
          </a:prstGeom>
          <a:noFill/>
        </p:spPr>
        <p:txBody>
          <a:bodyPr wrap="square">
            <a:spAutoFit/>
          </a:bodyPr>
          <a:lstStyle/>
          <a:p>
            <a:r>
              <a:rPr lang="en-US" sz="1800" dirty="0">
                <a:latin typeface="Blackadder ITC" panose="04020505051007020D02" pitchFamily="82" charset="0"/>
              </a:rPr>
              <a:t>A.N.</a:t>
            </a:r>
            <a:endParaRPr lang="en-AU" sz="1800" dirty="0">
              <a:latin typeface="Blackadder ITC" panose="04020505051007020D02" pitchFamily="82" charset="0"/>
            </a:endParaRPr>
          </a:p>
        </p:txBody>
      </p:sp>
    </p:spTree>
    <p:extLst>
      <p:ext uri="{BB962C8B-B14F-4D97-AF65-F5344CB8AC3E}">
        <p14:creationId xmlns:p14="http://schemas.microsoft.com/office/powerpoint/2010/main" val="1095038078"/>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886831" y="990262"/>
            <a:ext cx="458847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800" b="1" i="0" dirty="0">
                <a:solidFill>
                  <a:srgbClr val="01010F"/>
                </a:solidFill>
                <a:effectLst/>
              </a:rPr>
              <a:t>1)  Singapore</a:t>
            </a:r>
            <a:br>
              <a:rPr lang="sv-SE" sz="2800" b="1" dirty="0"/>
            </a:br>
            <a:r>
              <a:rPr lang="sv-SE" sz="2800" b="1" i="0" dirty="0">
                <a:solidFill>
                  <a:srgbClr val="01010F"/>
                </a:solidFill>
                <a:effectLst/>
              </a:rPr>
              <a:t>2)  Hue, Vietnam</a:t>
            </a:r>
            <a:br>
              <a:rPr lang="sv-SE" sz="2800" b="1" dirty="0"/>
            </a:br>
            <a:r>
              <a:rPr lang="sv-SE" sz="2800" b="1" i="0" dirty="0">
                <a:solidFill>
                  <a:srgbClr val="01010F"/>
                </a:solidFill>
                <a:effectLst/>
              </a:rPr>
              <a:t>3)  Agra, India</a:t>
            </a:r>
            <a:br>
              <a:rPr lang="sv-SE" sz="2800" b="1" i="0" dirty="0">
                <a:solidFill>
                  <a:srgbClr val="01010F"/>
                </a:solidFill>
                <a:effectLst/>
              </a:rPr>
            </a:br>
            <a:r>
              <a:rPr lang="sv-SE" sz="2800" b="1" i="0" dirty="0">
                <a:solidFill>
                  <a:srgbClr val="01010F"/>
                </a:solidFill>
                <a:effectLst/>
              </a:rPr>
              <a:t>​4)  Kandy, Sri Lanka </a:t>
            </a:r>
            <a:r>
              <a:rPr lang="sv-SE" sz="2800" b="1" i="0" dirty="0">
                <a:solidFill>
                  <a:srgbClr val="222222"/>
                </a:solidFill>
                <a:effectLst/>
              </a:rPr>
              <a:t> </a:t>
            </a:r>
            <a:endParaRPr kumimoji="0" lang="en-AU" sz="2800" b="1" i="0" u="none"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873578" y="2806144"/>
            <a:ext cx="6161903" cy="4001095"/>
          </a:xfrm>
          <a:prstGeom prst="rect">
            <a:avLst/>
          </a:prstGeom>
          <a:noFill/>
        </p:spPr>
        <p:txBody>
          <a:bodyPr wrap="square" rtlCol="0">
            <a:spAutoFit/>
          </a:bodyPr>
          <a:lstStyle/>
          <a:p>
            <a:pPr>
              <a:spcBef>
                <a:spcPts val="600"/>
              </a:spcBef>
              <a:spcAft>
                <a:spcPts val="600"/>
              </a:spcAft>
            </a:pPr>
            <a:r>
              <a:rPr lang="en-US" sz="2800" b="1" dirty="0"/>
              <a:t>3) Agra, India</a:t>
            </a:r>
            <a:br>
              <a:rPr lang="en-US" dirty="0"/>
            </a:br>
            <a:r>
              <a:rPr lang="en-US" sz="2400" dirty="0"/>
              <a:t>The Taj Mahal is an ivory-white marble mausoleum on the south bank of the Yamuna river in the Indian city of Agra. It was commissioned in 1632 by the Mughal emperor Shah Jahan to house the tomb of his </a:t>
            </a:r>
            <a:r>
              <a:rPr lang="en-US" sz="2400" dirty="0" err="1"/>
              <a:t>favourite</a:t>
            </a:r>
            <a:r>
              <a:rPr lang="en-US" sz="2400" dirty="0"/>
              <a:t> wife, Mumtaz Mahal; it also houses the tomb of Shah Jahan himself.</a:t>
            </a:r>
          </a:p>
          <a:p>
            <a:pPr>
              <a:spcBef>
                <a:spcPts val="600"/>
              </a:spcBef>
              <a:spcAft>
                <a:spcPts val="600"/>
              </a:spcAft>
            </a:pPr>
            <a:r>
              <a:rPr lang="en-US" sz="2400" dirty="0"/>
              <a:t>The Taj Mahal was a UNESCO World Heritage site in 1983</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S.E. Asia</a:t>
            </a:r>
            <a:endParaRPr lang="en-AU" sz="3200" dirty="0"/>
          </a:p>
        </p:txBody>
      </p:sp>
      <p:pic>
        <p:nvPicPr>
          <p:cNvPr id="5" name="Picture 4" descr="A large white building with a dome&#10;&#10;Description automatically generated">
            <a:extLst>
              <a:ext uri="{FF2B5EF4-FFF2-40B4-BE49-F238E27FC236}">
                <a16:creationId xmlns:a16="http://schemas.microsoft.com/office/drawing/2014/main" id="{8E1CF221-67E5-89F5-539C-1D653137C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790" y="508163"/>
            <a:ext cx="4206335" cy="6349837"/>
          </a:xfrm>
          <a:prstGeom prst="rect">
            <a:avLst/>
          </a:prstGeom>
        </p:spPr>
      </p:pic>
      <p:sp>
        <p:nvSpPr>
          <p:cNvPr id="4" name="TextBox 3">
            <a:extLst>
              <a:ext uri="{FF2B5EF4-FFF2-40B4-BE49-F238E27FC236}">
                <a16:creationId xmlns:a16="http://schemas.microsoft.com/office/drawing/2014/main" id="{9D64B1CA-C496-B6B8-A9FA-A6611C5AF03F}"/>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8" name="Title 1">
            <a:extLst>
              <a:ext uri="{FF2B5EF4-FFF2-40B4-BE49-F238E27FC236}">
                <a16:creationId xmlns:a16="http://schemas.microsoft.com/office/drawing/2014/main" id="{D70E15D5-CB1B-D840-4FB1-1384EE1F44CE}"/>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142148555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798342" y="874514"/>
            <a:ext cx="3789407" cy="22467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2800" b="1" i="0" dirty="0">
                <a:effectLst/>
              </a:rPr>
              <a:t>1) Rhodes, Greece</a:t>
            </a:r>
            <a:br>
              <a:rPr lang="en-AU" sz="2800" b="1" dirty="0"/>
            </a:br>
            <a:r>
              <a:rPr lang="en-AU" sz="2800" b="1" i="0" dirty="0">
                <a:effectLst/>
              </a:rPr>
              <a:t>2) La Mancha, Spain</a:t>
            </a:r>
            <a:br>
              <a:rPr lang="en-AU" sz="2800" b="1" dirty="0"/>
            </a:br>
            <a:r>
              <a:rPr lang="en-AU" sz="2800" b="1" i="0" dirty="0">
                <a:effectLst/>
              </a:rPr>
              <a:t>3) Mykonos, Greece</a:t>
            </a:r>
          </a:p>
          <a:p>
            <a:pPr marR="0" lvl="0" algn="l" defTabSz="914400" rtl="0" eaLnBrk="1" fontAlgn="auto" latinLnBrk="0" hangingPunct="1">
              <a:lnSpc>
                <a:spcPct val="100000"/>
              </a:lnSpc>
              <a:spcBef>
                <a:spcPts val="0"/>
              </a:spcBef>
              <a:spcAft>
                <a:spcPts val="0"/>
              </a:spcAft>
              <a:buClrTx/>
              <a:buSzTx/>
              <a:tabLst/>
              <a:defRPr/>
            </a:pPr>
            <a:r>
              <a:rPr lang="en-AU" sz="2800" b="1" i="0" dirty="0">
                <a:effectLst/>
              </a:rPr>
              <a:t>4) </a:t>
            </a:r>
            <a:r>
              <a:rPr lang="en-AU" sz="2800" b="1" i="0" dirty="0" err="1">
                <a:effectLst/>
              </a:rPr>
              <a:t>Kinderdijk</a:t>
            </a:r>
            <a:r>
              <a:rPr lang="en-AU" sz="2800" b="1" i="0" dirty="0">
                <a:effectLst/>
              </a:rPr>
              <a:t>, Netherlands</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798342" y="3181805"/>
            <a:ext cx="4295840" cy="3323987"/>
          </a:xfrm>
          <a:prstGeom prst="rect">
            <a:avLst/>
          </a:prstGeom>
          <a:noFill/>
        </p:spPr>
        <p:txBody>
          <a:bodyPr wrap="square" rtlCol="0">
            <a:spAutoFit/>
          </a:bodyPr>
          <a:lstStyle/>
          <a:p>
            <a:r>
              <a:rPr lang="en-US" sz="2800" b="1" dirty="0"/>
              <a:t>4)  </a:t>
            </a:r>
            <a:r>
              <a:rPr lang="en-US" sz="2800" b="1" dirty="0" err="1"/>
              <a:t>Kinderdijk</a:t>
            </a:r>
            <a:r>
              <a:rPr lang="en-US" sz="2800" b="1" dirty="0"/>
              <a:t>,  The Netherlands.</a:t>
            </a:r>
            <a:br>
              <a:rPr lang="en-US" sz="2800" dirty="0"/>
            </a:br>
            <a:endParaRPr lang="en-US" sz="2800" dirty="0"/>
          </a:p>
          <a:p>
            <a:r>
              <a:rPr lang="en-US" dirty="0" err="1"/>
              <a:t>Kinderdijk</a:t>
            </a:r>
            <a:r>
              <a:rPr lang="en-US" dirty="0"/>
              <a:t> is a village in the Netherlands' South Holland province, known for its iconic 18th-century windmills. Its water-management network features 19 mills and 3 pumping stations, plus dikes and reservoirs that control flooding in the polder (low-lying land).</a:t>
            </a:r>
            <a:endParaRPr lang="en-US" sz="20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pic>
        <p:nvPicPr>
          <p:cNvPr id="8" name="Picture 7" descr="A row of windmills along a river&#10;&#10;Description automatically generated">
            <a:extLst>
              <a:ext uri="{FF2B5EF4-FFF2-40B4-BE49-F238E27FC236}">
                <a16:creationId xmlns:a16="http://schemas.microsoft.com/office/drawing/2014/main" id="{1A82E6FC-35CA-76CE-283E-37B991ABA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 y="1245027"/>
            <a:ext cx="7673426" cy="5328768"/>
          </a:xfrm>
          <a:prstGeom prst="rect">
            <a:avLst/>
          </a:prstGeom>
        </p:spPr>
      </p:pic>
      <p:sp>
        <p:nvSpPr>
          <p:cNvPr id="4" name="TextBox 3">
            <a:extLst>
              <a:ext uri="{FF2B5EF4-FFF2-40B4-BE49-F238E27FC236}">
                <a16:creationId xmlns:a16="http://schemas.microsoft.com/office/drawing/2014/main" id="{8A091902-107B-C28A-176F-9F014EBE5860}"/>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10" name="Title 1">
            <a:extLst>
              <a:ext uri="{FF2B5EF4-FFF2-40B4-BE49-F238E27FC236}">
                <a16:creationId xmlns:a16="http://schemas.microsoft.com/office/drawing/2014/main" id="{917726AC-1038-406A-C621-218726E254E0}"/>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203034612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descr="A statue of a person in a park&#10;&#10;Description automatically generated">
            <a:extLst>
              <a:ext uri="{FF2B5EF4-FFF2-40B4-BE49-F238E27FC236}">
                <a16:creationId xmlns:a16="http://schemas.microsoft.com/office/drawing/2014/main" id="{66A56017-334B-BCA1-C078-116F6239D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00" y="0"/>
            <a:ext cx="4524028" cy="6779741"/>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5287104" y="739428"/>
            <a:ext cx="6568180" cy="1815882"/>
          </a:xfrm>
          <a:prstGeom prst="rect">
            <a:avLst/>
          </a:prstGeom>
          <a:noFill/>
        </p:spPr>
        <p:txBody>
          <a:bodyPr wrap="square" rtlCol="0">
            <a:spAutoFit/>
          </a:bodyPr>
          <a:lstStyle/>
          <a:p>
            <a:pPr fontAlgn="t"/>
            <a:r>
              <a:rPr lang="en-AU" sz="2800" b="1" i="0" dirty="0">
                <a:effectLst/>
                <a:latin typeface="Sansation"/>
              </a:rPr>
              <a:t>1)  Centennial Park, Sydney</a:t>
            </a:r>
            <a:br>
              <a:rPr lang="en-AU" sz="2800" b="1" i="0" dirty="0">
                <a:effectLst/>
                <a:latin typeface="Sansation"/>
              </a:rPr>
            </a:br>
            <a:r>
              <a:rPr lang="en-AU" sz="2800" b="1" i="0" dirty="0">
                <a:effectLst/>
                <a:latin typeface="Sansation"/>
              </a:rPr>
              <a:t>2)  City Park, Launceston - TAS</a:t>
            </a:r>
            <a:br>
              <a:rPr lang="en-AU" sz="2800" b="1" i="0" dirty="0">
                <a:effectLst/>
                <a:latin typeface="Sansation"/>
              </a:rPr>
            </a:br>
            <a:r>
              <a:rPr lang="en-AU" sz="2800" b="1" i="0" dirty="0">
                <a:effectLst/>
                <a:latin typeface="Sansation"/>
              </a:rPr>
              <a:t>3)  George Brown </a:t>
            </a:r>
            <a:r>
              <a:rPr lang="en-AU" sz="2800" b="1" i="0" dirty="0" err="1">
                <a:effectLst/>
                <a:latin typeface="Sansation"/>
              </a:rPr>
              <a:t>Botannical</a:t>
            </a:r>
            <a:r>
              <a:rPr lang="en-AU" sz="2800" b="1" i="0" dirty="0">
                <a:effectLst/>
                <a:latin typeface="Sansation"/>
              </a:rPr>
              <a:t> </a:t>
            </a:r>
            <a:r>
              <a:rPr lang="en-AU" sz="2800" b="1" i="0" dirty="0" err="1">
                <a:effectLst/>
                <a:latin typeface="Sansation"/>
              </a:rPr>
              <a:t>Gdns</a:t>
            </a:r>
            <a:r>
              <a:rPr lang="en-AU" sz="2800" b="1" i="0" dirty="0">
                <a:effectLst/>
                <a:latin typeface="Sansation"/>
              </a:rPr>
              <a:t>, Darwin</a:t>
            </a:r>
            <a:br>
              <a:rPr lang="en-AU" sz="2800" b="1" i="0" dirty="0">
                <a:effectLst/>
                <a:latin typeface="Sansation"/>
              </a:rPr>
            </a:br>
            <a:r>
              <a:rPr lang="en-AU" sz="2800" b="1" i="0" dirty="0">
                <a:effectLst/>
                <a:latin typeface="Sansation"/>
              </a:rPr>
              <a:t>4)  The Australian National Botanic </a:t>
            </a:r>
            <a:r>
              <a:rPr lang="en-AU" sz="2800" b="1" i="0" dirty="0" err="1">
                <a:effectLst/>
                <a:latin typeface="Sansation"/>
              </a:rPr>
              <a:t>Gdns</a:t>
            </a:r>
            <a:r>
              <a:rPr lang="en-AU" sz="2800" b="0" i="0" dirty="0">
                <a:solidFill>
                  <a:srgbClr val="2508D0"/>
                </a:solidFill>
                <a:effectLst/>
                <a:latin typeface="Sansation"/>
              </a:rPr>
              <a:t>​</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603314" y="3520909"/>
            <a:ext cx="6072323" cy="3108543"/>
          </a:xfrm>
          <a:prstGeom prst="rect">
            <a:avLst/>
          </a:prstGeom>
          <a:noFill/>
        </p:spPr>
        <p:txBody>
          <a:bodyPr wrap="square" rtlCol="0">
            <a:spAutoFit/>
          </a:bodyPr>
          <a:lstStyle/>
          <a:p>
            <a:r>
              <a:rPr lang="en-US" sz="2800" b="1" dirty="0"/>
              <a:t>1)  Centennial Park, Sydney</a:t>
            </a:r>
            <a:br>
              <a:rPr lang="en-US" sz="2400" dirty="0"/>
            </a:br>
            <a:br>
              <a:rPr lang="en-US" sz="2400" dirty="0"/>
            </a:br>
            <a:r>
              <a:rPr lang="en-US" sz="2400" dirty="0"/>
              <a:t>The statue is one of only three known life-size representations of Charles Dickens in the world. The rarity of statuary representing Dickens is due to injunction in his will requesting that no public memorials be erected in his </a:t>
            </a:r>
            <a:r>
              <a:rPr lang="en-US" sz="2400" dirty="0" err="1"/>
              <a:t>honour</a:t>
            </a:r>
            <a:r>
              <a:rPr lang="en-US" sz="2400" dirty="0"/>
              <a:t>.</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4">
                    <a:lumMod val="60000"/>
                    <a:lumOff val="40000"/>
                  </a:schemeClr>
                </a:solidFill>
                <a:latin typeface="+mn-lt"/>
              </a:rPr>
              <a:t>Where am I?</a:t>
            </a:r>
            <a:endParaRPr lang="en-AU" sz="3200" b="1" dirty="0">
              <a:solidFill>
                <a:schemeClr val="accent4">
                  <a:lumMod val="60000"/>
                  <a:lumOff val="40000"/>
                </a:schemeClr>
              </a:solidFill>
              <a:latin typeface="+mn-lt"/>
            </a:endParaRPr>
          </a:p>
        </p:txBody>
      </p:sp>
      <p:sp>
        <p:nvSpPr>
          <p:cNvPr id="5" name="TextBox 4">
            <a:extLst>
              <a:ext uri="{FF2B5EF4-FFF2-40B4-BE49-F238E27FC236}">
                <a16:creationId xmlns:a16="http://schemas.microsoft.com/office/drawing/2014/main" id="{DCA63973-ED40-713B-9C84-8CB8DFDB186A}"/>
              </a:ext>
            </a:extLst>
          </p:cNvPr>
          <p:cNvSpPr txBox="1"/>
          <p:nvPr/>
        </p:nvSpPr>
        <p:spPr>
          <a:xfrm>
            <a:off x="6096001" y="2491806"/>
            <a:ext cx="3954162" cy="830997"/>
          </a:xfrm>
          <a:prstGeom prst="rect">
            <a:avLst/>
          </a:prstGeom>
          <a:noFill/>
        </p:spPr>
        <p:txBody>
          <a:bodyPr wrap="square" rtlCol="0">
            <a:spAutoFit/>
          </a:bodyPr>
          <a:lstStyle/>
          <a:p>
            <a:r>
              <a:rPr lang="en-US" sz="2400" b="0" i="0" dirty="0">
                <a:solidFill>
                  <a:srgbClr val="3A67B8"/>
                </a:solidFill>
                <a:effectLst/>
                <a:latin typeface="Sansation"/>
              </a:rPr>
              <a:t>Statue of Charles Dickens - one of very few in the world.</a:t>
            </a:r>
            <a:endParaRPr lang="en-AU" sz="2400" dirty="0"/>
          </a:p>
        </p:txBody>
      </p:sp>
    </p:spTree>
    <p:extLst>
      <p:ext uri="{BB962C8B-B14F-4D97-AF65-F5344CB8AC3E}">
        <p14:creationId xmlns:p14="http://schemas.microsoft.com/office/powerpoint/2010/main" val="199884549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078423" y="1236941"/>
            <a:ext cx="3789407"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it-IT" sz="2800" b="1" i="0" dirty="0">
                <a:effectLst/>
                <a:latin typeface="Calibri" panose="020F0502020204030204" pitchFamily="34" charset="0"/>
                <a:cs typeface="Calibri" panose="020F0502020204030204" pitchFamily="34" charset="0"/>
              </a:rPr>
              <a:t>1) France</a:t>
            </a:r>
            <a:br>
              <a:rPr lang="it-IT" sz="2800" b="1" dirty="0">
                <a:latin typeface="Calibri" panose="020F0502020204030204" pitchFamily="34" charset="0"/>
                <a:cs typeface="Calibri" panose="020F0502020204030204" pitchFamily="34" charset="0"/>
              </a:rPr>
            </a:br>
            <a:r>
              <a:rPr lang="it-IT" sz="2800" b="1" i="0" dirty="0">
                <a:effectLst/>
                <a:latin typeface="Calibri" panose="020F0502020204030204" pitchFamily="34" charset="0"/>
                <a:cs typeface="Calibri" panose="020F0502020204030204" pitchFamily="34" charset="0"/>
              </a:rPr>
              <a:t>2) Brazil</a:t>
            </a:r>
            <a:br>
              <a:rPr lang="it-IT" sz="2800" b="1" dirty="0">
                <a:latin typeface="Calibri" panose="020F0502020204030204" pitchFamily="34" charset="0"/>
                <a:cs typeface="Calibri" panose="020F0502020204030204" pitchFamily="34" charset="0"/>
              </a:rPr>
            </a:br>
            <a:r>
              <a:rPr lang="it-IT" sz="2800" b="1" i="0" dirty="0">
                <a:effectLst/>
                <a:latin typeface="Calibri" panose="020F0502020204030204" pitchFamily="34" charset="0"/>
                <a:cs typeface="Calibri" panose="020F0502020204030204" pitchFamily="34" charset="0"/>
              </a:rPr>
              <a:t>3) Austria</a:t>
            </a:r>
            <a:br>
              <a:rPr lang="it-IT" sz="2800" b="1" dirty="0">
                <a:latin typeface="Calibri" panose="020F0502020204030204" pitchFamily="34" charset="0"/>
                <a:cs typeface="Calibri" panose="020F0502020204030204" pitchFamily="34" charset="0"/>
              </a:rPr>
            </a:br>
            <a:r>
              <a:rPr lang="it-IT" sz="2800" b="1" i="0" dirty="0">
                <a:effectLst/>
                <a:latin typeface="Calibri" panose="020F0502020204030204" pitchFamily="34" charset="0"/>
                <a:cs typeface="Calibri" panose="020F0502020204030204" pitchFamily="34" charset="0"/>
              </a:rPr>
              <a:t>​4) Lithuania</a:t>
            </a:r>
            <a:endPar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963094" y="3575961"/>
            <a:ext cx="3917089" cy="2677656"/>
          </a:xfrm>
          <a:prstGeom prst="rect">
            <a:avLst/>
          </a:prstGeom>
          <a:noFill/>
        </p:spPr>
        <p:txBody>
          <a:bodyPr wrap="square" rtlCol="0">
            <a:spAutoFit/>
          </a:bodyPr>
          <a:lstStyle/>
          <a:p>
            <a:pPr marL="457200" indent="-457200">
              <a:buAutoNum type="arabicParenR" startAt="4"/>
            </a:pPr>
            <a:r>
              <a:rPr lang="en-US" sz="2800" b="1" dirty="0"/>
              <a:t>Lithuania</a:t>
            </a:r>
            <a:br>
              <a:rPr lang="en-US" sz="2000" dirty="0"/>
            </a:br>
            <a:endParaRPr lang="en-US" sz="2000" dirty="0"/>
          </a:p>
          <a:p>
            <a:r>
              <a:rPr lang="en-US" sz="2000" b="1" dirty="0"/>
              <a:t>The Hill of Crosses</a:t>
            </a:r>
            <a:r>
              <a:rPr lang="en-US" sz="2000" dirty="0"/>
              <a:t> is a site of pilgrimage  about 12 km north of the city of Siauliai, in northern Lithuania. The precise origin of the practice of leaving crosses on the hill is uncertain.</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pic>
        <p:nvPicPr>
          <p:cNvPr id="5" name="Picture 4" descr="A bride and groom walking down a path with cross walls&#10;&#10;Description automatically generated">
            <a:extLst>
              <a:ext uri="{FF2B5EF4-FFF2-40B4-BE49-F238E27FC236}">
                <a16:creationId xmlns:a16="http://schemas.microsoft.com/office/drawing/2014/main" id="{8B6E5F2A-990D-3E83-2E6D-CD74915CA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2086"/>
            <a:ext cx="7628239" cy="5721179"/>
          </a:xfrm>
          <a:prstGeom prst="rect">
            <a:avLst/>
          </a:prstGeom>
        </p:spPr>
      </p:pic>
      <p:sp>
        <p:nvSpPr>
          <p:cNvPr id="9" name="TextBox 8">
            <a:extLst>
              <a:ext uri="{FF2B5EF4-FFF2-40B4-BE49-F238E27FC236}">
                <a16:creationId xmlns:a16="http://schemas.microsoft.com/office/drawing/2014/main" id="{745706FF-8ED8-4503-78C4-7FBD0406DBEB}"/>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10" name="Title 1">
            <a:extLst>
              <a:ext uri="{FF2B5EF4-FFF2-40B4-BE49-F238E27FC236}">
                <a16:creationId xmlns:a16="http://schemas.microsoft.com/office/drawing/2014/main" id="{919D54F2-7985-6B73-C1BC-062D9BFBED95}"/>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366662497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963093" y="1104919"/>
            <a:ext cx="3789407"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s-ES" sz="2800" b="1" i="0" dirty="0">
                <a:effectLst/>
              </a:rPr>
              <a:t>1) Petra, </a:t>
            </a:r>
            <a:r>
              <a:rPr lang="es-ES" sz="2800" b="1" i="0" dirty="0" err="1">
                <a:effectLst/>
              </a:rPr>
              <a:t>Jordan</a:t>
            </a:r>
            <a:br>
              <a:rPr lang="es-ES" sz="2800" b="1" dirty="0"/>
            </a:br>
            <a:r>
              <a:rPr lang="es-ES" sz="2800" b="1" i="0" dirty="0">
                <a:effectLst/>
              </a:rPr>
              <a:t>2) </a:t>
            </a:r>
            <a:r>
              <a:rPr lang="es-ES" sz="2800" b="1" i="0" dirty="0" err="1">
                <a:effectLst/>
              </a:rPr>
              <a:t>Jerusaalem</a:t>
            </a:r>
            <a:r>
              <a:rPr lang="es-ES" sz="2800" b="1" i="0" dirty="0">
                <a:effectLst/>
              </a:rPr>
              <a:t>, Israel,</a:t>
            </a:r>
            <a:br>
              <a:rPr lang="es-ES" sz="2800" b="1" dirty="0"/>
            </a:br>
            <a:r>
              <a:rPr lang="es-ES" sz="2800" b="1" i="0" dirty="0">
                <a:effectLst/>
              </a:rPr>
              <a:t>3) </a:t>
            </a:r>
            <a:r>
              <a:rPr lang="es-ES" sz="2800" b="1" i="0" dirty="0" err="1">
                <a:effectLst/>
              </a:rPr>
              <a:t>Cappadocia</a:t>
            </a:r>
            <a:r>
              <a:rPr lang="es-ES" sz="2800" b="1" i="0" dirty="0">
                <a:effectLst/>
              </a:rPr>
              <a:t>, </a:t>
            </a:r>
            <a:r>
              <a:rPr lang="es-ES" sz="2800" b="1" i="0" dirty="0" err="1">
                <a:effectLst/>
              </a:rPr>
              <a:t>Turkey</a:t>
            </a:r>
            <a:br>
              <a:rPr lang="es-ES" sz="2800" b="1" dirty="0"/>
            </a:br>
            <a:r>
              <a:rPr lang="es-ES" sz="2800" b="1" i="0" dirty="0">
                <a:effectLst/>
              </a:rPr>
              <a:t>​4) </a:t>
            </a:r>
            <a:r>
              <a:rPr lang="es-ES" sz="2800" b="1" i="0" dirty="0" err="1">
                <a:effectLst/>
              </a:rPr>
              <a:t>Bogota</a:t>
            </a:r>
            <a:r>
              <a:rPr lang="es-ES" sz="2800" b="1" i="0" dirty="0">
                <a:effectLst/>
              </a:rPr>
              <a:t>, Columbia</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835411" y="3213497"/>
            <a:ext cx="3917089" cy="3354765"/>
          </a:xfrm>
          <a:prstGeom prst="rect">
            <a:avLst/>
          </a:prstGeom>
          <a:noFill/>
        </p:spPr>
        <p:txBody>
          <a:bodyPr wrap="square" rtlCol="0">
            <a:spAutoFit/>
          </a:bodyPr>
          <a:lstStyle/>
          <a:p>
            <a:pPr marL="457200" indent="-457200">
              <a:buAutoNum type="arabicParenR"/>
            </a:pPr>
            <a:r>
              <a:rPr lang="en-US" sz="2800" b="1" dirty="0"/>
              <a:t>Petra,  Jordan.   </a:t>
            </a:r>
            <a:br>
              <a:rPr lang="en-US" sz="2400" dirty="0"/>
            </a:br>
            <a:endParaRPr lang="en-US" sz="2400" dirty="0"/>
          </a:p>
          <a:p>
            <a:r>
              <a:rPr lang="en-US" sz="2000" dirty="0"/>
              <a:t>Al-</a:t>
            </a:r>
            <a:r>
              <a:rPr lang="en-US" sz="2000" dirty="0" err="1"/>
              <a:t>Khazneh</a:t>
            </a:r>
            <a:r>
              <a:rPr lang="en-US" sz="2000" dirty="0"/>
              <a:t>, is one of the most elaborate temples in the ancient Arab Nabatean Kingdom city of Petra. As with most of the other buildings in this ancient town, including the Monastery, this structure was carved out of a sandstone rock face.</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pic>
        <p:nvPicPr>
          <p:cNvPr id="5" name="Picture 4" descr="A close-up of a building&#10;&#10;Description automatically generated">
            <a:extLst>
              <a:ext uri="{FF2B5EF4-FFF2-40B4-BE49-F238E27FC236}">
                <a16:creationId xmlns:a16="http://schemas.microsoft.com/office/drawing/2014/main" id="{220A1D59-991F-215E-B8DE-8909604D3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63774"/>
            <a:ext cx="7799642" cy="5204488"/>
          </a:xfrm>
          <a:prstGeom prst="rect">
            <a:avLst/>
          </a:prstGeom>
        </p:spPr>
      </p:pic>
      <p:sp>
        <p:nvSpPr>
          <p:cNvPr id="9" name="TextBox 8">
            <a:extLst>
              <a:ext uri="{FF2B5EF4-FFF2-40B4-BE49-F238E27FC236}">
                <a16:creationId xmlns:a16="http://schemas.microsoft.com/office/drawing/2014/main" id="{55154727-E8C0-0CD5-B01A-96F963617CE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E39B642C-B6D1-A77C-86A1-D0411F73AC3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419138466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592394" y="1135525"/>
            <a:ext cx="4501788" cy="2923877"/>
          </a:xfrm>
          <a:prstGeom prst="rect">
            <a:avLst/>
          </a:prstGeom>
          <a:noFill/>
        </p:spPr>
        <p:txBody>
          <a:bodyPr wrap="square" rtlCol="0">
            <a:spAutoFit/>
          </a:bodyPr>
          <a:lstStyle/>
          <a:p>
            <a:pPr algn="l"/>
            <a:r>
              <a:rPr lang="en-AU" sz="2800" b="1" i="0" dirty="0">
                <a:effectLst/>
              </a:rPr>
              <a:t>1) Udaipur, India</a:t>
            </a:r>
            <a:br>
              <a:rPr lang="en-AU" sz="2800" b="1" i="0" dirty="0">
                <a:effectLst/>
              </a:rPr>
            </a:br>
            <a:r>
              <a:rPr lang="en-AU" sz="2800" b="1" i="0" dirty="0">
                <a:effectLst/>
              </a:rPr>
              <a:t>2) Phnom Penh, Cambodia</a:t>
            </a:r>
            <a:br>
              <a:rPr lang="en-AU" sz="2800" b="1" i="0" dirty="0">
                <a:effectLst/>
              </a:rPr>
            </a:br>
            <a:r>
              <a:rPr lang="en-AU" sz="2800" b="1" i="0" dirty="0">
                <a:effectLst/>
              </a:rPr>
              <a:t>3) Milwaukee, USA</a:t>
            </a:r>
            <a:br>
              <a:rPr lang="en-AU" sz="2800" b="1" i="0" dirty="0">
                <a:effectLst/>
              </a:rPr>
            </a:br>
            <a:r>
              <a:rPr lang="en-AU" sz="2800" b="1" i="0" dirty="0">
                <a:effectLst/>
              </a:rPr>
              <a:t>4) </a:t>
            </a:r>
            <a:r>
              <a:rPr lang="en-AU" sz="2800" b="1" i="0" dirty="0" err="1">
                <a:effectLst/>
              </a:rPr>
              <a:t>Beunos</a:t>
            </a:r>
            <a:r>
              <a:rPr lang="en-AU" sz="2800" b="1" i="0" dirty="0">
                <a:effectLst/>
              </a:rPr>
              <a:t> Aires, Argentina</a:t>
            </a:r>
            <a:br>
              <a:rPr lang="en-AU" sz="2400" b="0" i="0" dirty="0">
                <a:solidFill>
                  <a:srgbClr val="2508D0"/>
                </a:solidFill>
                <a:effectLst/>
                <a:latin typeface="Sansation"/>
              </a:rPr>
            </a:br>
            <a:endParaRPr lang="en-AU" sz="2400" b="0" i="0" dirty="0">
              <a:solidFill>
                <a:srgbClr val="2508D0"/>
              </a:solidFill>
              <a:effectLst/>
              <a:latin typeface="Sansation"/>
            </a:endParaRPr>
          </a:p>
          <a:p>
            <a:br>
              <a:rPr lang="en-AU" sz="2400" b="0" i="0" dirty="0">
                <a:solidFill>
                  <a:srgbClr val="525252"/>
                </a:solidFill>
                <a:effectLst/>
                <a:latin typeface="Lato" panose="020F0502020204030203" pitchFamily="34" charset="0"/>
              </a:rPr>
            </a:br>
            <a:endParaRPr kumimoji="0" lang="en-AU" sz="2400" b="0" i="0" u="none" strike="noStrike" kern="1200" cap="none" spc="0" normalizeH="0" baseline="0" noProof="0" dirty="0">
              <a:ln>
                <a:noFill/>
              </a:ln>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743568" y="3213497"/>
            <a:ext cx="4008933" cy="2369880"/>
          </a:xfrm>
          <a:prstGeom prst="rect">
            <a:avLst/>
          </a:prstGeom>
          <a:noFill/>
        </p:spPr>
        <p:txBody>
          <a:bodyPr wrap="square" rtlCol="0">
            <a:spAutoFit/>
          </a:bodyPr>
          <a:lstStyle/>
          <a:p>
            <a:pPr marL="457200" indent="-457200">
              <a:buAutoNum type="arabicParenR"/>
            </a:pPr>
            <a:r>
              <a:rPr lang="en-US" sz="2800" b="1" dirty="0"/>
              <a:t>Udaipur, India</a:t>
            </a:r>
            <a:br>
              <a:rPr lang="en-US" sz="2000" dirty="0"/>
            </a:br>
            <a:endParaRPr lang="en-US" sz="2000" dirty="0"/>
          </a:p>
          <a:p>
            <a:r>
              <a:rPr lang="en-US" sz="2000" dirty="0"/>
              <a:t>Lake </a:t>
            </a:r>
            <a:r>
              <a:rPr lang="en-US" sz="2000" dirty="0" err="1"/>
              <a:t>Pichola</a:t>
            </a:r>
            <a:r>
              <a:rPr lang="en-US" sz="2000" dirty="0"/>
              <a:t>, situated in Udaipur city in the Indian state of Rajasthan, is an artificial fresh water lake, created in the year 1362 AD, named after the nearby </a:t>
            </a:r>
            <a:r>
              <a:rPr lang="en-US" sz="2000" dirty="0" err="1"/>
              <a:t>Picholi</a:t>
            </a:r>
            <a:r>
              <a:rPr lang="en-US" sz="2000" dirty="0"/>
              <a:t> village.</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pic>
        <p:nvPicPr>
          <p:cNvPr id="5" name="Picture 4" descr="A large white building in the water with Lake Palace in the background&#10;&#10;Description automatically generated">
            <a:extLst>
              <a:ext uri="{FF2B5EF4-FFF2-40B4-BE49-F238E27FC236}">
                <a16:creationId xmlns:a16="http://schemas.microsoft.com/office/drawing/2014/main" id="{65697BA3-34B9-30FD-B2D1-A4E68A1E2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45690"/>
            <a:ext cx="7522601" cy="5015067"/>
          </a:xfrm>
          <a:prstGeom prst="rect">
            <a:avLst/>
          </a:prstGeom>
        </p:spPr>
      </p:pic>
      <p:sp>
        <p:nvSpPr>
          <p:cNvPr id="9" name="TextBox 8">
            <a:extLst>
              <a:ext uri="{FF2B5EF4-FFF2-40B4-BE49-F238E27FC236}">
                <a16:creationId xmlns:a16="http://schemas.microsoft.com/office/drawing/2014/main" id="{2D0FC2F8-36B3-7822-E040-E9F7A6E23636}"/>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F447E2BA-A04A-6892-32B5-A067F2B3F014}"/>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190726144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387348" y="1113830"/>
            <a:ext cx="2490718"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2800" b="1" i="0" dirty="0">
                <a:effectLst/>
              </a:rPr>
              <a:t>1) London</a:t>
            </a:r>
            <a:br>
              <a:rPr lang="en-AU" sz="2800" b="1" dirty="0"/>
            </a:br>
            <a:r>
              <a:rPr lang="en-AU" sz="2800" b="1" i="0" dirty="0">
                <a:effectLst/>
              </a:rPr>
              <a:t>2) Paris</a:t>
            </a:r>
            <a:br>
              <a:rPr lang="en-AU" sz="2800" b="1" dirty="0"/>
            </a:br>
            <a:r>
              <a:rPr lang="en-AU" sz="2800" b="1" i="0" dirty="0">
                <a:effectLst/>
              </a:rPr>
              <a:t>3) Budapest</a:t>
            </a:r>
            <a:br>
              <a:rPr lang="en-AU" sz="2800" b="1" dirty="0"/>
            </a:br>
            <a:r>
              <a:rPr lang="en-AU" sz="2800" b="1" i="0" dirty="0">
                <a:effectLst/>
              </a:rPr>
              <a:t>4) Czechia</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8097795" y="3213497"/>
            <a:ext cx="3654706" cy="2677656"/>
          </a:xfrm>
          <a:prstGeom prst="rect">
            <a:avLst/>
          </a:prstGeom>
          <a:noFill/>
        </p:spPr>
        <p:txBody>
          <a:bodyPr wrap="square" rtlCol="0">
            <a:spAutoFit/>
          </a:bodyPr>
          <a:lstStyle/>
          <a:p>
            <a:pPr marL="457200" indent="-457200">
              <a:buAutoNum type="arabicParenR"/>
            </a:pPr>
            <a:r>
              <a:rPr lang="en-US" sz="2800" b="1" dirty="0"/>
              <a:t>London, England.</a:t>
            </a:r>
            <a:br>
              <a:rPr lang="en-US" sz="2000" dirty="0"/>
            </a:br>
            <a:endParaRPr lang="en-US" sz="2000" dirty="0"/>
          </a:p>
          <a:p>
            <a:r>
              <a:rPr lang="en-US" sz="2000" dirty="0"/>
              <a:t>Big Ben is the nickname for the Great Bell of the clock at the north end of the Palace of Westminster in London and is usually extended to refer to both the clock and the clock tower.</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pic>
        <p:nvPicPr>
          <p:cNvPr id="5" name="Picture 4" descr="A large building with a clock tower&#10;&#10;Description automatically generated">
            <a:extLst>
              <a:ext uri="{FF2B5EF4-FFF2-40B4-BE49-F238E27FC236}">
                <a16:creationId xmlns:a16="http://schemas.microsoft.com/office/drawing/2014/main" id="{504C6D1A-1467-2D7F-E9D7-AAA453D99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 y="830045"/>
            <a:ext cx="8089286" cy="5397760"/>
          </a:xfrm>
          <a:prstGeom prst="rect">
            <a:avLst/>
          </a:prstGeom>
        </p:spPr>
      </p:pic>
      <p:sp>
        <p:nvSpPr>
          <p:cNvPr id="9" name="TextBox 8">
            <a:extLst>
              <a:ext uri="{FF2B5EF4-FFF2-40B4-BE49-F238E27FC236}">
                <a16:creationId xmlns:a16="http://schemas.microsoft.com/office/drawing/2014/main" id="{98867B94-32EF-BFDA-9E59-E8F30B1C79F7}"/>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8A32B6B2-B68E-96C9-150D-D7AD70CF3070}"/>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400718068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387348" y="1113830"/>
            <a:ext cx="2490718"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2800" b="1" i="0" dirty="0">
                <a:effectLst/>
              </a:rPr>
              <a:t>1) Perth</a:t>
            </a:r>
            <a:br>
              <a:rPr lang="en-AU" sz="2800" b="1" dirty="0"/>
            </a:br>
            <a:r>
              <a:rPr lang="en-AU" sz="2800" b="1" i="0" dirty="0">
                <a:effectLst/>
              </a:rPr>
              <a:t>2) Sydney</a:t>
            </a:r>
            <a:br>
              <a:rPr lang="en-AU" sz="2800" b="1" dirty="0"/>
            </a:br>
            <a:r>
              <a:rPr lang="en-AU" sz="2800" b="1" i="0" dirty="0">
                <a:effectLst/>
              </a:rPr>
              <a:t>3) Nelson Bay</a:t>
            </a:r>
            <a:br>
              <a:rPr lang="en-AU" sz="2800" b="1" dirty="0"/>
            </a:br>
            <a:r>
              <a:rPr lang="en-AU" sz="2800" b="1" i="0" dirty="0">
                <a:effectLst/>
              </a:rPr>
              <a:t>4) Port Arthur</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529384" y="3213497"/>
            <a:ext cx="4223117" cy="3046988"/>
          </a:xfrm>
          <a:prstGeom prst="rect">
            <a:avLst/>
          </a:prstGeom>
          <a:noFill/>
        </p:spPr>
        <p:txBody>
          <a:bodyPr wrap="square" rtlCol="0">
            <a:spAutoFit/>
          </a:bodyPr>
          <a:lstStyle/>
          <a:p>
            <a:pPr marL="457200" indent="-457200">
              <a:buAutoNum type="arabicParenR"/>
            </a:pPr>
            <a:r>
              <a:rPr lang="en-US" sz="2800" b="1" dirty="0"/>
              <a:t>Sydney</a:t>
            </a:r>
          </a:p>
          <a:p>
            <a:pPr marL="457200" indent="-457200">
              <a:buAutoNum type="arabicParenR"/>
            </a:pPr>
            <a:endParaRPr lang="en-US" sz="2000" dirty="0"/>
          </a:p>
          <a:p>
            <a:r>
              <a:rPr lang="en-US" sz="2400" dirty="0"/>
              <a:t>Unveiled in 1926 by Sculptor Sir Edgar Bertram </a:t>
            </a:r>
            <a:r>
              <a:rPr lang="en-US" sz="2400" dirty="0" err="1"/>
              <a:t>Mackennal</a:t>
            </a:r>
            <a:r>
              <a:rPr lang="en-US" sz="2400" dirty="0"/>
              <a:t> (1863-1931) </a:t>
            </a:r>
            <a:r>
              <a:rPr lang="en-US" sz="2400" dirty="0" err="1"/>
              <a:t>whu</a:t>
            </a:r>
            <a:r>
              <a:rPr lang="en-US" sz="2400" dirty="0"/>
              <a:t> was the most successful Australian artist of his time.  Located opposite the state library of NSW.</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9" name="TextBox 8">
            <a:extLst>
              <a:ext uri="{FF2B5EF4-FFF2-40B4-BE49-F238E27FC236}">
                <a16:creationId xmlns:a16="http://schemas.microsoft.com/office/drawing/2014/main" id="{98867B94-32EF-BFDA-9E59-E8F30B1C79F7}"/>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8A32B6B2-B68E-96C9-150D-D7AD70CF3070}"/>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1026" name="Picture 2" descr="Picture">
            <a:extLst>
              <a:ext uri="{FF2B5EF4-FFF2-40B4-BE49-F238E27FC236}">
                <a16:creationId xmlns:a16="http://schemas.microsoft.com/office/drawing/2014/main" id="{A03BF7B2-F597-6686-C3FC-93D32EC32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26" y="591126"/>
            <a:ext cx="3217513" cy="61721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C11A17-5D1A-2026-E120-E24024CBF84E}"/>
              </a:ext>
            </a:extLst>
          </p:cNvPr>
          <p:cNvSpPr txBox="1"/>
          <p:nvPr/>
        </p:nvSpPr>
        <p:spPr>
          <a:xfrm>
            <a:off x="4094206" y="2237214"/>
            <a:ext cx="1754660" cy="954107"/>
          </a:xfrm>
          <a:prstGeom prst="rect">
            <a:avLst/>
          </a:prstGeom>
          <a:noFill/>
        </p:spPr>
        <p:txBody>
          <a:bodyPr wrap="square" rtlCol="0">
            <a:spAutoFit/>
          </a:bodyPr>
          <a:lstStyle/>
          <a:p>
            <a:pPr algn="ctr"/>
            <a:r>
              <a:rPr lang="en-US" sz="2800" dirty="0"/>
              <a:t>Romeo and Juliet</a:t>
            </a:r>
            <a:endParaRPr lang="en-AU" sz="2800" dirty="0"/>
          </a:p>
        </p:txBody>
      </p:sp>
    </p:spTree>
    <p:extLst>
      <p:ext uri="{BB962C8B-B14F-4D97-AF65-F5344CB8AC3E}">
        <p14:creationId xmlns:p14="http://schemas.microsoft.com/office/powerpoint/2010/main" val="117141849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144330" y="1011957"/>
            <a:ext cx="2358914"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2800" b="1" i="0" dirty="0">
                <a:effectLst/>
              </a:rPr>
              <a:t>1) India</a:t>
            </a:r>
            <a:br>
              <a:rPr lang="en-AU" sz="2800" b="1" dirty="0"/>
            </a:br>
            <a:r>
              <a:rPr lang="en-AU" sz="2800" b="1" i="0" dirty="0">
                <a:effectLst/>
              </a:rPr>
              <a:t>2) Japan</a:t>
            </a:r>
            <a:br>
              <a:rPr lang="en-AU" sz="2800" b="1" dirty="0"/>
            </a:br>
            <a:r>
              <a:rPr lang="en-AU" sz="2800" b="1" i="0" dirty="0">
                <a:effectLst/>
              </a:rPr>
              <a:t>3) Sri Lanka</a:t>
            </a:r>
            <a:br>
              <a:rPr lang="en-AU" sz="2800" b="1" dirty="0"/>
            </a:br>
            <a:r>
              <a:rPr lang="en-AU" sz="2800" b="1" i="0" dirty="0">
                <a:effectLst/>
              </a:rPr>
              <a:t>​4) China</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69972" y="3213497"/>
            <a:ext cx="4382529" cy="2677656"/>
          </a:xfrm>
          <a:prstGeom prst="rect">
            <a:avLst/>
          </a:prstGeom>
          <a:noFill/>
        </p:spPr>
        <p:txBody>
          <a:bodyPr wrap="square" rtlCol="0">
            <a:spAutoFit/>
          </a:bodyPr>
          <a:lstStyle/>
          <a:p>
            <a:pPr marL="457200" indent="-457200">
              <a:buAutoNum type="arabicParenR" startAt="4"/>
            </a:pPr>
            <a:r>
              <a:rPr lang="en-US" sz="2800" b="1" dirty="0"/>
              <a:t>Xi'an,  China</a:t>
            </a:r>
            <a:br>
              <a:rPr lang="en-US" sz="2000" dirty="0"/>
            </a:br>
            <a:endParaRPr lang="en-US" sz="2000" dirty="0"/>
          </a:p>
          <a:p>
            <a:r>
              <a:rPr lang="en-US" sz="2400" dirty="0"/>
              <a:t>The Terracotta Army is a collection of terracotta sculptures depicting the armies of Qin Shi Huang, the first Emperor of China.</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East</a:t>
            </a:r>
            <a:endParaRPr lang="en-AU" sz="3200" dirty="0"/>
          </a:p>
        </p:txBody>
      </p:sp>
      <p:pic>
        <p:nvPicPr>
          <p:cNvPr id="5" name="Picture 4" descr="A group of terracotta warriors&#10;&#10;Description automatically generated">
            <a:extLst>
              <a:ext uri="{FF2B5EF4-FFF2-40B4-BE49-F238E27FC236}">
                <a16:creationId xmlns:a16="http://schemas.microsoft.com/office/drawing/2014/main" id="{9385D52B-511F-6E4B-B8A3-FDAAA6119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545418"/>
            <a:ext cx="6219569" cy="6320349"/>
          </a:xfrm>
          <a:prstGeom prst="rect">
            <a:avLst/>
          </a:prstGeom>
        </p:spPr>
      </p:pic>
      <p:sp>
        <p:nvSpPr>
          <p:cNvPr id="8" name="TextBox 7">
            <a:extLst>
              <a:ext uri="{FF2B5EF4-FFF2-40B4-BE49-F238E27FC236}">
                <a16:creationId xmlns:a16="http://schemas.microsoft.com/office/drawing/2014/main" id="{6ADBC232-A0A9-A90B-A80D-2D9654DB6DE4}"/>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F2827A10-8AEE-DD8F-14FC-6301429A8602}"/>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40973563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69972" y="1184952"/>
            <a:ext cx="3789407" cy="2185214"/>
          </a:xfrm>
          <a:prstGeom prst="rect">
            <a:avLst/>
          </a:prstGeom>
          <a:noFill/>
        </p:spPr>
        <p:txBody>
          <a:bodyPr wrap="square" rtlCol="0">
            <a:spAutoFit/>
          </a:bodyPr>
          <a:lstStyle/>
          <a:p>
            <a:pPr fontAlgn="t"/>
            <a:r>
              <a:rPr lang="es-ES" sz="2800" b="1" i="0" dirty="0">
                <a:effectLst/>
              </a:rPr>
              <a:t>1) Los </a:t>
            </a:r>
            <a:r>
              <a:rPr lang="es-ES" sz="2800" b="1" i="0" dirty="0" err="1">
                <a:effectLst/>
              </a:rPr>
              <a:t>Angeles</a:t>
            </a:r>
            <a:r>
              <a:rPr lang="es-ES" sz="2800" b="1" i="0" dirty="0">
                <a:effectLst/>
              </a:rPr>
              <a:t>, USA</a:t>
            </a:r>
            <a:br>
              <a:rPr lang="es-ES" sz="2800" b="1" i="0" dirty="0">
                <a:effectLst/>
              </a:rPr>
            </a:br>
            <a:r>
              <a:rPr lang="es-ES" sz="2800" b="1" i="0" dirty="0">
                <a:effectLst/>
              </a:rPr>
              <a:t>2) </a:t>
            </a:r>
            <a:r>
              <a:rPr lang="es-ES" sz="2800" b="1" i="0" dirty="0" err="1">
                <a:effectLst/>
              </a:rPr>
              <a:t>Naples</a:t>
            </a:r>
            <a:r>
              <a:rPr lang="es-ES" sz="2800" b="1" i="0" dirty="0">
                <a:effectLst/>
              </a:rPr>
              <a:t>, </a:t>
            </a:r>
            <a:r>
              <a:rPr lang="es-ES" sz="2800" b="1" i="0" dirty="0" err="1">
                <a:effectLst/>
              </a:rPr>
              <a:t>Italy</a:t>
            </a:r>
            <a:endParaRPr lang="es-ES" sz="2800" b="1" i="0" dirty="0">
              <a:effectLst/>
            </a:endParaRPr>
          </a:p>
          <a:p>
            <a:pPr fontAlgn="t"/>
            <a:r>
              <a:rPr lang="es-ES" sz="2800" b="1" i="0" dirty="0">
                <a:effectLst/>
              </a:rPr>
              <a:t>​3) </a:t>
            </a:r>
            <a:r>
              <a:rPr lang="es-ES" sz="2800" b="1" i="0" dirty="0" err="1">
                <a:effectLst/>
              </a:rPr>
              <a:t>Singapore</a:t>
            </a:r>
            <a:br>
              <a:rPr lang="es-ES" sz="2800" b="1" i="0" dirty="0">
                <a:effectLst/>
              </a:rPr>
            </a:br>
            <a:r>
              <a:rPr lang="es-ES" sz="2800" b="1" i="0" dirty="0">
                <a:effectLst/>
              </a:rPr>
              <a:t>4) Barcelona, </a:t>
            </a:r>
            <a:r>
              <a:rPr lang="es-ES" sz="2800" b="1" i="0" dirty="0" err="1">
                <a:effectLst/>
              </a:rPr>
              <a:t>Spain</a:t>
            </a:r>
            <a:br>
              <a:rPr lang="es-ES" sz="2400" i="0" dirty="0">
                <a:effectLst/>
                <a:latin typeface="Sansation"/>
              </a:rPr>
            </a:br>
            <a:r>
              <a:rPr lang="es-ES" sz="2400" i="0" dirty="0">
                <a:effectLst/>
                <a:latin typeface="Sansation"/>
              </a:rPr>
              <a:t>​</a:t>
            </a:r>
          </a:p>
        </p:txBody>
      </p:sp>
      <p:sp>
        <p:nvSpPr>
          <p:cNvPr id="7" name="TextBox 6">
            <a:extLst>
              <a:ext uri="{FF2B5EF4-FFF2-40B4-BE49-F238E27FC236}">
                <a16:creationId xmlns:a16="http://schemas.microsoft.com/office/drawing/2014/main" id="{4E8CB2B2-0EDB-7593-B5E6-466222C55AC6}"/>
              </a:ext>
            </a:extLst>
          </p:cNvPr>
          <p:cNvSpPr txBox="1"/>
          <p:nvPr/>
        </p:nvSpPr>
        <p:spPr>
          <a:xfrm>
            <a:off x="6713838" y="3213497"/>
            <a:ext cx="5038663" cy="3046988"/>
          </a:xfrm>
          <a:prstGeom prst="rect">
            <a:avLst/>
          </a:prstGeom>
          <a:noFill/>
        </p:spPr>
        <p:txBody>
          <a:bodyPr wrap="square" rtlCol="0">
            <a:spAutoFit/>
          </a:bodyPr>
          <a:lstStyle/>
          <a:p>
            <a:r>
              <a:rPr lang="en-US" sz="2800" b="1" dirty="0"/>
              <a:t>3) Singapore</a:t>
            </a:r>
            <a:br>
              <a:rPr lang="en-US" sz="2000" b="1" dirty="0"/>
            </a:br>
            <a:r>
              <a:rPr lang="en-US" sz="2000" b="1" dirty="0"/>
              <a:t>​</a:t>
            </a:r>
          </a:p>
          <a:p>
            <a:r>
              <a:rPr lang="en-US" sz="2400" dirty="0"/>
              <a:t>Marina Bay Sands is an integrated resort fronting Marina Bay in Singapore. At its opening in 2010, it was billed as the world's most expensive standalone casino property at US$8 billion, including the land cost.</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pic>
        <p:nvPicPr>
          <p:cNvPr id="8" name="Picture 7" descr="A tall building with a balcony on top&#10;&#10;Description automatically generated">
            <a:extLst>
              <a:ext uri="{FF2B5EF4-FFF2-40B4-BE49-F238E27FC236}">
                <a16:creationId xmlns:a16="http://schemas.microsoft.com/office/drawing/2014/main" id="{C722AC5E-4E80-30E1-BEE2-9CA3E9B10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798" y="160113"/>
            <a:ext cx="4446202" cy="6675496"/>
          </a:xfrm>
          <a:prstGeom prst="rect">
            <a:avLst/>
          </a:prstGeom>
        </p:spPr>
      </p:pic>
      <p:sp>
        <p:nvSpPr>
          <p:cNvPr id="9" name="TextBox 8">
            <a:extLst>
              <a:ext uri="{FF2B5EF4-FFF2-40B4-BE49-F238E27FC236}">
                <a16:creationId xmlns:a16="http://schemas.microsoft.com/office/drawing/2014/main" id="{BFECBD32-4853-1336-E8D9-7964323ECD9F}"/>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DB652500-76A0-82C4-1916-1AAE272E1604}"/>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127650167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3281-F0E0-D87B-EE04-1A9CE8FBDF57}"/>
              </a:ext>
            </a:extLst>
          </p:cNvPr>
          <p:cNvSpPr>
            <a:spLocks noGrp="1"/>
          </p:cNvSpPr>
          <p:nvPr>
            <p:ph type="ctrTitle"/>
          </p:nvPr>
        </p:nvSpPr>
        <p:spPr>
          <a:xfrm>
            <a:off x="1323401" y="160697"/>
            <a:ext cx="2680189" cy="477837"/>
          </a:xfrm>
        </p:spPr>
        <p:txBody>
          <a:bodyPr>
            <a:normAutofit fontScale="90000"/>
          </a:bodyPr>
          <a:lstStyle/>
          <a:p>
            <a:r>
              <a:rPr lang="en-US" sz="3200" b="1" dirty="0">
                <a:latin typeface="+mn-lt"/>
              </a:rPr>
              <a:t>Where am I?</a:t>
            </a:r>
            <a:endParaRPr lang="en-AU" sz="3200" b="1" dirty="0">
              <a:latin typeface="+mn-lt"/>
            </a:endParaRPr>
          </a:p>
        </p:txBody>
      </p:sp>
      <p:sp>
        <p:nvSpPr>
          <p:cNvPr id="6" name="TextBox 5">
            <a:extLst>
              <a:ext uri="{FF2B5EF4-FFF2-40B4-BE49-F238E27FC236}">
                <a16:creationId xmlns:a16="http://schemas.microsoft.com/office/drawing/2014/main" id="{815D5256-806F-9566-E866-BED0C8D6DC0D}"/>
              </a:ext>
            </a:extLst>
          </p:cNvPr>
          <p:cNvSpPr txBox="1"/>
          <p:nvPr/>
        </p:nvSpPr>
        <p:spPr>
          <a:xfrm>
            <a:off x="7395562" y="945384"/>
            <a:ext cx="455552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1010F"/>
                </a:solidFill>
                <a:effectLst/>
              </a:rPr>
              <a:t>1)   Bald Rock - NSW</a:t>
            </a:r>
            <a:br>
              <a:rPr lang="en-AU" sz="2800" b="1" dirty="0"/>
            </a:br>
            <a:r>
              <a:rPr lang="en-AU" sz="2800" b="1" i="0" dirty="0">
                <a:solidFill>
                  <a:srgbClr val="01010F"/>
                </a:solidFill>
                <a:effectLst/>
              </a:rPr>
              <a:t>2)  Pinnacles- WA - AU</a:t>
            </a:r>
            <a:br>
              <a:rPr lang="en-AU" sz="2800" b="1" dirty="0"/>
            </a:br>
            <a:r>
              <a:rPr lang="en-AU" sz="2800" b="1" i="0" dirty="0">
                <a:solidFill>
                  <a:srgbClr val="01010F"/>
                </a:solidFill>
                <a:effectLst/>
              </a:rPr>
              <a:t>3)  Remarkable Rocks - </a:t>
            </a:r>
            <a:r>
              <a:rPr lang="en-AU" sz="2400" b="1" i="0" dirty="0">
                <a:solidFill>
                  <a:srgbClr val="01010F"/>
                </a:solidFill>
                <a:effectLst/>
              </a:rPr>
              <a:t>Kangaroo Island - AU</a:t>
            </a:r>
            <a:br>
              <a:rPr lang="en-AU" sz="2800" b="1" dirty="0"/>
            </a:br>
            <a:r>
              <a:rPr lang="en-AU" sz="2800" b="1" i="0" dirty="0">
                <a:solidFill>
                  <a:srgbClr val="01010F"/>
                </a:solidFill>
                <a:effectLst/>
              </a:rPr>
              <a:t>​4)  Rotorua NZ.</a:t>
            </a:r>
            <a:endParaRPr kumimoji="0" lang="en-AU" sz="28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237026" y="3192153"/>
            <a:ext cx="4872593" cy="3877985"/>
          </a:xfrm>
          <a:prstGeom prst="rect">
            <a:avLst/>
          </a:prstGeom>
          <a:noFill/>
        </p:spPr>
        <p:txBody>
          <a:bodyPr wrap="square" rtlCol="0">
            <a:spAutoFit/>
          </a:bodyPr>
          <a:lstStyle/>
          <a:p>
            <a:pPr lvl="0"/>
            <a:r>
              <a:rPr lang="en-US" sz="2800" b="1" dirty="0">
                <a:solidFill>
                  <a:srgbClr val="002060"/>
                </a:solidFill>
              </a:rPr>
              <a:t>2)  Pinnacles- WA - AU</a:t>
            </a:r>
            <a:br>
              <a:rPr lang="en-US" sz="2400" dirty="0"/>
            </a:br>
            <a:r>
              <a:rPr lang="en-US" sz="2000" dirty="0"/>
              <a:t>About 200km north of Perth.  These amazing natural limestone structures, some standing as high as five </a:t>
            </a:r>
            <a:r>
              <a:rPr lang="en-US" sz="2000" dirty="0" err="1"/>
              <a:t>metres</a:t>
            </a:r>
            <a:r>
              <a:rPr lang="en-US" sz="2000" dirty="0"/>
              <a:t>, were formed approximately 25,000 to 30,000 years ago, after the sea receded and left deposits of sea shells.</a:t>
            </a:r>
          </a:p>
          <a:p>
            <a:pPr lvl="0"/>
            <a:endParaRPr lang="en-US" dirty="0"/>
          </a:p>
          <a:p>
            <a:pPr lvl="0"/>
            <a:r>
              <a:rPr lang="en-US" sz="2000" dirty="0"/>
              <a:t>Over time, coastal winds removed the surrounding sand, leaving the pillars exposed to the elements.</a:t>
            </a:r>
          </a:p>
          <a:p>
            <a:pPr lvl="0"/>
            <a:endPar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desert with many rocks with The Pinnacles in the background&#10;&#10;Description automatically generated">
            <a:extLst>
              <a:ext uri="{FF2B5EF4-FFF2-40B4-BE49-F238E27FC236}">
                <a16:creationId xmlns:a16="http://schemas.microsoft.com/office/drawing/2014/main" id="{1A43F745-B566-3BE8-CDFC-0CF11CF71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93" y="1370223"/>
            <a:ext cx="6982268" cy="5026112"/>
          </a:xfrm>
          <a:prstGeom prst="rect">
            <a:avLst/>
          </a:prstGeom>
        </p:spPr>
      </p:pic>
      <p:sp>
        <p:nvSpPr>
          <p:cNvPr id="3" name="Title 1">
            <a:extLst>
              <a:ext uri="{FF2B5EF4-FFF2-40B4-BE49-F238E27FC236}">
                <a16:creationId xmlns:a16="http://schemas.microsoft.com/office/drawing/2014/main" id="{7C5CFBFD-D0EB-CA01-5A55-A114D102E939}"/>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5" name="TextBox 4">
            <a:extLst>
              <a:ext uri="{FF2B5EF4-FFF2-40B4-BE49-F238E27FC236}">
                <a16:creationId xmlns:a16="http://schemas.microsoft.com/office/drawing/2014/main" id="{9B218068-AE29-9BE4-C636-128DDBBC563F}"/>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Tree>
    <p:extLst>
      <p:ext uri="{BB962C8B-B14F-4D97-AF65-F5344CB8AC3E}">
        <p14:creationId xmlns:p14="http://schemas.microsoft.com/office/powerpoint/2010/main" val="3604689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69972" y="1236941"/>
            <a:ext cx="3789407"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800" b="1" i="0" dirty="0">
                <a:effectLst/>
              </a:rPr>
              <a:t>1) Sydney, Australia</a:t>
            </a:r>
            <a:br>
              <a:rPr lang="en-US" sz="2800" b="1" dirty="0"/>
            </a:br>
            <a:r>
              <a:rPr lang="en-US" sz="2800" b="1" i="0" dirty="0">
                <a:effectLst/>
              </a:rPr>
              <a:t>2) Hong Kong</a:t>
            </a:r>
            <a:br>
              <a:rPr lang="en-US" sz="2800" b="1" dirty="0"/>
            </a:br>
            <a:r>
              <a:rPr lang="en-US" sz="2800" b="1" i="0" dirty="0">
                <a:effectLst/>
              </a:rPr>
              <a:t>3) Moscow, Russia</a:t>
            </a:r>
            <a:br>
              <a:rPr lang="en-US" sz="2800" b="1" dirty="0"/>
            </a:br>
            <a:r>
              <a:rPr lang="en-US" sz="2800" b="1" i="0" dirty="0">
                <a:effectLst/>
              </a:rPr>
              <a:t>​4) St Petersburg, Russia</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69972" y="3675162"/>
            <a:ext cx="4382529" cy="1754326"/>
          </a:xfrm>
          <a:prstGeom prst="rect">
            <a:avLst/>
          </a:prstGeom>
          <a:noFill/>
        </p:spPr>
        <p:txBody>
          <a:bodyPr wrap="square" rtlCol="0">
            <a:spAutoFit/>
          </a:bodyPr>
          <a:lstStyle/>
          <a:p>
            <a:r>
              <a:rPr lang="en-US" sz="2800" b="1" dirty="0"/>
              <a:t>4)   St Petersburg,  Russia</a:t>
            </a:r>
            <a:br>
              <a:rPr lang="en-US" sz="2000" b="1" dirty="0"/>
            </a:br>
            <a:br>
              <a:rPr lang="en-US" sz="2000" b="1" dirty="0"/>
            </a:br>
            <a:r>
              <a:rPr lang="en-US" sz="2000" dirty="0"/>
              <a:t>Cathedral of the Resurrection of Christ (commonly known as Church of the </a:t>
            </a:r>
            <a:r>
              <a:rPr lang="en-US" sz="2000" dirty="0" err="1"/>
              <a:t>Saviour</a:t>
            </a:r>
            <a:r>
              <a:rPr lang="en-US" sz="2000" dirty="0"/>
              <a:t> on Spilled Blood).</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pic>
        <p:nvPicPr>
          <p:cNvPr id="5" name="Picture 4" descr="A close-up of a building&#10;&#10;Description automatically generated">
            <a:extLst>
              <a:ext uri="{FF2B5EF4-FFF2-40B4-BE49-F238E27FC236}">
                <a16:creationId xmlns:a16="http://schemas.microsoft.com/office/drawing/2014/main" id="{97B55F5D-F345-034F-FF7E-3D4749A9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935" y="55106"/>
            <a:ext cx="5139092" cy="6699507"/>
          </a:xfrm>
          <a:prstGeom prst="rect">
            <a:avLst/>
          </a:prstGeom>
        </p:spPr>
      </p:pic>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8211E4B8-2A5B-0968-45EB-A24CB984F7AB}"/>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75151731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descr="A tree growing over a building&#10;&#10;Description automatically generated with medium confidence">
            <a:extLst>
              <a:ext uri="{FF2B5EF4-FFF2-40B4-BE49-F238E27FC236}">
                <a16:creationId xmlns:a16="http://schemas.microsoft.com/office/drawing/2014/main" id="{73FB405F-A928-292B-FFD1-EA69186D7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57" y="127789"/>
            <a:ext cx="4453354" cy="6686375"/>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5815914" y="3828136"/>
            <a:ext cx="556588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800" b="1" i="0" dirty="0">
                <a:effectLst/>
              </a:rPr>
              <a:t>3) Ta Prohm temple, </a:t>
            </a:r>
            <a:r>
              <a:rPr lang="en-US" sz="2800" b="1" i="0" dirty="0" err="1">
                <a:effectLst/>
              </a:rPr>
              <a:t>Siem</a:t>
            </a:r>
            <a:r>
              <a:rPr lang="en-US" sz="2800" b="1" i="0" dirty="0">
                <a:effectLst/>
              </a:rPr>
              <a:t> Reap, Cambodia</a:t>
            </a:r>
            <a:br>
              <a:rPr lang="en-US" sz="2800" dirty="0"/>
            </a:br>
            <a:r>
              <a:rPr lang="en-US" sz="2400" b="0" i="0" dirty="0">
                <a:effectLst/>
              </a:rPr>
              <a:t>Ta Prohm  is the modern name of the temple in </a:t>
            </a:r>
            <a:r>
              <a:rPr lang="en-US" sz="2400" b="0" i="0" dirty="0" err="1">
                <a:effectLst/>
              </a:rPr>
              <a:t>Siem</a:t>
            </a:r>
            <a:r>
              <a:rPr lang="en-US" sz="2400" b="0" i="0" dirty="0">
                <a:effectLst/>
              </a:rPr>
              <a:t> Reap, built in the 12th and early 13th centuries and originally called </a:t>
            </a:r>
            <a:r>
              <a:rPr lang="en-US" sz="2400" b="0" i="0" dirty="0" err="1">
                <a:effectLst/>
              </a:rPr>
              <a:t>Rajavihara</a:t>
            </a:r>
            <a:r>
              <a:rPr lang="en-US" sz="2400" b="0" i="0" dirty="0">
                <a:effectLst/>
              </a:rPr>
              <a:t> </a:t>
            </a:r>
            <a:endParaRPr kumimoji="0" lang="en-AU" sz="2400" b="1" i="0" u="none" strike="noStrike" kern="1200" cap="none" spc="0" normalizeH="0" baseline="0" noProof="0" dirty="0">
              <a:ln>
                <a:noFill/>
              </a:ln>
              <a:effectLst/>
              <a:uLnTx/>
              <a:uFillTx/>
              <a:ea typeface="+mn-ea"/>
              <a:cs typeface="+mn-cs"/>
            </a:endParaRP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err="1"/>
              <a:t>S.E.Asia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8211E4B8-2A5B-0968-45EB-A24CB984F7AB}"/>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
        <p:nvSpPr>
          <p:cNvPr id="10" name="TextBox 9">
            <a:extLst>
              <a:ext uri="{FF2B5EF4-FFF2-40B4-BE49-F238E27FC236}">
                <a16:creationId xmlns:a16="http://schemas.microsoft.com/office/drawing/2014/main" id="{5261CDA3-B2A1-305F-EA6D-F315B51016AA}"/>
              </a:ext>
            </a:extLst>
          </p:cNvPr>
          <p:cNvSpPr txBox="1"/>
          <p:nvPr/>
        </p:nvSpPr>
        <p:spPr>
          <a:xfrm>
            <a:off x="5695870" y="966809"/>
            <a:ext cx="6398311" cy="2246769"/>
          </a:xfrm>
          <a:prstGeom prst="rect">
            <a:avLst/>
          </a:prstGeom>
          <a:noFill/>
        </p:spPr>
        <p:txBody>
          <a:bodyPr wrap="square" rtlCol="0">
            <a:spAutoFit/>
          </a:bodyPr>
          <a:lstStyle/>
          <a:p>
            <a:r>
              <a:rPr lang="en-AU" sz="2800" b="1" i="0" dirty="0">
                <a:effectLst/>
              </a:rPr>
              <a:t>1)  Banteay </a:t>
            </a:r>
            <a:r>
              <a:rPr lang="en-AU" sz="2800" b="1" i="0" dirty="0" err="1">
                <a:effectLst/>
              </a:rPr>
              <a:t>Srei</a:t>
            </a:r>
            <a:r>
              <a:rPr lang="en-AU" sz="2800" b="1" i="0" dirty="0">
                <a:effectLst/>
              </a:rPr>
              <a:t>, </a:t>
            </a:r>
            <a:r>
              <a:rPr lang="en-AU" sz="2800" b="1" i="0" dirty="0">
                <a:solidFill>
                  <a:schemeClr val="accent2">
                    <a:lumMod val="50000"/>
                  </a:schemeClr>
                </a:solidFill>
                <a:effectLst/>
              </a:rPr>
              <a:t>Angkor,</a:t>
            </a:r>
            <a:r>
              <a:rPr lang="en-AU" sz="2800" b="1" i="0" dirty="0">
                <a:effectLst/>
              </a:rPr>
              <a:t> </a:t>
            </a:r>
            <a:r>
              <a:rPr lang="en-AU" sz="2800" b="1" i="0" dirty="0">
                <a:solidFill>
                  <a:schemeClr val="accent2">
                    <a:lumMod val="50000"/>
                  </a:schemeClr>
                </a:solidFill>
                <a:effectLst/>
              </a:rPr>
              <a:t>Cambodia </a:t>
            </a:r>
            <a:br>
              <a:rPr lang="en-AU" sz="2800" b="1" dirty="0"/>
            </a:br>
            <a:r>
              <a:rPr lang="en-AU" sz="2800" b="1" i="0" dirty="0">
                <a:effectLst/>
              </a:rPr>
              <a:t>2)  Sri Ponnambalam </a:t>
            </a:r>
            <a:r>
              <a:rPr lang="en-AU" sz="2800" b="1" i="0" dirty="0" err="1">
                <a:effectLst/>
              </a:rPr>
              <a:t>Vanesar</a:t>
            </a:r>
            <a:r>
              <a:rPr lang="en-AU" sz="2800" b="1" i="0" dirty="0">
                <a:effectLst/>
              </a:rPr>
              <a:t> </a:t>
            </a:r>
            <a:r>
              <a:rPr lang="en-AU" sz="2800" b="1" i="0" dirty="0" err="1">
                <a:effectLst/>
              </a:rPr>
              <a:t>Kovil</a:t>
            </a:r>
            <a:r>
              <a:rPr lang="en-AU" sz="2800" b="1" i="0" dirty="0">
                <a:effectLst/>
              </a:rPr>
              <a:t>, </a:t>
            </a:r>
            <a:r>
              <a:rPr lang="en-AU" sz="2800" b="1" i="0" dirty="0">
                <a:solidFill>
                  <a:schemeClr val="accent2">
                    <a:lumMod val="50000"/>
                  </a:schemeClr>
                </a:solidFill>
                <a:effectLst/>
              </a:rPr>
              <a:t>Colombo,</a:t>
            </a:r>
            <a:r>
              <a:rPr lang="en-AU" sz="2800" b="1" i="0" dirty="0">
                <a:effectLst/>
              </a:rPr>
              <a:t> </a:t>
            </a:r>
            <a:r>
              <a:rPr lang="en-AU" sz="2800" b="1" i="0" dirty="0">
                <a:solidFill>
                  <a:schemeClr val="accent2">
                    <a:lumMod val="50000"/>
                  </a:schemeClr>
                </a:solidFill>
                <a:effectLst/>
              </a:rPr>
              <a:t>Sri Lanka</a:t>
            </a:r>
            <a:br>
              <a:rPr lang="en-AU" sz="2800" b="1" dirty="0"/>
            </a:br>
            <a:r>
              <a:rPr lang="en-AU" sz="2800" b="1" i="0" dirty="0">
                <a:effectLst/>
              </a:rPr>
              <a:t>3) Ta Prohm temple, </a:t>
            </a:r>
            <a:r>
              <a:rPr lang="en-AU" sz="2800" b="1" i="0" dirty="0" err="1">
                <a:solidFill>
                  <a:schemeClr val="accent2">
                    <a:lumMod val="50000"/>
                  </a:schemeClr>
                </a:solidFill>
                <a:effectLst/>
              </a:rPr>
              <a:t>Siem</a:t>
            </a:r>
            <a:r>
              <a:rPr lang="en-AU" sz="2800" b="1" i="0" dirty="0">
                <a:solidFill>
                  <a:schemeClr val="accent2">
                    <a:lumMod val="50000"/>
                  </a:schemeClr>
                </a:solidFill>
                <a:effectLst/>
              </a:rPr>
              <a:t> </a:t>
            </a:r>
            <a:r>
              <a:rPr lang="en-AU" sz="2800" b="1" i="0" dirty="0" err="1">
                <a:solidFill>
                  <a:schemeClr val="accent2">
                    <a:lumMod val="50000"/>
                  </a:schemeClr>
                </a:solidFill>
                <a:effectLst/>
              </a:rPr>
              <a:t>Reap</a:t>
            </a:r>
            <a:r>
              <a:rPr lang="en-AU" sz="2800" b="1" i="0" dirty="0" err="1">
                <a:effectLst/>
              </a:rPr>
              <a:t>,</a:t>
            </a:r>
            <a:r>
              <a:rPr lang="en-AU" sz="2800" b="1" i="0" dirty="0" err="1">
                <a:solidFill>
                  <a:schemeClr val="accent2">
                    <a:lumMod val="50000"/>
                  </a:schemeClr>
                </a:solidFill>
                <a:effectLst/>
              </a:rPr>
              <a:t>Cambodia</a:t>
            </a:r>
            <a:br>
              <a:rPr lang="en-AU" sz="2800" b="1" dirty="0"/>
            </a:br>
            <a:r>
              <a:rPr lang="en-AU" sz="2800" b="1" i="0" dirty="0">
                <a:effectLst/>
              </a:rPr>
              <a:t>​4)  </a:t>
            </a:r>
            <a:r>
              <a:rPr lang="en-AU" sz="2800" b="1" i="0" dirty="0" err="1">
                <a:effectLst/>
              </a:rPr>
              <a:t>Jhandewalan</a:t>
            </a:r>
            <a:r>
              <a:rPr lang="en-AU" sz="2800" b="1" i="0" dirty="0">
                <a:effectLst/>
              </a:rPr>
              <a:t> Temple, </a:t>
            </a:r>
            <a:r>
              <a:rPr lang="en-AU" sz="2800" b="1" i="0" dirty="0">
                <a:solidFill>
                  <a:schemeClr val="accent2">
                    <a:lumMod val="50000"/>
                  </a:schemeClr>
                </a:solidFill>
                <a:effectLst/>
              </a:rPr>
              <a:t>Delhi, India</a:t>
            </a:r>
            <a:endParaRPr lang="en-AU" sz="2800" b="1" dirty="0">
              <a:solidFill>
                <a:schemeClr val="accent2">
                  <a:lumMod val="50000"/>
                </a:schemeClr>
              </a:solidFill>
            </a:endParaRPr>
          </a:p>
        </p:txBody>
      </p:sp>
    </p:spTree>
    <p:extLst>
      <p:ext uri="{BB962C8B-B14F-4D97-AF65-F5344CB8AC3E}">
        <p14:creationId xmlns:p14="http://schemas.microsoft.com/office/powerpoint/2010/main" val="22611250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201994" y="978297"/>
            <a:ext cx="2227109" cy="1815882"/>
          </a:xfrm>
          <a:prstGeom prst="rect">
            <a:avLst/>
          </a:prstGeom>
          <a:noFill/>
        </p:spPr>
        <p:txBody>
          <a:bodyPr wrap="square" rtlCol="0">
            <a:spAutoFit/>
          </a:bodyPr>
          <a:lstStyle/>
          <a:p>
            <a:pPr fontAlgn="t"/>
            <a:r>
              <a:rPr lang="pt-BR" sz="2800" b="1" i="0" dirty="0">
                <a:effectLst/>
              </a:rPr>
              <a:t>1) Durban</a:t>
            </a:r>
            <a:br>
              <a:rPr lang="pt-BR" sz="2800" b="1" i="0" dirty="0">
                <a:effectLst/>
              </a:rPr>
            </a:br>
            <a:r>
              <a:rPr lang="pt-BR" sz="2800" b="1" i="0" dirty="0">
                <a:effectLst/>
              </a:rPr>
              <a:t>2) Cape Town</a:t>
            </a:r>
            <a:br>
              <a:rPr lang="pt-BR" sz="2800" b="1" i="0" dirty="0">
                <a:effectLst/>
              </a:rPr>
            </a:br>
            <a:r>
              <a:rPr lang="pt-BR" sz="2800" b="1" i="0" dirty="0">
                <a:effectLst/>
              </a:rPr>
              <a:t>3) Dakar</a:t>
            </a:r>
            <a:br>
              <a:rPr lang="pt-BR" sz="2800" b="1" i="0" dirty="0">
                <a:effectLst/>
              </a:rPr>
            </a:br>
            <a:r>
              <a:rPr lang="pt-BR" sz="2800" b="1" i="0" dirty="0">
                <a:effectLst/>
              </a:rPr>
              <a:t>​4) Tunis</a:t>
            </a:r>
          </a:p>
        </p:txBody>
      </p:sp>
      <p:sp>
        <p:nvSpPr>
          <p:cNvPr id="7" name="TextBox 6">
            <a:extLst>
              <a:ext uri="{FF2B5EF4-FFF2-40B4-BE49-F238E27FC236}">
                <a16:creationId xmlns:a16="http://schemas.microsoft.com/office/drawing/2014/main" id="{4E8CB2B2-0EDB-7593-B5E6-466222C55AC6}"/>
              </a:ext>
            </a:extLst>
          </p:cNvPr>
          <p:cNvSpPr txBox="1"/>
          <p:nvPr/>
        </p:nvSpPr>
        <p:spPr>
          <a:xfrm>
            <a:off x="8201994" y="3213497"/>
            <a:ext cx="3550507" cy="1969770"/>
          </a:xfrm>
          <a:prstGeom prst="rect">
            <a:avLst/>
          </a:prstGeom>
          <a:noFill/>
        </p:spPr>
        <p:txBody>
          <a:bodyPr wrap="square" rtlCol="0">
            <a:spAutoFit/>
          </a:bodyPr>
          <a:lstStyle/>
          <a:p>
            <a:r>
              <a:rPr lang="en-US" sz="2800" b="1" dirty="0"/>
              <a:t>Q 2)  Cape Town - South Africa</a:t>
            </a:r>
            <a:r>
              <a:rPr lang="en-US" sz="2800" dirty="0"/>
              <a:t> </a:t>
            </a:r>
            <a:r>
              <a:rPr lang="en-US" dirty="0"/>
              <a:t> </a:t>
            </a:r>
            <a:br>
              <a:rPr lang="en-US" dirty="0"/>
            </a:br>
            <a:r>
              <a:rPr lang="en-US" dirty="0"/>
              <a:t>​</a:t>
            </a:r>
          </a:p>
          <a:p>
            <a:r>
              <a:rPr lang="en-US" sz="2400" dirty="0"/>
              <a:t>Table mountain from </a:t>
            </a:r>
            <a:r>
              <a:rPr lang="en-US" sz="2400" dirty="0" err="1"/>
              <a:t>Blauberg</a:t>
            </a:r>
            <a:r>
              <a:rPr lang="en-US" sz="2400" dirty="0"/>
              <a:t>, across Table Bay</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Africa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11" name="Picture 10" descr="A rocky shore with a mountain in the background&#10;&#10;Description automatically generated">
            <a:extLst>
              <a:ext uri="{FF2B5EF4-FFF2-40B4-BE49-F238E27FC236}">
                <a16:creationId xmlns:a16="http://schemas.microsoft.com/office/drawing/2014/main" id="{C4A40749-890C-3CB0-C21E-B74CD4EEE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7795"/>
            <a:ext cx="8056605" cy="5371070"/>
          </a:xfrm>
          <a:prstGeom prst="rect">
            <a:avLst/>
          </a:prstGeom>
        </p:spPr>
      </p:pic>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13536274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462449" y="820061"/>
            <a:ext cx="4696604" cy="1815882"/>
          </a:xfrm>
          <a:prstGeom prst="rect">
            <a:avLst/>
          </a:prstGeom>
          <a:noFill/>
        </p:spPr>
        <p:txBody>
          <a:bodyPr wrap="square" rtlCol="0">
            <a:spAutoFit/>
          </a:bodyPr>
          <a:lstStyle/>
          <a:p>
            <a:pPr fontAlgn="t"/>
            <a:r>
              <a:rPr lang="en-AU" sz="2800" b="1" i="0" dirty="0">
                <a:solidFill>
                  <a:srgbClr val="01010F"/>
                </a:solidFill>
                <a:effectLst/>
              </a:rPr>
              <a:t>1)   Coffs Harbour - NSW - AU</a:t>
            </a:r>
            <a:br>
              <a:rPr lang="en-AU" sz="2800" b="1" dirty="0"/>
            </a:br>
            <a:r>
              <a:rPr lang="en-AU" sz="2800" b="1" i="0" dirty="0">
                <a:solidFill>
                  <a:srgbClr val="01010F"/>
                </a:solidFill>
                <a:effectLst/>
              </a:rPr>
              <a:t>2)  Kingston - SA - AU.</a:t>
            </a:r>
            <a:br>
              <a:rPr lang="en-AU" sz="2800" b="1" dirty="0"/>
            </a:br>
            <a:r>
              <a:rPr lang="en-AU" sz="2800" b="1" i="0" dirty="0">
                <a:solidFill>
                  <a:srgbClr val="01010F"/>
                </a:solidFill>
                <a:effectLst/>
              </a:rPr>
              <a:t>3)  </a:t>
            </a:r>
            <a:r>
              <a:rPr lang="en-AU" sz="2800" b="1" i="0" dirty="0" err="1">
                <a:solidFill>
                  <a:srgbClr val="01010F"/>
                </a:solidFill>
                <a:effectLst/>
              </a:rPr>
              <a:t>Te</a:t>
            </a:r>
            <a:r>
              <a:rPr lang="en-AU" sz="2800" b="1" i="0" dirty="0">
                <a:solidFill>
                  <a:srgbClr val="01010F"/>
                </a:solidFill>
                <a:effectLst/>
              </a:rPr>
              <a:t> Puke, Bay of Plenty - NZ</a:t>
            </a:r>
            <a:br>
              <a:rPr lang="en-AU" sz="2800" b="1" dirty="0"/>
            </a:br>
            <a:r>
              <a:rPr lang="en-AU" sz="2800" b="1" i="0" dirty="0">
                <a:solidFill>
                  <a:srgbClr val="01010F"/>
                </a:solidFill>
                <a:effectLst/>
              </a:rPr>
              <a:t>​4)  Young - NSW - AU</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008034"/>
            <a:ext cx="4794422" cy="3847207"/>
          </a:xfrm>
          <a:prstGeom prst="rect">
            <a:avLst/>
          </a:prstGeom>
          <a:noFill/>
        </p:spPr>
        <p:txBody>
          <a:bodyPr wrap="square" rtlCol="0">
            <a:spAutoFit/>
          </a:bodyPr>
          <a:lstStyle/>
          <a:p>
            <a:r>
              <a:rPr lang="en-US" sz="2800" b="1" dirty="0"/>
              <a:t>2)  Kingston - SA - AU.</a:t>
            </a:r>
            <a:br>
              <a:rPr lang="en-US" sz="2400" dirty="0"/>
            </a:br>
            <a:r>
              <a:rPr lang="en-US" sz="2400" dirty="0"/>
              <a:t>   The Big Lobster, as the name suggests, is a popular sculpture of a huge red </a:t>
            </a:r>
            <a:r>
              <a:rPr lang="en-US" sz="2400" dirty="0" err="1"/>
              <a:t>coloured</a:t>
            </a:r>
            <a:r>
              <a:rPr lang="en-US" sz="2400" dirty="0"/>
              <a:t> spiny lobster and is located near the entrance of Kingston SE, a renowned fishing town of South Australia.</a:t>
            </a:r>
            <a:br>
              <a:rPr lang="en-US" sz="2400" dirty="0"/>
            </a:br>
            <a:r>
              <a:rPr lang="en-US" sz="2400" dirty="0"/>
              <a:t>   The Big Lobster, known by the locals as “Larry”, is a very popular tourist attraction.</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large red lobster statue with Big Lobster in the background&#10;&#10;Description automatically generated">
            <a:extLst>
              <a:ext uri="{FF2B5EF4-FFF2-40B4-BE49-F238E27FC236}">
                <a16:creationId xmlns:a16="http://schemas.microsoft.com/office/drawing/2014/main" id="{855CAFED-F689-13B8-F84A-46D0C4B7D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 y="898967"/>
            <a:ext cx="7329824" cy="5497368"/>
          </a:xfrm>
          <a:prstGeom prst="rect">
            <a:avLst/>
          </a:prstGeom>
        </p:spPr>
      </p:pic>
    </p:spTree>
    <p:extLst>
      <p:ext uri="{BB962C8B-B14F-4D97-AF65-F5344CB8AC3E}">
        <p14:creationId xmlns:p14="http://schemas.microsoft.com/office/powerpoint/2010/main" val="19290833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tall tower lit up at night&#10;&#10;Description automatically generated">
            <a:extLst>
              <a:ext uri="{FF2B5EF4-FFF2-40B4-BE49-F238E27FC236}">
                <a16:creationId xmlns:a16="http://schemas.microsoft.com/office/drawing/2014/main" id="{FD6905CB-A356-F6EE-436B-7340B914B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568" y="41073"/>
            <a:ext cx="5112696" cy="6816928"/>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8201994" y="978297"/>
            <a:ext cx="2227109" cy="1815882"/>
          </a:xfrm>
          <a:prstGeom prst="rect">
            <a:avLst/>
          </a:prstGeom>
          <a:noFill/>
        </p:spPr>
        <p:txBody>
          <a:bodyPr wrap="square" rtlCol="0">
            <a:spAutoFit/>
          </a:bodyPr>
          <a:lstStyle/>
          <a:p>
            <a:pPr fontAlgn="t"/>
            <a:r>
              <a:rPr lang="en-AU" sz="2800" b="1" i="0" dirty="0">
                <a:effectLst/>
              </a:rPr>
              <a:t>1) Paris</a:t>
            </a:r>
            <a:br>
              <a:rPr lang="en-AU" sz="2800" b="1" i="0" dirty="0">
                <a:effectLst/>
              </a:rPr>
            </a:br>
            <a:r>
              <a:rPr lang="en-AU" sz="2800" b="1" i="0" dirty="0">
                <a:effectLst/>
              </a:rPr>
              <a:t>2) Rome</a:t>
            </a:r>
            <a:br>
              <a:rPr lang="en-AU" sz="2800" b="1" i="0" dirty="0">
                <a:effectLst/>
              </a:rPr>
            </a:br>
            <a:r>
              <a:rPr lang="en-AU" sz="2800" b="1" i="0" dirty="0">
                <a:effectLst/>
              </a:rPr>
              <a:t>3) Melbourne</a:t>
            </a:r>
            <a:br>
              <a:rPr lang="en-AU" sz="2800" b="1" i="0" dirty="0">
                <a:effectLst/>
              </a:rPr>
            </a:br>
            <a:r>
              <a:rPr lang="en-AU" sz="2800" b="1" i="0" dirty="0">
                <a:effectLst/>
              </a:rPr>
              <a:t>​4) Las Vegas</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227652" y="3213497"/>
            <a:ext cx="4866530" cy="3108543"/>
          </a:xfrm>
          <a:prstGeom prst="rect">
            <a:avLst/>
          </a:prstGeom>
          <a:noFill/>
        </p:spPr>
        <p:txBody>
          <a:bodyPr wrap="square" rtlCol="0">
            <a:spAutoFit/>
          </a:bodyPr>
          <a:lstStyle/>
          <a:p>
            <a:r>
              <a:rPr lang="en-US" sz="2800" b="1" dirty="0"/>
              <a:t>Las Vegas,  USA</a:t>
            </a:r>
            <a:br>
              <a:rPr lang="en-US" sz="2800" dirty="0"/>
            </a:br>
            <a:r>
              <a:rPr lang="en-US" sz="2800" dirty="0"/>
              <a:t>I bet you said Paris, France.</a:t>
            </a:r>
            <a:br>
              <a:rPr lang="en-US" sz="2800" dirty="0"/>
            </a:br>
            <a:br>
              <a:rPr lang="en-US" sz="2800" dirty="0"/>
            </a:br>
            <a:r>
              <a:rPr lang="en-US" sz="2800" dirty="0"/>
              <a:t>​Paris Las Vegas is a hotel and casino located on the Las Vegas Strip in Paradise, Nevada.</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8701460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207338" y="854963"/>
            <a:ext cx="4080623" cy="2246769"/>
          </a:xfrm>
          <a:prstGeom prst="rect">
            <a:avLst/>
          </a:prstGeom>
          <a:noFill/>
        </p:spPr>
        <p:txBody>
          <a:bodyPr wrap="square" rtlCol="0">
            <a:spAutoFit/>
          </a:bodyPr>
          <a:lstStyle/>
          <a:p>
            <a:pPr fontAlgn="t"/>
            <a:r>
              <a:rPr lang="en-AU" sz="2800" b="1" i="0" dirty="0">
                <a:effectLst/>
                <a:latin typeface="Calibri" panose="020F0502020204030204" pitchFamily="34" charset="0"/>
                <a:cs typeface="Calibri" panose="020F0502020204030204" pitchFamily="34" charset="0"/>
              </a:rPr>
              <a:t>1) Porto, Portugal</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2) Prague, Czechia </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3) Auckland, New Zealand</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4) Ho Chi Minh City, Vietnam</a:t>
            </a:r>
            <a:endParaRPr lang="pt-BR" sz="2800" b="1" i="0" dirty="0">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8201992" y="3155296"/>
            <a:ext cx="3876344" cy="3385542"/>
          </a:xfrm>
          <a:prstGeom prst="rect">
            <a:avLst/>
          </a:prstGeom>
          <a:noFill/>
        </p:spPr>
        <p:txBody>
          <a:bodyPr wrap="square" rtlCol="0">
            <a:spAutoFit/>
          </a:bodyPr>
          <a:lstStyle/>
          <a:p>
            <a:r>
              <a:rPr lang="en-US" sz="2800" b="1" dirty="0"/>
              <a:t>Porto,  Portugal</a:t>
            </a:r>
            <a:br>
              <a:rPr lang="en-US" b="1" dirty="0"/>
            </a:br>
            <a:br>
              <a:rPr lang="en-US" b="1" dirty="0"/>
            </a:br>
            <a:r>
              <a:rPr lang="en-US" sz="2400" dirty="0"/>
              <a:t>The Maria Pia Bridge is a railway bridge built in 1877, and attributed to Gustave Eiffel, situated over the Portuguese northern municipalities of Porto and Vila Nova de Gaia</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9" name="Picture 8" descr="A bridge over a river&#10;&#10;Description automatically generated">
            <a:extLst>
              <a:ext uri="{FF2B5EF4-FFF2-40B4-BE49-F238E27FC236}">
                <a16:creationId xmlns:a16="http://schemas.microsoft.com/office/drawing/2014/main" id="{0AFC9CEB-B23A-BB66-A087-966334EF6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4" y="830045"/>
            <a:ext cx="8002316" cy="5251520"/>
          </a:xfrm>
          <a:prstGeom prst="rect">
            <a:avLst/>
          </a:prstGeom>
        </p:spPr>
      </p:pic>
    </p:spTree>
    <p:extLst>
      <p:ext uri="{BB962C8B-B14F-4D97-AF65-F5344CB8AC3E}">
        <p14:creationId xmlns:p14="http://schemas.microsoft.com/office/powerpoint/2010/main" val="32048331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207338" y="854963"/>
            <a:ext cx="4080623" cy="1815882"/>
          </a:xfrm>
          <a:prstGeom prst="rect">
            <a:avLst/>
          </a:prstGeom>
          <a:noFill/>
        </p:spPr>
        <p:txBody>
          <a:bodyPr wrap="square" rtlCol="0">
            <a:spAutoFit/>
          </a:bodyPr>
          <a:lstStyle/>
          <a:p>
            <a:pPr fontAlgn="t"/>
            <a:r>
              <a:rPr lang="en-AU" sz="2800" b="1" i="0" dirty="0">
                <a:effectLst/>
                <a:latin typeface="Calibri" panose="020F0502020204030204" pitchFamily="34" charset="0"/>
                <a:cs typeface="Calibri" panose="020F0502020204030204" pitchFamily="34" charset="0"/>
              </a:rPr>
              <a:t>1) Bundaberg</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2) Launceston</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3) Melbourne</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4) Sydney</a:t>
            </a:r>
            <a:endParaRPr lang="pt-BR" sz="2800" b="1" i="0" dirty="0">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671880" y="2779263"/>
            <a:ext cx="4532477" cy="3508653"/>
          </a:xfrm>
          <a:prstGeom prst="rect">
            <a:avLst/>
          </a:prstGeom>
          <a:noFill/>
        </p:spPr>
        <p:txBody>
          <a:bodyPr wrap="square" rtlCol="0">
            <a:spAutoFit/>
          </a:bodyPr>
          <a:lstStyle/>
          <a:p>
            <a:r>
              <a:rPr lang="en-US" sz="2800" b="1" dirty="0"/>
              <a:t>4)  Sydney – Australia Sq.</a:t>
            </a:r>
            <a:br>
              <a:rPr lang="en-US" b="1" dirty="0"/>
            </a:br>
            <a:br>
              <a:rPr lang="en-US" b="1" dirty="0"/>
            </a:br>
            <a:r>
              <a:rPr lang="en-US" sz="2200" dirty="0"/>
              <a:t>A public art sculpture by John Seward Johnson II, the grandson of Robert Wood Johnson I who co-founded Johnson &amp; Johnson, placed in Australia Square in 1988, Australia's bicentennial year. Johnson's bronze statues depict real people of their time in everyday activities.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2050" name="Picture 2" descr="Picture">
            <a:extLst>
              <a:ext uri="{FF2B5EF4-FFF2-40B4-BE49-F238E27FC236}">
                <a16:creationId xmlns:a16="http://schemas.microsoft.com/office/drawing/2014/main" id="{BF432823-D4E3-F2C2-BCD1-D3A07EE35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30" y="934867"/>
            <a:ext cx="6662789" cy="546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749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900086" y="978297"/>
            <a:ext cx="4234249" cy="1815882"/>
          </a:xfrm>
          <a:prstGeom prst="rect">
            <a:avLst/>
          </a:prstGeom>
          <a:noFill/>
        </p:spPr>
        <p:txBody>
          <a:bodyPr wrap="square" rtlCol="0">
            <a:spAutoFit/>
          </a:bodyPr>
          <a:lstStyle/>
          <a:p>
            <a:pPr fontAlgn="t"/>
            <a:r>
              <a:rPr lang="en-AU" sz="2800" b="1" i="0" dirty="0">
                <a:effectLst/>
                <a:latin typeface="Sansation"/>
              </a:rPr>
              <a:t>1) Heidelberg, Germany</a:t>
            </a:r>
            <a:br>
              <a:rPr lang="en-AU" sz="2800" b="1" dirty="0"/>
            </a:br>
            <a:r>
              <a:rPr lang="en-AU" sz="2800" b="1" i="0" dirty="0">
                <a:effectLst/>
                <a:latin typeface="Sansation"/>
              </a:rPr>
              <a:t>2) Antwerp, </a:t>
            </a:r>
            <a:r>
              <a:rPr lang="en-AU" sz="2800" b="1" i="0" dirty="0" err="1">
                <a:effectLst/>
                <a:latin typeface="Sansation"/>
              </a:rPr>
              <a:t>Belgiun</a:t>
            </a:r>
            <a:br>
              <a:rPr lang="en-AU" sz="2800" b="1" dirty="0"/>
            </a:br>
            <a:r>
              <a:rPr lang="en-AU" sz="2800" b="1" i="0" dirty="0">
                <a:effectLst/>
                <a:latin typeface="Sansation"/>
              </a:rPr>
              <a:t>3) </a:t>
            </a:r>
            <a:r>
              <a:rPr lang="en-AU" sz="2800" b="1" i="0" dirty="0" err="1">
                <a:effectLst/>
                <a:latin typeface="Sansation"/>
              </a:rPr>
              <a:t>Amsterdam,Holland</a:t>
            </a:r>
            <a:r>
              <a:rPr lang="en-AU" sz="2800" b="1" i="0" dirty="0">
                <a:effectLst/>
                <a:latin typeface="Sansation"/>
              </a:rPr>
              <a:t>.</a:t>
            </a:r>
            <a:br>
              <a:rPr lang="en-AU" sz="2800" b="1" dirty="0"/>
            </a:br>
            <a:r>
              <a:rPr lang="en-AU" sz="2800" b="1" i="0" dirty="0">
                <a:effectLst/>
                <a:latin typeface="Sansation"/>
              </a:rPr>
              <a:t>​4) Gdansk, Poland</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965990" y="3213497"/>
            <a:ext cx="3599934" cy="2893100"/>
          </a:xfrm>
          <a:prstGeom prst="rect">
            <a:avLst/>
          </a:prstGeom>
          <a:noFill/>
        </p:spPr>
        <p:txBody>
          <a:bodyPr wrap="square" rtlCol="0">
            <a:spAutoFit/>
          </a:bodyPr>
          <a:lstStyle/>
          <a:p>
            <a:r>
              <a:rPr lang="en-US" sz="2800" b="1" dirty="0"/>
              <a:t>Heidelberg,  Germany</a:t>
            </a:r>
            <a:br>
              <a:rPr lang="en-US" sz="2800" dirty="0"/>
            </a:br>
            <a:endParaRPr lang="en-US" sz="2800" dirty="0"/>
          </a:p>
          <a:p>
            <a:r>
              <a:rPr lang="en-US" dirty="0"/>
              <a:t>The Karl Theodor Bridge, commonly known as the Old Bridge, is an arch bridge in Heidelberg that crosses the Neckar river. It connects the Old City with the eastern part of the </a:t>
            </a:r>
            <a:r>
              <a:rPr lang="en-US" dirty="0" err="1"/>
              <a:t>Neuenheim</a:t>
            </a:r>
            <a:r>
              <a:rPr lang="en-US" dirty="0"/>
              <a:t> district of the city on the opposite bank</a:t>
            </a: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bridge over a river with buildings and trees&#10;&#10;Description automatically generated">
            <a:extLst>
              <a:ext uri="{FF2B5EF4-FFF2-40B4-BE49-F238E27FC236}">
                <a16:creationId xmlns:a16="http://schemas.microsoft.com/office/drawing/2014/main" id="{3E6E5551-7101-6CE6-318C-50CEF9B3F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5" y="990600"/>
            <a:ext cx="7694140" cy="5129427"/>
          </a:xfrm>
          <a:prstGeom prst="rect">
            <a:avLst/>
          </a:prstGeom>
        </p:spPr>
      </p:pic>
    </p:spTree>
    <p:extLst>
      <p:ext uri="{BB962C8B-B14F-4D97-AF65-F5344CB8AC3E}">
        <p14:creationId xmlns:p14="http://schemas.microsoft.com/office/powerpoint/2010/main" val="15332238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group of people walking on a bridge&#10;&#10;Description automatically generated">
            <a:extLst>
              <a:ext uri="{FF2B5EF4-FFF2-40B4-BE49-F238E27FC236}">
                <a16:creationId xmlns:a16="http://schemas.microsoft.com/office/drawing/2014/main" id="{18845961-7571-0AE9-36C9-A5343DF4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870" y="0"/>
            <a:ext cx="4579951"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8201994" y="978297"/>
            <a:ext cx="2227109" cy="1815882"/>
          </a:xfrm>
          <a:prstGeom prst="rect">
            <a:avLst/>
          </a:prstGeom>
          <a:noFill/>
        </p:spPr>
        <p:txBody>
          <a:bodyPr wrap="square" rtlCol="0">
            <a:spAutoFit/>
          </a:bodyPr>
          <a:lstStyle/>
          <a:p>
            <a:pPr fontAlgn="t"/>
            <a:r>
              <a:rPr lang="en-AU" sz="2800" b="1" i="0" dirty="0">
                <a:effectLst/>
              </a:rPr>
              <a:t>1) France</a:t>
            </a:r>
            <a:br>
              <a:rPr lang="en-AU" sz="2800" b="1" dirty="0"/>
            </a:br>
            <a:r>
              <a:rPr lang="en-AU" sz="2800" b="1" i="0" dirty="0">
                <a:effectLst/>
              </a:rPr>
              <a:t>2) Portugal</a:t>
            </a:r>
            <a:br>
              <a:rPr lang="en-AU" sz="2800" b="1" dirty="0"/>
            </a:br>
            <a:r>
              <a:rPr lang="en-AU" sz="2800" b="1" i="0" dirty="0">
                <a:effectLst/>
              </a:rPr>
              <a:t>3) Brazil</a:t>
            </a:r>
            <a:br>
              <a:rPr lang="en-AU" sz="2800" b="1" dirty="0"/>
            </a:br>
            <a:r>
              <a:rPr lang="en-AU" sz="2800" b="1" i="0" dirty="0">
                <a:effectLst/>
              </a:rPr>
              <a:t>​4) USA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408488" y="3065215"/>
            <a:ext cx="4478712" cy="3539430"/>
          </a:xfrm>
          <a:prstGeom prst="rect">
            <a:avLst/>
          </a:prstGeom>
          <a:noFill/>
        </p:spPr>
        <p:txBody>
          <a:bodyPr wrap="square" rtlCol="0">
            <a:spAutoFit/>
          </a:bodyPr>
          <a:lstStyle/>
          <a:p>
            <a:r>
              <a:rPr lang="en-US" sz="2800" b="1" dirty="0"/>
              <a:t>San Francisco,  USA</a:t>
            </a:r>
            <a:br>
              <a:rPr lang="en-US" sz="2800" dirty="0"/>
            </a:br>
            <a:br>
              <a:rPr lang="en-US" sz="2800" dirty="0"/>
            </a:br>
            <a:r>
              <a:rPr lang="en-US" sz="2400" dirty="0"/>
              <a:t>The Golden Gate Bridge is a suspension bridge spanning the Golden Gate, the one-mile-wide strait connecting San Francisco Bay and the Pacific Ocean. </a:t>
            </a:r>
          </a:p>
          <a:p>
            <a:endParaRPr lang="en-US" sz="2400" dirty="0"/>
          </a:p>
          <a:p>
            <a:r>
              <a:rPr lang="en-US" sz="2400" dirty="0"/>
              <a:t>Construction started 1933</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403151880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201994" y="978297"/>
            <a:ext cx="2227109" cy="1815882"/>
          </a:xfrm>
          <a:prstGeom prst="rect">
            <a:avLst/>
          </a:prstGeom>
          <a:noFill/>
        </p:spPr>
        <p:txBody>
          <a:bodyPr wrap="square" rtlCol="0">
            <a:spAutoFit/>
          </a:bodyPr>
          <a:lstStyle/>
          <a:p>
            <a:pPr fontAlgn="t"/>
            <a:r>
              <a:rPr lang="en-AU" sz="2800" b="1" i="0" dirty="0">
                <a:effectLst/>
              </a:rPr>
              <a:t>1) Israel</a:t>
            </a:r>
            <a:br>
              <a:rPr lang="en-AU" sz="2800" b="1" dirty="0"/>
            </a:br>
            <a:r>
              <a:rPr lang="en-AU" sz="2800" b="1" i="0" dirty="0">
                <a:effectLst/>
              </a:rPr>
              <a:t>2) Lebanon</a:t>
            </a:r>
            <a:br>
              <a:rPr lang="en-AU" sz="2800" b="1" dirty="0"/>
            </a:br>
            <a:r>
              <a:rPr lang="en-AU" sz="2800" b="1" i="0" dirty="0">
                <a:effectLst/>
              </a:rPr>
              <a:t>3) Turkey</a:t>
            </a:r>
            <a:br>
              <a:rPr lang="en-AU" sz="2800" b="1" dirty="0"/>
            </a:br>
            <a:r>
              <a:rPr lang="en-AU" sz="2800" b="1" i="0" dirty="0">
                <a:effectLst/>
              </a:rPr>
              <a:t>4) Greece</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8023654" y="2859270"/>
            <a:ext cx="4168346" cy="3847207"/>
          </a:xfrm>
          <a:prstGeom prst="rect">
            <a:avLst/>
          </a:prstGeom>
          <a:noFill/>
        </p:spPr>
        <p:txBody>
          <a:bodyPr wrap="square" rtlCol="0">
            <a:spAutoFit/>
          </a:bodyPr>
          <a:lstStyle/>
          <a:p>
            <a:r>
              <a:rPr lang="en-US" sz="2800" b="1" dirty="0"/>
              <a:t>Istanbul,  Turkey</a:t>
            </a:r>
            <a:br>
              <a:rPr lang="en-US" sz="2400" dirty="0"/>
            </a:br>
            <a:r>
              <a:rPr lang="en-US" sz="2400" dirty="0"/>
              <a:t>​Hagia Sophia is a former Greek Orthodox Christian patriarchal basilica, later an Ottoman imperial mosque and now a museum in Istanbul, Turkey. Built in 537 AD at the beginning of the Middle Ages, it was famous in particular for its massive dome.</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Hagia Sophia with towers and a dome&#10;&#10;Description automatically generated">
            <a:extLst>
              <a:ext uri="{FF2B5EF4-FFF2-40B4-BE49-F238E27FC236}">
                <a16:creationId xmlns:a16="http://schemas.microsoft.com/office/drawing/2014/main" id="{315CE017-D84B-628A-28C8-9FF877BA2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8" y="758220"/>
            <a:ext cx="7832957" cy="6010707"/>
          </a:xfrm>
          <a:prstGeom prst="rect">
            <a:avLst/>
          </a:prstGeom>
        </p:spPr>
      </p:pic>
    </p:spTree>
    <p:extLst>
      <p:ext uri="{BB962C8B-B14F-4D97-AF65-F5344CB8AC3E}">
        <p14:creationId xmlns:p14="http://schemas.microsoft.com/office/powerpoint/2010/main" val="317552359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521144" y="1176714"/>
            <a:ext cx="389649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1010F"/>
                </a:solidFill>
                <a:effectLst/>
                <a:latin typeface="Calibri" panose="020F0502020204030204" pitchFamily="34" charset="0"/>
                <a:cs typeface="Calibri" panose="020F0502020204030204" pitchFamily="34" charset="0"/>
              </a:rPr>
              <a:t>1)  Guilin - China</a:t>
            </a:r>
            <a:br>
              <a:rPr lang="en-AU" sz="2800" b="1" dirty="0">
                <a:latin typeface="Calibri" panose="020F0502020204030204" pitchFamily="34" charset="0"/>
                <a:cs typeface="Calibri" panose="020F0502020204030204" pitchFamily="34" charset="0"/>
              </a:rPr>
            </a:br>
            <a:r>
              <a:rPr lang="en-AU" sz="2800" b="1" i="0" dirty="0">
                <a:solidFill>
                  <a:srgbClr val="01010F"/>
                </a:solidFill>
                <a:effectLst/>
                <a:latin typeface="Calibri" panose="020F0502020204030204" pitchFamily="34" charset="0"/>
                <a:cs typeface="Calibri" panose="020F0502020204030204" pitchFamily="34" charset="0"/>
              </a:rPr>
              <a:t>2) </a:t>
            </a:r>
            <a:r>
              <a:rPr lang="en-AU" sz="2800" b="1" i="0" dirty="0" err="1">
                <a:solidFill>
                  <a:srgbClr val="01010F"/>
                </a:solidFill>
                <a:effectLst/>
                <a:latin typeface="Calibri" panose="020F0502020204030204" pitchFamily="34" charset="0"/>
                <a:cs typeface="Calibri" panose="020F0502020204030204" pitchFamily="34" charset="0"/>
              </a:rPr>
              <a:t>Halong</a:t>
            </a:r>
            <a:r>
              <a:rPr lang="en-AU" sz="2800" b="1" i="0" dirty="0">
                <a:solidFill>
                  <a:srgbClr val="01010F"/>
                </a:solidFill>
                <a:effectLst/>
                <a:latin typeface="Calibri" panose="020F0502020204030204" pitchFamily="34" charset="0"/>
                <a:cs typeface="Calibri" panose="020F0502020204030204" pitchFamily="34" charset="0"/>
              </a:rPr>
              <a:t> Bay - Vietnam</a:t>
            </a:r>
            <a:br>
              <a:rPr lang="en-AU" sz="2800" b="1" dirty="0">
                <a:latin typeface="Calibri" panose="020F0502020204030204" pitchFamily="34" charset="0"/>
                <a:cs typeface="Calibri" panose="020F0502020204030204" pitchFamily="34" charset="0"/>
              </a:rPr>
            </a:br>
            <a:r>
              <a:rPr lang="en-AU" sz="2800" b="1" i="0" dirty="0">
                <a:solidFill>
                  <a:srgbClr val="01010F"/>
                </a:solidFill>
                <a:effectLst/>
                <a:latin typeface="Calibri" panose="020F0502020204030204" pitchFamily="34" charset="0"/>
                <a:cs typeface="Calibri" panose="020F0502020204030204" pitchFamily="34" charset="0"/>
              </a:rPr>
              <a:t>3) Agra - India.</a:t>
            </a:r>
            <a:br>
              <a:rPr lang="en-AU" sz="2800" b="1" dirty="0">
                <a:latin typeface="Calibri" panose="020F0502020204030204" pitchFamily="34" charset="0"/>
                <a:cs typeface="Calibri" panose="020F0502020204030204" pitchFamily="34" charset="0"/>
              </a:rPr>
            </a:br>
            <a:r>
              <a:rPr lang="en-AU" sz="2800" b="1" i="0" dirty="0">
                <a:solidFill>
                  <a:srgbClr val="01010F"/>
                </a:solidFill>
                <a:effectLst/>
                <a:latin typeface="Calibri" panose="020F0502020204030204" pitchFamily="34" charset="0"/>
                <a:cs typeface="Calibri" panose="020F0502020204030204" pitchFamily="34" charset="0"/>
              </a:rPr>
              <a:t>​4) </a:t>
            </a:r>
            <a:r>
              <a:rPr lang="en-AU" sz="2800" b="1" i="0" dirty="0" err="1">
                <a:solidFill>
                  <a:srgbClr val="01010F"/>
                </a:solidFill>
                <a:effectLst/>
                <a:latin typeface="Calibri" panose="020F0502020204030204" pitchFamily="34" charset="0"/>
                <a:cs typeface="Calibri" panose="020F0502020204030204" pitchFamily="34" charset="0"/>
              </a:rPr>
              <a:t>Pinnawala</a:t>
            </a:r>
            <a:r>
              <a:rPr lang="en-AU" sz="2800" b="1" i="0" dirty="0">
                <a:solidFill>
                  <a:srgbClr val="01010F"/>
                </a:solidFill>
                <a:effectLst/>
                <a:latin typeface="Calibri" panose="020F0502020204030204" pitchFamily="34" charset="0"/>
                <a:cs typeface="Calibri" panose="020F0502020204030204" pitchFamily="34" charset="0"/>
              </a:rPr>
              <a:t> - Sri Lanka</a:t>
            </a:r>
            <a:endParaRPr kumimoji="0" lang="en-AU"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64626" y="3158946"/>
            <a:ext cx="4456669" cy="2677656"/>
          </a:xfrm>
          <a:prstGeom prst="rect">
            <a:avLst/>
          </a:prstGeom>
          <a:noFill/>
        </p:spPr>
        <p:txBody>
          <a:bodyPr wrap="square" rtlCol="0">
            <a:spAutoFit/>
          </a:bodyPr>
          <a:lstStyle/>
          <a:p>
            <a:pPr lvl="0"/>
            <a:r>
              <a:rPr lang="en-US" sz="2400" b="1" dirty="0"/>
              <a:t>2) </a:t>
            </a:r>
            <a:r>
              <a:rPr lang="en-US" sz="2400" b="1" dirty="0" err="1"/>
              <a:t>Halong</a:t>
            </a:r>
            <a:r>
              <a:rPr lang="en-US" sz="2400" b="1" dirty="0"/>
              <a:t> Bay - Vietnam</a:t>
            </a:r>
            <a:br>
              <a:rPr lang="en-US" sz="2400" dirty="0"/>
            </a:br>
            <a:endParaRPr lang="en-US" sz="2400" dirty="0"/>
          </a:p>
          <a:p>
            <a:pPr lvl="0"/>
            <a:r>
              <a:rPr lang="en-US" sz="2000" dirty="0" err="1"/>
              <a:t>Hạ</a:t>
            </a:r>
            <a:r>
              <a:rPr lang="en-US" sz="2000" dirty="0"/>
              <a:t> Long Bay, in northeast Vietnam, is known for its thousands of towering limestone islands topped by rainforests. </a:t>
            </a:r>
            <a:br>
              <a:rPr lang="en-US" sz="2000" dirty="0"/>
            </a:br>
            <a:endParaRPr lang="en-US" sz="2000" dirty="0"/>
          </a:p>
          <a:p>
            <a:pPr lvl="0"/>
            <a:r>
              <a:rPr lang="en-US" sz="2000" dirty="0"/>
              <a:t>The region is also popular for scuba diving, rock climbing and hiking.</a:t>
            </a:r>
            <a:endParaRPr kumimoji="0" lang="en-AU" sz="2000" b="0" i="0" u="none" strike="noStrike" kern="1200" cap="none" spc="0" normalizeH="0" baseline="0" noProof="0" dirty="0">
              <a:ln>
                <a:noFill/>
              </a:ln>
              <a:solidFill>
                <a:prstClr val="black"/>
              </a:solidFill>
              <a:effectLst/>
              <a:uLnTx/>
              <a:uFillTx/>
              <a:latin typeface="Calibri" panose="020F0502020204030204"/>
            </a:endParaRPr>
          </a:p>
        </p:txBody>
      </p:sp>
      <p:sp>
        <p:nvSpPr>
          <p:cNvPr id="3" name="Title 1">
            <a:extLst>
              <a:ext uri="{FF2B5EF4-FFF2-40B4-BE49-F238E27FC236}">
                <a16:creationId xmlns:a16="http://schemas.microsoft.com/office/drawing/2014/main" id="{1B51A1BD-0512-1D4D-4EC3-D58592990D4A}"/>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err="1"/>
              <a:t>S.E.Asia</a:t>
            </a:r>
            <a:endParaRPr lang="en-AU" sz="3200" dirty="0"/>
          </a:p>
        </p:txBody>
      </p:sp>
      <p:pic>
        <p:nvPicPr>
          <p:cNvPr id="9" name="Picture 8" descr="A group of people in a boat&#10;&#10;Description automatically generated">
            <a:extLst>
              <a:ext uri="{FF2B5EF4-FFF2-40B4-BE49-F238E27FC236}">
                <a16:creationId xmlns:a16="http://schemas.microsoft.com/office/drawing/2014/main" id="{28049980-8916-15FF-40A5-8250D00C5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8" y="1283804"/>
            <a:ext cx="7267718" cy="4845145"/>
          </a:xfrm>
          <a:prstGeom prst="rect">
            <a:avLst/>
          </a:prstGeom>
        </p:spPr>
      </p:pic>
      <p:sp>
        <p:nvSpPr>
          <p:cNvPr id="4" name="TextBox 3">
            <a:extLst>
              <a:ext uri="{FF2B5EF4-FFF2-40B4-BE49-F238E27FC236}">
                <a16:creationId xmlns:a16="http://schemas.microsoft.com/office/drawing/2014/main" id="{A790088F-5220-84A9-8F4E-ECAAE94FB9BD}"/>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itle 1">
            <a:extLst>
              <a:ext uri="{FF2B5EF4-FFF2-40B4-BE49-F238E27FC236}">
                <a16:creationId xmlns:a16="http://schemas.microsoft.com/office/drawing/2014/main" id="{E99087DA-1C94-EBEB-7400-AC4817B162BD}"/>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2597531776"/>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tall tower in a city&#10;&#10;Description automatically generated">
            <a:extLst>
              <a:ext uri="{FF2B5EF4-FFF2-40B4-BE49-F238E27FC236}">
                <a16:creationId xmlns:a16="http://schemas.microsoft.com/office/drawing/2014/main" id="{2DF0A7FF-37CC-A291-8965-DA262FA8C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870" y="0"/>
            <a:ext cx="4452938"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7348151" y="978297"/>
            <a:ext cx="3908941" cy="1815882"/>
          </a:xfrm>
          <a:prstGeom prst="rect">
            <a:avLst/>
          </a:prstGeom>
          <a:noFill/>
        </p:spPr>
        <p:txBody>
          <a:bodyPr wrap="square" rtlCol="0">
            <a:spAutoFit/>
          </a:bodyPr>
          <a:lstStyle/>
          <a:p>
            <a:pPr fontAlgn="t"/>
            <a:r>
              <a:rPr lang="en-AU" sz="2800" b="1" i="0" dirty="0">
                <a:effectLst/>
              </a:rPr>
              <a:t>1) Pisa, Italy</a:t>
            </a:r>
            <a:br>
              <a:rPr lang="en-AU" sz="2800" b="1" dirty="0"/>
            </a:br>
            <a:r>
              <a:rPr lang="en-AU" sz="2800" b="1" i="0" dirty="0">
                <a:effectLst/>
              </a:rPr>
              <a:t>2) Porto, Portugal</a:t>
            </a:r>
            <a:br>
              <a:rPr lang="en-AU" sz="2800" b="1" dirty="0"/>
            </a:br>
            <a:r>
              <a:rPr lang="en-AU" sz="2800" b="1" i="0" dirty="0">
                <a:effectLst/>
              </a:rPr>
              <a:t>3) Utrecht, Netherlands</a:t>
            </a:r>
            <a:br>
              <a:rPr lang="en-AU" sz="2800" b="1" dirty="0"/>
            </a:br>
            <a:r>
              <a:rPr lang="en-AU" sz="2800" b="1" i="0" dirty="0">
                <a:effectLst/>
              </a:rPr>
              <a:t>4) Venice, Italy</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150444" y="3213497"/>
            <a:ext cx="4602058" cy="2739211"/>
          </a:xfrm>
          <a:prstGeom prst="rect">
            <a:avLst/>
          </a:prstGeom>
          <a:noFill/>
        </p:spPr>
        <p:txBody>
          <a:bodyPr wrap="square" rtlCol="0">
            <a:spAutoFit/>
          </a:bodyPr>
          <a:lstStyle/>
          <a:p>
            <a:r>
              <a:rPr lang="en-US" sz="2800" b="1" dirty="0"/>
              <a:t>3) Utrecht,  the Netherlands</a:t>
            </a:r>
            <a:br>
              <a:rPr lang="en-US" sz="2400" dirty="0"/>
            </a:br>
            <a:br>
              <a:rPr lang="en-US" sz="2400" dirty="0"/>
            </a:br>
            <a:r>
              <a:rPr lang="en-US" sz="2400" dirty="0"/>
              <a:t>The Dom Tower of Utrecht is the tallest church tower in the Netherlands, at 112.5 </a:t>
            </a:r>
            <a:r>
              <a:rPr lang="en-US" sz="2400" dirty="0" err="1"/>
              <a:t>metres</a:t>
            </a:r>
            <a:r>
              <a:rPr lang="en-US" sz="2400" dirty="0"/>
              <a:t> in height.  The Gothic-style tower is the symbol of the city.</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247456055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city next to the water&#10;&#10;Description automatically generated">
            <a:extLst>
              <a:ext uri="{FF2B5EF4-FFF2-40B4-BE49-F238E27FC236}">
                <a16:creationId xmlns:a16="http://schemas.microsoft.com/office/drawing/2014/main" id="{C6C75CB1-76B6-D4C9-7E22-17DB04AB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8" y="0"/>
            <a:ext cx="6858000"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rPr>
              <a:t>1) Genoa, Italy</a:t>
            </a:r>
            <a:br>
              <a:rPr lang="en-AU" sz="2800" b="1" dirty="0"/>
            </a:br>
            <a:r>
              <a:rPr lang="en-AU" sz="2800" b="1" i="0" dirty="0">
                <a:effectLst/>
              </a:rPr>
              <a:t>2) Marseille, France</a:t>
            </a:r>
            <a:br>
              <a:rPr lang="en-AU" sz="2800" b="1" dirty="0"/>
            </a:br>
            <a:r>
              <a:rPr lang="en-AU" sz="2800" b="1" i="0" dirty="0">
                <a:effectLst/>
              </a:rPr>
              <a:t>3) Dubrovnik, Croatia</a:t>
            </a:r>
            <a:br>
              <a:rPr lang="en-AU" sz="2800" b="1" dirty="0"/>
            </a:br>
            <a:r>
              <a:rPr lang="en-AU" sz="2800" b="1" i="0" dirty="0">
                <a:effectLst/>
              </a:rPr>
              <a:t>4) Valencia, Spain</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008034"/>
            <a:ext cx="4696604" cy="3477875"/>
          </a:xfrm>
          <a:prstGeom prst="rect">
            <a:avLst/>
          </a:prstGeom>
          <a:noFill/>
        </p:spPr>
        <p:txBody>
          <a:bodyPr wrap="square" rtlCol="0">
            <a:spAutoFit/>
          </a:bodyPr>
          <a:lstStyle/>
          <a:p>
            <a:r>
              <a:rPr lang="en-US" sz="2800" b="1" dirty="0"/>
              <a:t>Dubrovnik - Croatia.   </a:t>
            </a:r>
            <a:br>
              <a:rPr lang="en-US" sz="2400" dirty="0"/>
            </a:br>
            <a:r>
              <a:rPr lang="en-US" sz="2400" dirty="0"/>
              <a:t>Dubrovnik Old Town, encircled with massive stone walls completed in the 16th century.   Its well-preserved buildings range from baroque St. Blaise Church to Renaissance </a:t>
            </a:r>
            <a:r>
              <a:rPr lang="en-US" sz="2400" dirty="0" err="1"/>
              <a:t>Sponza</a:t>
            </a:r>
            <a:r>
              <a:rPr lang="en-US" sz="2400" dirty="0"/>
              <a:t> Palace and Gothic Rector’s Palace, now a history </a:t>
            </a:r>
            <a:r>
              <a:rPr lang="en-US" sz="2400"/>
              <a:t>museum.</a:t>
            </a: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spTree>
    <p:extLst>
      <p:ext uri="{BB962C8B-B14F-4D97-AF65-F5344CB8AC3E}">
        <p14:creationId xmlns:p14="http://schemas.microsoft.com/office/powerpoint/2010/main" val="354748639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latin typeface="Sansation"/>
              </a:rPr>
              <a:t>1) Scotland.</a:t>
            </a:r>
            <a:br>
              <a:rPr lang="en-AU" sz="2800" b="1" i="0" dirty="0">
                <a:effectLst/>
                <a:latin typeface="Sansation"/>
              </a:rPr>
            </a:br>
            <a:r>
              <a:rPr lang="en-AU" sz="2800" b="1" i="0" dirty="0">
                <a:effectLst/>
                <a:latin typeface="Sansation"/>
              </a:rPr>
              <a:t>2) Denmark.</a:t>
            </a:r>
            <a:br>
              <a:rPr lang="en-AU" sz="2800" b="1" i="0" dirty="0">
                <a:effectLst/>
                <a:latin typeface="Sansation"/>
              </a:rPr>
            </a:br>
            <a:r>
              <a:rPr lang="en-AU" sz="2800" b="1" i="0" dirty="0">
                <a:effectLst/>
                <a:latin typeface="Sansation"/>
              </a:rPr>
              <a:t>3) Mumbai.</a:t>
            </a:r>
            <a:br>
              <a:rPr lang="en-AU" sz="2800" b="1" i="0" dirty="0">
                <a:effectLst/>
                <a:latin typeface="Sansation"/>
              </a:rPr>
            </a:br>
            <a:r>
              <a:rPr lang="en-AU" sz="2800" b="1" i="0" dirty="0">
                <a:effectLst/>
                <a:latin typeface="Sansation"/>
              </a:rPr>
              <a:t>​4) New Zealand</a:t>
            </a: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008034"/>
            <a:ext cx="4794422" cy="3539430"/>
          </a:xfrm>
          <a:prstGeom prst="rect">
            <a:avLst/>
          </a:prstGeom>
          <a:noFill/>
        </p:spPr>
        <p:txBody>
          <a:bodyPr wrap="square" rtlCol="0">
            <a:spAutoFit/>
          </a:bodyPr>
          <a:lstStyle/>
          <a:p>
            <a:r>
              <a:rPr lang="en-US" sz="2800" b="1" dirty="0"/>
              <a:t>1 )  Country =  Scotland       Town = Falkirk</a:t>
            </a:r>
            <a:br>
              <a:rPr lang="en-US" sz="2800" dirty="0"/>
            </a:br>
            <a:r>
              <a:rPr lang="en-US" sz="2400" dirty="0"/>
              <a:t>The Falkirk Wheel is a rotating boat lift in central Scotland, connecting the Forth and Clyde Canal with the Union Canal. The lift is named after Falkirk, the town in which it is located. It reconnects the two canals for the first time since the 1930s. </a:t>
            </a:r>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9" name="Picture 8" descr="A bridge with a bridge in the middle&#10;&#10;Description automatically generated">
            <a:extLst>
              <a:ext uri="{FF2B5EF4-FFF2-40B4-BE49-F238E27FC236}">
                <a16:creationId xmlns:a16="http://schemas.microsoft.com/office/drawing/2014/main" id="{5E770AC8-A0C9-0A2A-4771-4B3EBD789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8" y="830045"/>
            <a:ext cx="7315200" cy="4876800"/>
          </a:xfrm>
          <a:prstGeom prst="rect">
            <a:avLst/>
          </a:prstGeom>
        </p:spPr>
      </p:pic>
      <p:sp>
        <p:nvSpPr>
          <p:cNvPr id="11" name="TextBox 10">
            <a:extLst>
              <a:ext uri="{FF2B5EF4-FFF2-40B4-BE49-F238E27FC236}">
                <a16:creationId xmlns:a16="http://schemas.microsoft.com/office/drawing/2014/main" id="{8628DA58-D6E6-FD4D-9F7D-C1DFD15CC51B}"/>
              </a:ext>
            </a:extLst>
          </p:cNvPr>
          <p:cNvSpPr txBox="1"/>
          <p:nvPr/>
        </p:nvSpPr>
        <p:spPr>
          <a:xfrm>
            <a:off x="873211" y="5839578"/>
            <a:ext cx="5560540" cy="1107996"/>
          </a:xfrm>
          <a:prstGeom prst="rect">
            <a:avLst/>
          </a:prstGeom>
          <a:noFill/>
        </p:spPr>
        <p:txBody>
          <a:bodyPr wrap="square" rtlCol="0">
            <a:spAutoFit/>
          </a:bodyPr>
          <a:lstStyle/>
          <a:p>
            <a:r>
              <a:rPr lang="en-US" sz="2400" dirty="0">
                <a:effectLst/>
              </a:rPr>
              <a:t>- 1 point for the country, an extra point if you know the name of the place?</a:t>
            </a:r>
            <a:endParaRPr lang="en-AU" sz="2400" b="1" i="0" dirty="0">
              <a:effectLst/>
              <a:latin typeface="Sansation"/>
            </a:endParaRPr>
          </a:p>
          <a:p>
            <a:endParaRPr lang="en-AU" dirty="0"/>
          </a:p>
        </p:txBody>
      </p:sp>
    </p:spTree>
    <p:extLst>
      <p:ext uri="{BB962C8B-B14F-4D97-AF65-F5344CB8AC3E}">
        <p14:creationId xmlns:p14="http://schemas.microsoft.com/office/powerpoint/2010/main" val="57130382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4029889" cy="1815882"/>
          </a:xfrm>
          <a:prstGeom prst="rect">
            <a:avLst/>
          </a:prstGeom>
          <a:noFill/>
        </p:spPr>
        <p:txBody>
          <a:bodyPr wrap="square" rtlCol="0">
            <a:spAutoFit/>
          </a:bodyPr>
          <a:lstStyle/>
          <a:p>
            <a:pPr fontAlgn="t"/>
            <a:r>
              <a:rPr lang="en-AU" sz="2800" b="1" i="0" dirty="0">
                <a:effectLst/>
                <a:latin typeface="Sansation"/>
              </a:rPr>
              <a:t>1) Disneyland, Hong Kong</a:t>
            </a:r>
            <a:br>
              <a:rPr lang="en-AU" sz="2800" b="1" i="0" dirty="0">
                <a:effectLst/>
                <a:latin typeface="Sansation"/>
              </a:rPr>
            </a:br>
            <a:r>
              <a:rPr lang="en-AU" sz="2800" b="1" i="0" dirty="0">
                <a:effectLst/>
                <a:latin typeface="Sansation"/>
              </a:rPr>
              <a:t>2) Brussels, Belgium</a:t>
            </a:r>
            <a:br>
              <a:rPr lang="en-AU" sz="2800" b="1" i="0" dirty="0">
                <a:effectLst/>
                <a:latin typeface="Sansation"/>
              </a:rPr>
            </a:br>
            <a:r>
              <a:rPr lang="en-AU" sz="2800" b="1" i="0" dirty="0">
                <a:effectLst/>
                <a:latin typeface="Sansation"/>
              </a:rPr>
              <a:t>3) Barcelona, Spain</a:t>
            </a:r>
            <a:br>
              <a:rPr lang="en-AU" sz="2800" b="1" i="0" dirty="0">
                <a:effectLst/>
                <a:latin typeface="Sansation"/>
              </a:rPr>
            </a:br>
            <a:r>
              <a:rPr lang="en-AU" sz="2800" b="1" i="0" dirty="0">
                <a:effectLst/>
                <a:latin typeface="Sansation"/>
              </a:rPr>
              <a:t>​4) Durban, South Africa</a:t>
            </a: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032747"/>
            <a:ext cx="4696604" cy="2677656"/>
          </a:xfrm>
          <a:prstGeom prst="rect">
            <a:avLst/>
          </a:prstGeom>
          <a:noFill/>
        </p:spPr>
        <p:txBody>
          <a:bodyPr wrap="square" rtlCol="0">
            <a:spAutoFit/>
          </a:bodyPr>
          <a:lstStyle/>
          <a:p>
            <a:r>
              <a:rPr lang="en-AU" sz="2800" b="1" dirty="0"/>
              <a:t>2)  Barcelona,  Spain</a:t>
            </a:r>
            <a:br>
              <a:rPr lang="en-AU" sz="2800" dirty="0"/>
            </a:br>
            <a:r>
              <a:rPr lang="en-AU" sz="2800" dirty="0"/>
              <a:t>​Casa </a:t>
            </a:r>
            <a:r>
              <a:rPr lang="en-AU" sz="2800" dirty="0" err="1"/>
              <a:t>Batllo</a:t>
            </a:r>
            <a:r>
              <a:rPr lang="en-AU" sz="2800" dirty="0"/>
              <a:t>, a modernist building by Antoni Gaudi, UNESCO World Heritage Site, on Passeig de Gracia, Barcelona, Spain.</a:t>
            </a:r>
            <a:endParaRPr lang="en-US" sz="28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10" name="Picture 9" descr="Casa Batlló with a mosaic roof&#10;&#10;Description automatically generated with medium confidence">
            <a:extLst>
              <a:ext uri="{FF2B5EF4-FFF2-40B4-BE49-F238E27FC236}">
                <a16:creationId xmlns:a16="http://schemas.microsoft.com/office/drawing/2014/main" id="{07880B82-4A56-7E52-FBC5-EF90EC8D1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12" y="761421"/>
            <a:ext cx="6585171" cy="5861800"/>
          </a:xfrm>
          <a:prstGeom prst="rect">
            <a:avLst/>
          </a:prstGeom>
        </p:spPr>
      </p:pic>
    </p:spTree>
    <p:extLst>
      <p:ext uri="{BB962C8B-B14F-4D97-AF65-F5344CB8AC3E}">
        <p14:creationId xmlns:p14="http://schemas.microsoft.com/office/powerpoint/2010/main" val="14611384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725506" y="727282"/>
            <a:ext cx="3859515" cy="1815882"/>
          </a:xfrm>
          <a:prstGeom prst="rect">
            <a:avLst/>
          </a:prstGeom>
          <a:noFill/>
        </p:spPr>
        <p:txBody>
          <a:bodyPr wrap="square" rtlCol="0">
            <a:spAutoFit/>
          </a:bodyPr>
          <a:lstStyle/>
          <a:p>
            <a:pPr fontAlgn="t"/>
            <a:r>
              <a:rPr lang="en-AU" sz="2800" b="1" i="0" dirty="0">
                <a:effectLst/>
                <a:latin typeface="Sansation"/>
              </a:rPr>
              <a:t>1) Florence, Italy</a:t>
            </a:r>
            <a:br>
              <a:rPr lang="en-AU" sz="2800" b="1" dirty="0"/>
            </a:br>
            <a:r>
              <a:rPr lang="en-AU" sz="2800" b="1" i="0" dirty="0">
                <a:effectLst/>
                <a:latin typeface="Sansation"/>
              </a:rPr>
              <a:t>2) Brussels, Belgium</a:t>
            </a:r>
            <a:br>
              <a:rPr lang="en-AU" sz="2800" b="1" dirty="0"/>
            </a:br>
            <a:r>
              <a:rPr lang="en-AU" sz="2800" b="1" i="0" dirty="0">
                <a:effectLst/>
                <a:latin typeface="Sansation"/>
              </a:rPr>
              <a:t>3) London, UK</a:t>
            </a:r>
            <a:br>
              <a:rPr lang="en-AU" sz="2800" b="1" dirty="0"/>
            </a:br>
            <a:r>
              <a:rPr lang="en-AU" sz="2800" b="1" i="0" dirty="0">
                <a:effectLst/>
                <a:latin typeface="Sansation"/>
              </a:rPr>
              <a:t>​4) Lisbon, Portugal</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2543164"/>
            <a:ext cx="4754100" cy="4585871"/>
          </a:xfrm>
          <a:prstGeom prst="rect">
            <a:avLst/>
          </a:prstGeom>
          <a:noFill/>
        </p:spPr>
        <p:txBody>
          <a:bodyPr wrap="square" rtlCol="0">
            <a:spAutoFit/>
          </a:bodyPr>
          <a:lstStyle/>
          <a:p>
            <a:r>
              <a:rPr lang="en-US" sz="2800" b="1" dirty="0"/>
              <a:t>4)  Lisbon, Portugal</a:t>
            </a:r>
            <a:r>
              <a:rPr lang="en-US" sz="2800" dirty="0"/>
              <a:t>,</a:t>
            </a:r>
            <a:r>
              <a:rPr lang="en-US" sz="2800" b="1" dirty="0"/>
              <a:t>  </a:t>
            </a:r>
            <a:br>
              <a:rPr lang="en-US" sz="2800" dirty="0"/>
            </a:br>
            <a:r>
              <a:rPr lang="en-US" sz="2400" dirty="0" err="1"/>
              <a:t>Rossio</a:t>
            </a:r>
            <a:r>
              <a:rPr lang="en-US" sz="2400" dirty="0"/>
              <a:t> Station in central Lisbon. The late 19th century building complete with horseshoe shaped arches and ornamental clock was designed by José Luís Monteiro and is the main rail gateway to </a:t>
            </a:r>
            <a:r>
              <a:rPr lang="en-US" sz="2400" dirty="0" err="1"/>
              <a:t>Sintra</a:t>
            </a:r>
            <a:r>
              <a:rPr lang="en-US" sz="2400" dirty="0"/>
              <a:t>.</a:t>
            </a:r>
            <a:br>
              <a:rPr lang="en-US" sz="2400" dirty="0"/>
            </a:br>
            <a:r>
              <a:rPr lang="en-US" sz="2400" dirty="0"/>
              <a:t>​  It is close to the metro stations of </a:t>
            </a:r>
            <a:r>
              <a:rPr lang="en-US" sz="2400" dirty="0" err="1"/>
              <a:t>Rossio</a:t>
            </a:r>
            <a:r>
              <a:rPr lang="en-US" sz="2400" dirty="0"/>
              <a:t> and </a:t>
            </a:r>
            <a:r>
              <a:rPr lang="en-US" sz="2400" dirty="0" err="1"/>
              <a:t>Restauradores</a:t>
            </a:r>
            <a:r>
              <a:rPr lang="en-US" sz="2400" dirty="0"/>
              <a:t> with the latter station having pedestrian connections to </a:t>
            </a:r>
            <a:r>
              <a:rPr lang="en-US" sz="2400" dirty="0" err="1"/>
              <a:t>Rossio</a:t>
            </a:r>
            <a:r>
              <a:rPr lang="en-US" sz="2400" dirty="0"/>
              <a:t> Station.</a:t>
            </a:r>
            <a:br>
              <a:rPr lang="en-US" sz="2400" dirty="0"/>
            </a:b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10" name="Picture 9" descr="A large white building with a clock on the front&#10;&#10;Description automatically generated">
            <a:extLst>
              <a:ext uri="{FF2B5EF4-FFF2-40B4-BE49-F238E27FC236}">
                <a16:creationId xmlns:a16="http://schemas.microsoft.com/office/drawing/2014/main" id="{29D6E279-EB7F-F056-FE98-4FE4F7A37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2" y="727282"/>
            <a:ext cx="7102749" cy="4979645"/>
          </a:xfrm>
          <a:prstGeom prst="rect">
            <a:avLst/>
          </a:prstGeom>
        </p:spPr>
      </p:pic>
      <p:sp>
        <p:nvSpPr>
          <p:cNvPr id="11" name="TextBox 10">
            <a:extLst>
              <a:ext uri="{FF2B5EF4-FFF2-40B4-BE49-F238E27FC236}">
                <a16:creationId xmlns:a16="http://schemas.microsoft.com/office/drawing/2014/main" id="{1EA68F3B-E1C2-B3CD-AACA-A2D7AEA49FAF}"/>
              </a:ext>
            </a:extLst>
          </p:cNvPr>
          <p:cNvSpPr txBox="1"/>
          <p:nvPr/>
        </p:nvSpPr>
        <p:spPr>
          <a:xfrm>
            <a:off x="214185" y="5795675"/>
            <a:ext cx="6755025" cy="830997"/>
          </a:xfrm>
          <a:prstGeom prst="rect">
            <a:avLst/>
          </a:prstGeom>
          <a:noFill/>
        </p:spPr>
        <p:txBody>
          <a:bodyPr wrap="square" rtlCol="0">
            <a:spAutoFit/>
          </a:bodyPr>
          <a:lstStyle/>
          <a:p>
            <a:r>
              <a:rPr lang="en-US" sz="2400" b="0" i="0" dirty="0">
                <a:solidFill>
                  <a:srgbClr val="525252"/>
                </a:solidFill>
                <a:effectLst/>
                <a:latin typeface="Lato" panose="020F0502020204030203" pitchFamily="34" charset="0"/>
              </a:rPr>
              <a:t>Clue:- Visiting another capital city, you possibly used this. The horse shoe entrance is the clue.</a:t>
            </a:r>
            <a:endParaRPr lang="en-AU" sz="2400" dirty="0"/>
          </a:p>
        </p:txBody>
      </p:sp>
    </p:spTree>
    <p:extLst>
      <p:ext uri="{BB962C8B-B14F-4D97-AF65-F5344CB8AC3E}">
        <p14:creationId xmlns:p14="http://schemas.microsoft.com/office/powerpoint/2010/main" val="297387788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545859" y="830045"/>
            <a:ext cx="4129778" cy="2246769"/>
          </a:xfrm>
          <a:prstGeom prst="rect">
            <a:avLst/>
          </a:prstGeom>
          <a:noFill/>
        </p:spPr>
        <p:txBody>
          <a:bodyPr wrap="square" rtlCol="0">
            <a:spAutoFit/>
          </a:bodyPr>
          <a:lstStyle/>
          <a:p>
            <a:pPr fontAlgn="t"/>
            <a:r>
              <a:rPr lang="en-AU" sz="2800" b="1" i="0" dirty="0">
                <a:effectLst/>
                <a:latin typeface="Sansation"/>
              </a:rPr>
              <a:t>1) Mostar, Bosnia and </a:t>
            </a:r>
            <a:r>
              <a:rPr lang="en-AU" sz="2800" b="1" i="0" dirty="0" err="1">
                <a:effectLst/>
                <a:latin typeface="Sansation"/>
              </a:rPr>
              <a:t>Heregovina</a:t>
            </a:r>
            <a:br>
              <a:rPr lang="en-AU" sz="2800" b="1" dirty="0"/>
            </a:br>
            <a:r>
              <a:rPr lang="en-AU" sz="2800" b="1" i="0" dirty="0">
                <a:effectLst/>
                <a:latin typeface="Sansation"/>
              </a:rPr>
              <a:t>2) Heidelberg, Germany</a:t>
            </a:r>
            <a:br>
              <a:rPr lang="en-AU" sz="2800" b="1" dirty="0"/>
            </a:br>
            <a:r>
              <a:rPr lang="en-AU" sz="2800" b="1" i="0" dirty="0">
                <a:effectLst/>
                <a:latin typeface="Sansation"/>
              </a:rPr>
              <a:t>3) Alcantra, Spain</a:t>
            </a:r>
            <a:br>
              <a:rPr lang="en-AU" sz="2800" b="1" dirty="0"/>
            </a:br>
            <a:r>
              <a:rPr lang="en-AU" sz="2800" b="1" i="0" dirty="0">
                <a:effectLst/>
                <a:latin typeface="Sansation"/>
              </a:rPr>
              <a:t>4) Prague, Czech Republic</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182417"/>
            <a:ext cx="4786185" cy="3477875"/>
          </a:xfrm>
          <a:prstGeom prst="rect">
            <a:avLst/>
          </a:prstGeom>
          <a:noFill/>
        </p:spPr>
        <p:txBody>
          <a:bodyPr wrap="square" rtlCol="0">
            <a:spAutoFit/>
          </a:bodyPr>
          <a:lstStyle/>
          <a:p>
            <a:r>
              <a:rPr lang="en-US" sz="2800" b="1" dirty="0"/>
              <a:t>Heidelberg, Germany</a:t>
            </a:r>
            <a:br>
              <a:rPr lang="en-US" sz="2800" dirty="0"/>
            </a:br>
            <a:r>
              <a:rPr lang="en-US" dirty="0"/>
              <a:t>​  </a:t>
            </a:r>
            <a:r>
              <a:rPr lang="en-US" sz="2400" dirty="0"/>
              <a:t>The Karl Theodor Bridge, commonly known as the Old Bridge (Alte Brücke), in Heidelberg that crosses the Neckar river.</a:t>
            </a:r>
            <a:br>
              <a:rPr lang="en-US" sz="2400" dirty="0"/>
            </a:br>
            <a:r>
              <a:rPr lang="en-US" sz="2400" dirty="0"/>
              <a:t>  It connects the Old City with the eastern part of the </a:t>
            </a:r>
            <a:r>
              <a:rPr lang="en-US" sz="2400" dirty="0" err="1"/>
              <a:t>Neuenheim</a:t>
            </a:r>
            <a:r>
              <a:rPr lang="en-US" sz="2400" dirty="0"/>
              <a:t> district of the city on the opposite bank. </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bridge over a river with buildings and trees&#10;&#10;Description automatically generated">
            <a:extLst>
              <a:ext uri="{FF2B5EF4-FFF2-40B4-BE49-F238E27FC236}">
                <a16:creationId xmlns:a16="http://schemas.microsoft.com/office/drawing/2014/main" id="{877FC125-34B1-D595-6D9F-568A1C87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 y="1056502"/>
            <a:ext cx="7315200" cy="4876800"/>
          </a:xfrm>
          <a:prstGeom prst="rect">
            <a:avLst/>
          </a:prstGeom>
        </p:spPr>
      </p:pic>
    </p:spTree>
    <p:extLst>
      <p:ext uri="{BB962C8B-B14F-4D97-AF65-F5344CB8AC3E}">
        <p14:creationId xmlns:p14="http://schemas.microsoft.com/office/powerpoint/2010/main" val="137223021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latin typeface="Sansation"/>
              </a:rPr>
              <a:t>1) Cairo, Egypt</a:t>
            </a:r>
            <a:br>
              <a:rPr lang="en-AU" sz="2800" b="1" dirty="0"/>
            </a:br>
            <a:r>
              <a:rPr lang="en-AU" sz="2800" b="1" i="0" dirty="0">
                <a:effectLst/>
                <a:latin typeface="Sansation"/>
              </a:rPr>
              <a:t>2) Paris, France</a:t>
            </a:r>
            <a:br>
              <a:rPr lang="en-AU" sz="2800" b="1" dirty="0"/>
            </a:br>
            <a:r>
              <a:rPr lang="en-AU" sz="2800" b="1" i="0" dirty="0">
                <a:effectLst/>
                <a:latin typeface="Sansation"/>
              </a:rPr>
              <a:t>3) Lima, Peru</a:t>
            </a:r>
            <a:br>
              <a:rPr lang="en-AU" sz="2800" b="1" dirty="0"/>
            </a:br>
            <a:r>
              <a:rPr lang="en-AU" sz="2800" b="1" i="0" dirty="0">
                <a:effectLst/>
                <a:latin typeface="Sansation"/>
              </a:rPr>
              <a:t>​4) Bogota, Columbia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226236"/>
            <a:ext cx="4696604" cy="3170099"/>
          </a:xfrm>
          <a:prstGeom prst="rect">
            <a:avLst/>
          </a:prstGeom>
          <a:noFill/>
        </p:spPr>
        <p:txBody>
          <a:bodyPr wrap="square" rtlCol="0">
            <a:spAutoFit/>
          </a:bodyPr>
          <a:lstStyle/>
          <a:p>
            <a:r>
              <a:rPr lang="en-US" sz="2800" dirty="0"/>
              <a:t>Paris,  France</a:t>
            </a:r>
            <a:br>
              <a:rPr lang="en-US" sz="2800" dirty="0"/>
            </a:br>
            <a:r>
              <a:rPr lang="en-US" sz="2800" dirty="0"/>
              <a:t>  </a:t>
            </a:r>
            <a:r>
              <a:rPr lang="en-US" sz="2400" dirty="0"/>
              <a:t>The Louvre Pyramid is a large glass and metal pyramid designed by Chinese-American architect I.M. Pei, surrounded by three smaller pyramids, in the main courtyard of the Louvre Palace in Paris.</a:t>
            </a:r>
            <a:br>
              <a:rPr lang="en-US" sz="2400" dirty="0"/>
            </a:br>
            <a:r>
              <a:rPr lang="en-US" sz="2400" i="1" dirty="0"/>
              <a:t>  </a:t>
            </a:r>
            <a:endParaRPr lang="en-US" sz="24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person taking a picture of a pyramid&#10;&#10;Description automatically generated">
            <a:extLst>
              <a:ext uri="{FF2B5EF4-FFF2-40B4-BE49-F238E27FC236}">
                <a16:creationId xmlns:a16="http://schemas.microsoft.com/office/drawing/2014/main" id="{A35FD96B-2F2E-2F90-056F-1418115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62" y="912394"/>
            <a:ext cx="7108687" cy="5784909"/>
          </a:xfrm>
          <a:prstGeom prst="rect">
            <a:avLst/>
          </a:prstGeom>
        </p:spPr>
      </p:pic>
    </p:spTree>
    <p:extLst>
      <p:ext uri="{BB962C8B-B14F-4D97-AF65-F5344CB8AC3E}">
        <p14:creationId xmlns:p14="http://schemas.microsoft.com/office/powerpoint/2010/main" val="193010434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latin typeface="Sansation"/>
              </a:rPr>
              <a:t>1) Jerusalem, Israel</a:t>
            </a:r>
            <a:br>
              <a:rPr lang="en-AU" sz="2800" b="1" dirty="0"/>
            </a:br>
            <a:r>
              <a:rPr lang="en-AU" sz="2800" b="1" i="0" dirty="0">
                <a:effectLst/>
                <a:latin typeface="Sansation"/>
              </a:rPr>
              <a:t>2) </a:t>
            </a:r>
            <a:r>
              <a:rPr lang="en-AU" sz="2800" b="1" i="0" dirty="0" err="1">
                <a:effectLst/>
                <a:latin typeface="Sansation"/>
              </a:rPr>
              <a:t>Wieliczka</a:t>
            </a:r>
            <a:r>
              <a:rPr lang="en-AU" sz="2800" b="1" i="0" dirty="0">
                <a:effectLst/>
                <a:latin typeface="Sansation"/>
              </a:rPr>
              <a:t>, Poland</a:t>
            </a:r>
            <a:br>
              <a:rPr lang="en-AU" sz="2800" b="1" dirty="0"/>
            </a:br>
            <a:r>
              <a:rPr lang="en-AU" sz="2800" b="1" i="0" dirty="0">
                <a:effectLst/>
                <a:latin typeface="Sansation"/>
              </a:rPr>
              <a:t>3) Nuremberg, Germany</a:t>
            </a:r>
            <a:br>
              <a:rPr lang="en-AU" sz="2800" b="1" dirty="0"/>
            </a:br>
            <a:r>
              <a:rPr lang="en-AU" sz="2800" b="1" i="0" dirty="0">
                <a:effectLst/>
                <a:latin typeface="Sansation"/>
              </a:rPr>
              <a:t>4) Zagreb, Croatia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7" y="2810625"/>
            <a:ext cx="4696604" cy="3785652"/>
          </a:xfrm>
          <a:prstGeom prst="rect">
            <a:avLst/>
          </a:prstGeom>
          <a:noFill/>
        </p:spPr>
        <p:txBody>
          <a:bodyPr wrap="square" rtlCol="0">
            <a:spAutoFit/>
          </a:bodyPr>
          <a:lstStyle/>
          <a:p>
            <a:r>
              <a:rPr lang="en-US" sz="2400" b="1" dirty="0"/>
              <a:t>2) </a:t>
            </a:r>
            <a:r>
              <a:rPr lang="en-US" sz="2400" b="1" dirty="0" err="1"/>
              <a:t>Wieliczka</a:t>
            </a:r>
            <a:r>
              <a:rPr lang="en-US" sz="2400" b="1" dirty="0"/>
              <a:t>,  Poland</a:t>
            </a:r>
            <a:br>
              <a:rPr lang="en-US" sz="2800" dirty="0"/>
            </a:br>
            <a:r>
              <a:rPr lang="en-US" dirty="0"/>
              <a:t>  </a:t>
            </a:r>
            <a:r>
              <a:rPr lang="en-US" sz="2400" dirty="0"/>
              <a:t>The </a:t>
            </a:r>
            <a:r>
              <a:rPr lang="en-US" sz="2400" dirty="0" err="1"/>
              <a:t>Wieliczka</a:t>
            </a:r>
            <a:r>
              <a:rPr lang="en-US" sz="2400" dirty="0"/>
              <a:t> Salt Mine, in southern Poland.   Opened in the 13th century.  The mine is currently one of Poland's official national Historic Monuments, whose attractions include dozens of statues and four chapels carved out of the rock salt by the miners.</a:t>
            </a:r>
            <a:br>
              <a:rPr lang="en-US" sz="2800" dirty="0"/>
            </a:b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stone carving of people sitting at a table&#10;&#10;Description automatically generated">
            <a:extLst>
              <a:ext uri="{FF2B5EF4-FFF2-40B4-BE49-F238E27FC236}">
                <a16:creationId xmlns:a16="http://schemas.microsoft.com/office/drawing/2014/main" id="{E40FB1A6-2F8B-9656-AADA-C2875C140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0" y="739399"/>
            <a:ext cx="7087216" cy="5315412"/>
          </a:xfrm>
          <a:prstGeom prst="rect">
            <a:avLst/>
          </a:prstGeom>
        </p:spPr>
      </p:pic>
      <p:sp>
        <p:nvSpPr>
          <p:cNvPr id="9" name="TextBox 8">
            <a:extLst>
              <a:ext uri="{FF2B5EF4-FFF2-40B4-BE49-F238E27FC236}">
                <a16:creationId xmlns:a16="http://schemas.microsoft.com/office/drawing/2014/main" id="{A3548734-D17E-D308-254F-08712E25321C}"/>
              </a:ext>
            </a:extLst>
          </p:cNvPr>
          <p:cNvSpPr txBox="1"/>
          <p:nvPr/>
        </p:nvSpPr>
        <p:spPr>
          <a:xfrm>
            <a:off x="1433383" y="6118601"/>
            <a:ext cx="3570401" cy="369332"/>
          </a:xfrm>
          <a:prstGeom prst="rect">
            <a:avLst/>
          </a:prstGeom>
          <a:noFill/>
        </p:spPr>
        <p:txBody>
          <a:bodyPr wrap="none" rtlCol="0">
            <a:spAutoFit/>
          </a:bodyPr>
          <a:lstStyle/>
          <a:p>
            <a:r>
              <a:rPr lang="en-US" dirty="0"/>
              <a:t>Clue:- The Last Supper carved in salt</a:t>
            </a:r>
            <a:endParaRPr lang="en-AU" dirty="0"/>
          </a:p>
        </p:txBody>
      </p:sp>
    </p:spTree>
    <p:extLst>
      <p:ext uri="{BB962C8B-B14F-4D97-AF65-F5344CB8AC3E}">
        <p14:creationId xmlns:p14="http://schemas.microsoft.com/office/powerpoint/2010/main" val="27335404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97578" y="830045"/>
            <a:ext cx="3859515" cy="1815882"/>
          </a:xfrm>
          <a:prstGeom prst="rect">
            <a:avLst/>
          </a:prstGeom>
          <a:noFill/>
        </p:spPr>
        <p:txBody>
          <a:bodyPr wrap="square" rtlCol="0">
            <a:spAutoFit/>
          </a:bodyPr>
          <a:lstStyle/>
          <a:p>
            <a:pPr fontAlgn="t"/>
            <a:r>
              <a:rPr lang="pt-BR" sz="2800" b="1" i="0" dirty="0">
                <a:effectLst/>
                <a:latin typeface="Sansation"/>
              </a:rPr>
              <a:t>1) Dubrovnik</a:t>
            </a:r>
            <a:br>
              <a:rPr lang="pt-BR" sz="2800" b="1" i="0" dirty="0">
                <a:effectLst/>
                <a:latin typeface="Sansation"/>
              </a:rPr>
            </a:br>
            <a:r>
              <a:rPr lang="pt-BR" sz="2800" b="1" i="0" dirty="0">
                <a:effectLst/>
                <a:latin typeface="Sansation"/>
              </a:rPr>
              <a:t>2) Prague</a:t>
            </a:r>
            <a:br>
              <a:rPr lang="pt-BR" sz="2800" b="1" i="0" dirty="0">
                <a:effectLst/>
                <a:latin typeface="Sansation"/>
              </a:rPr>
            </a:br>
            <a:r>
              <a:rPr lang="pt-BR" sz="2800" b="1" i="0" dirty="0">
                <a:effectLst/>
                <a:latin typeface="Sansation"/>
              </a:rPr>
              <a:t>3) Amsterdam</a:t>
            </a:r>
            <a:br>
              <a:rPr lang="pt-BR" sz="2800" b="1" i="0" dirty="0">
                <a:effectLst/>
                <a:latin typeface="Sansation"/>
              </a:rPr>
            </a:br>
            <a:r>
              <a:rPr lang="pt-BR" sz="2800" b="1" i="0" dirty="0">
                <a:effectLst/>
                <a:latin typeface="Sansation"/>
              </a:rPr>
              <a:t>​4) London</a:t>
            </a:r>
          </a:p>
        </p:txBody>
      </p:sp>
      <p:sp>
        <p:nvSpPr>
          <p:cNvPr id="7" name="TextBox 6">
            <a:extLst>
              <a:ext uri="{FF2B5EF4-FFF2-40B4-BE49-F238E27FC236}">
                <a16:creationId xmlns:a16="http://schemas.microsoft.com/office/drawing/2014/main" id="{4E8CB2B2-0EDB-7593-B5E6-466222C55AC6}"/>
              </a:ext>
            </a:extLst>
          </p:cNvPr>
          <p:cNvSpPr txBox="1"/>
          <p:nvPr/>
        </p:nvSpPr>
        <p:spPr>
          <a:xfrm>
            <a:off x="5799439" y="2728276"/>
            <a:ext cx="6281192" cy="3847207"/>
          </a:xfrm>
          <a:prstGeom prst="rect">
            <a:avLst/>
          </a:prstGeom>
          <a:noFill/>
        </p:spPr>
        <p:txBody>
          <a:bodyPr wrap="square" rtlCol="0">
            <a:spAutoFit/>
          </a:bodyPr>
          <a:lstStyle/>
          <a:p>
            <a:r>
              <a:rPr lang="en-US" sz="2800" b="1" dirty="0"/>
              <a:t>2) Prague,  Czech Republic.</a:t>
            </a:r>
            <a:br>
              <a:rPr lang="en-US" b="1" dirty="0"/>
            </a:br>
            <a:r>
              <a:rPr lang="en-US" b="1" dirty="0"/>
              <a:t>​   </a:t>
            </a:r>
            <a:r>
              <a:rPr lang="en-US" sz="2400" dirty="0"/>
              <a:t>The Prague astronomical clock, or Prague </a:t>
            </a:r>
            <a:r>
              <a:rPr lang="en-US" sz="2400" dirty="0" err="1"/>
              <a:t>orloj</a:t>
            </a:r>
            <a:r>
              <a:rPr lang="en-US" sz="2400" dirty="0"/>
              <a:t>, is a medieval astronomical clock located in Prague, the capital of the Czech Republic.</a:t>
            </a:r>
            <a:br>
              <a:rPr lang="en-US" sz="2400" dirty="0"/>
            </a:br>
            <a:r>
              <a:rPr lang="en-US" sz="2400" dirty="0"/>
              <a:t>   The </a:t>
            </a:r>
            <a:r>
              <a:rPr lang="en-US" sz="2400" dirty="0" err="1"/>
              <a:t>Orloj</a:t>
            </a:r>
            <a:r>
              <a:rPr lang="en-US" sz="2400" dirty="0"/>
              <a:t> is mounted on the southern wall of Old Town Hall in the Old Town Square. The clock mechanism itself has three main components: the astronomical dial, representing the position of the sun and moon in the sky and displaying various astronomical details.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
        <p:nvSpPr>
          <p:cNvPr id="5" name="TextBox 4">
            <a:extLst>
              <a:ext uri="{FF2B5EF4-FFF2-40B4-BE49-F238E27FC236}">
                <a16:creationId xmlns:a16="http://schemas.microsoft.com/office/drawing/2014/main" id="{84388984-7582-F6A1-1581-9B50975B6F32}"/>
              </a:ext>
            </a:extLst>
          </p:cNvPr>
          <p:cNvSpPr txBox="1"/>
          <p:nvPr/>
        </p:nvSpPr>
        <p:spPr>
          <a:xfrm>
            <a:off x="5664708" y="119518"/>
            <a:ext cx="1732870" cy="830997"/>
          </a:xfrm>
          <a:prstGeom prst="rect">
            <a:avLst/>
          </a:prstGeom>
          <a:noFill/>
        </p:spPr>
        <p:txBody>
          <a:bodyPr wrap="square" rtlCol="0">
            <a:spAutoFit/>
          </a:bodyPr>
          <a:lstStyle/>
          <a:p>
            <a:r>
              <a:rPr lang="en-US" sz="2400" dirty="0">
                <a:effectLst/>
              </a:rPr>
              <a:t>Clue:- A well known time</a:t>
            </a:r>
            <a:endParaRPr lang="en-AU" sz="2400" dirty="0"/>
          </a:p>
        </p:txBody>
      </p:sp>
      <p:pic>
        <p:nvPicPr>
          <p:cNvPr id="10" name="Picture 9" descr="A large clock on a building&#10;&#10;Description automatically generated">
            <a:extLst>
              <a:ext uri="{FF2B5EF4-FFF2-40B4-BE49-F238E27FC236}">
                <a16:creationId xmlns:a16="http://schemas.microsoft.com/office/drawing/2014/main" id="{FE735506-9603-9680-A0EF-0C13BEB8B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43" y="638534"/>
            <a:ext cx="4622024" cy="6162699"/>
          </a:xfrm>
          <a:prstGeom prst="rect">
            <a:avLst/>
          </a:prstGeom>
        </p:spPr>
      </p:pic>
    </p:spTree>
    <p:extLst>
      <p:ext uri="{BB962C8B-B14F-4D97-AF65-F5344CB8AC3E}">
        <p14:creationId xmlns:p14="http://schemas.microsoft.com/office/powerpoint/2010/main" val="2836009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023055" y="830045"/>
            <a:ext cx="3859515" cy="1815882"/>
          </a:xfrm>
          <a:prstGeom prst="rect">
            <a:avLst/>
          </a:prstGeom>
          <a:noFill/>
        </p:spPr>
        <p:txBody>
          <a:bodyPr wrap="square" rtlCol="0">
            <a:spAutoFit/>
          </a:bodyPr>
          <a:lstStyle/>
          <a:p>
            <a:pPr fontAlgn="t"/>
            <a:r>
              <a:rPr lang="en-AU" sz="2800" b="1" i="0" dirty="0">
                <a:effectLst/>
              </a:rPr>
              <a:t>1) Holbrook, NSW</a:t>
            </a:r>
            <a:br>
              <a:rPr lang="en-AU" sz="2800" b="1" dirty="0"/>
            </a:br>
            <a:r>
              <a:rPr lang="en-AU" sz="2800" b="1" i="0" dirty="0">
                <a:effectLst/>
              </a:rPr>
              <a:t>2) Mount Barker, SA</a:t>
            </a:r>
            <a:br>
              <a:rPr lang="en-AU" sz="2800" b="1" dirty="0"/>
            </a:br>
            <a:r>
              <a:rPr lang="en-AU" sz="2800" b="1" i="0" dirty="0">
                <a:effectLst/>
              </a:rPr>
              <a:t>3) Legerwood, Tas</a:t>
            </a:r>
            <a:br>
              <a:rPr lang="en-AU" sz="2800" b="1" dirty="0"/>
            </a:br>
            <a:r>
              <a:rPr lang="en-AU" sz="2800" b="1" i="0" dirty="0">
                <a:effectLst/>
              </a:rPr>
              <a:t>4) Wellington, NZ</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923005" y="2645927"/>
            <a:ext cx="6171177" cy="4124206"/>
          </a:xfrm>
          <a:prstGeom prst="rect">
            <a:avLst/>
          </a:prstGeom>
          <a:noFill/>
        </p:spPr>
        <p:txBody>
          <a:bodyPr wrap="square" rtlCol="0">
            <a:spAutoFit/>
          </a:bodyPr>
          <a:lstStyle/>
          <a:p>
            <a:r>
              <a:rPr lang="en-US" sz="2800" b="1" dirty="0"/>
              <a:t>3) Legerwood Tas.</a:t>
            </a:r>
            <a:br>
              <a:rPr lang="en-US" sz="2800" dirty="0"/>
            </a:br>
            <a:r>
              <a:rPr lang="en-US" dirty="0"/>
              <a:t>Legerwood Carved Memorial Trees are trees sculpted into World War One soldiers in Dorset, Tasmania. The 25 statues depict the fallen men they were planted for in 1918.</a:t>
            </a:r>
            <a:br>
              <a:rPr lang="en-US" dirty="0"/>
            </a:br>
            <a:br>
              <a:rPr lang="en-US" dirty="0"/>
            </a:br>
            <a:r>
              <a:rPr lang="en-US" dirty="0"/>
              <a:t>​In 2001, a report indicated that the trees were no longer safe and the community were devastated that the memorials would be lost.  By 2004, it was decided that each of the stumps would be carved into the likeness of each soldier.</a:t>
            </a:r>
            <a:br>
              <a:rPr lang="en-US" dirty="0"/>
            </a:br>
            <a:br>
              <a:rPr lang="en-US" dirty="0"/>
            </a:br>
            <a:r>
              <a:rPr lang="en-US" dirty="0"/>
              <a:t>   A chainsaw carver, Eddie Freeman of Ross, was asked by the Legerwood Hall and Reserves Committee to sculpt the masterpieces. Various scenes depicting world War One were also carved.</a:t>
            </a: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Oz</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wood carving of a soldier&#10;&#10;Description automatically generated">
            <a:extLst>
              <a:ext uri="{FF2B5EF4-FFF2-40B4-BE49-F238E27FC236}">
                <a16:creationId xmlns:a16="http://schemas.microsoft.com/office/drawing/2014/main" id="{D875CE81-C397-16F5-D3CA-1CC93ADAE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040" y="726212"/>
            <a:ext cx="4561892" cy="5900955"/>
          </a:xfrm>
          <a:prstGeom prst="rect">
            <a:avLst/>
          </a:prstGeom>
        </p:spPr>
      </p:pic>
    </p:spTree>
    <p:extLst>
      <p:ext uri="{BB962C8B-B14F-4D97-AF65-F5344CB8AC3E}">
        <p14:creationId xmlns:p14="http://schemas.microsoft.com/office/powerpoint/2010/main" val="24884490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8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288144" y="830045"/>
            <a:ext cx="558525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effectLst/>
              </a:rPr>
              <a:t>1)  Twelve Apostles - Victoria - AU.</a:t>
            </a:r>
            <a:br>
              <a:rPr lang="en-AU" sz="2800" b="1" dirty="0"/>
            </a:br>
            <a:r>
              <a:rPr lang="en-AU" sz="2800" b="1" i="0" dirty="0">
                <a:effectLst/>
              </a:rPr>
              <a:t>2) Moeraki Boulders -Otago - NZ. </a:t>
            </a:r>
            <a:br>
              <a:rPr lang="en-AU" sz="2800" b="1" dirty="0"/>
            </a:br>
            <a:r>
              <a:rPr lang="en-AU" sz="2800" b="1" i="0" dirty="0">
                <a:effectLst/>
              </a:rPr>
              <a:t>3) Three Sisters- Katoomba - AU.</a:t>
            </a:r>
            <a:br>
              <a:rPr lang="en-AU" sz="2800" b="1" dirty="0"/>
            </a:br>
            <a:r>
              <a:rPr lang="en-AU" sz="2800" b="1" i="0" dirty="0">
                <a:effectLst/>
              </a:rPr>
              <a:t>​4) Rapanui, or "Shag Rocks" -Christchurch - NZ</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491416" y="3554651"/>
            <a:ext cx="5381982" cy="2277547"/>
          </a:xfrm>
          <a:prstGeom prst="rect">
            <a:avLst/>
          </a:prstGeom>
          <a:noFill/>
        </p:spPr>
        <p:txBody>
          <a:bodyPr wrap="square" rtlCol="0">
            <a:spAutoFit/>
          </a:bodyPr>
          <a:lstStyle/>
          <a:p>
            <a:pPr lvl="0"/>
            <a:r>
              <a:rPr lang="en-US" sz="2800" dirty="0">
                <a:solidFill>
                  <a:srgbClr val="002060"/>
                </a:solidFill>
              </a:rPr>
              <a:t>1) </a:t>
            </a:r>
            <a:r>
              <a:rPr lang="en-US" sz="2800" b="1" dirty="0">
                <a:solidFill>
                  <a:srgbClr val="002060"/>
                </a:solidFill>
              </a:rPr>
              <a:t> Twelve Apostles - Victoria - AU.</a:t>
            </a:r>
            <a:r>
              <a:rPr lang="en-US" sz="2800" dirty="0">
                <a:solidFill>
                  <a:srgbClr val="002060"/>
                </a:solidFill>
              </a:rPr>
              <a:t> </a:t>
            </a:r>
            <a:r>
              <a:rPr lang="en-US" dirty="0">
                <a:solidFill>
                  <a:srgbClr val="002060"/>
                </a:solidFill>
              </a:rPr>
              <a:t> </a:t>
            </a:r>
            <a:br>
              <a:rPr lang="en-US" sz="2400" dirty="0"/>
            </a:br>
            <a:r>
              <a:rPr lang="en-US" dirty="0"/>
              <a:t>​</a:t>
            </a:r>
          </a:p>
          <a:p>
            <a:pPr lvl="0"/>
            <a:r>
              <a:rPr lang="en-US" sz="2400" dirty="0"/>
              <a:t>The Twelve Apostles is a collection of limestone stacks off the shore of Port Campbell National Park, by the Great Ocean Road in Victoria, Australia.</a:t>
            </a:r>
            <a:endParaRPr kumimoji="0" lang="en-AU" sz="2400" b="0" i="0" u="none" strike="noStrike" kern="1200" cap="none" spc="0" normalizeH="0" baseline="0" noProof="0" dirty="0">
              <a:ln>
                <a:noFill/>
              </a:ln>
              <a:solidFill>
                <a:prstClr val="black"/>
              </a:solidFill>
              <a:effectLst/>
              <a:uLnTx/>
              <a:uFillTx/>
              <a:latin typeface="Calibri" panose="020F0502020204030204"/>
            </a:endParaRPr>
          </a:p>
        </p:txBody>
      </p:sp>
      <p:pic>
        <p:nvPicPr>
          <p:cNvPr id="9" name="Picture 8" descr="A sandy beach with tall rock formations&#10;&#10;Description automatically generated">
            <a:extLst>
              <a:ext uri="{FF2B5EF4-FFF2-40B4-BE49-F238E27FC236}">
                <a16:creationId xmlns:a16="http://schemas.microsoft.com/office/drawing/2014/main" id="{EBA00F5C-5152-E5A9-6F85-05CD48FAA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917" y="586524"/>
            <a:ext cx="4654180" cy="6205573"/>
          </a:xfrm>
          <a:prstGeom prst="rect">
            <a:avLst/>
          </a:prstGeom>
        </p:spPr>
      </p:pic>
      <p:sp>
        <p:nvSpPr>
          <p:cNvPr id="3" name="Title 1">
            <a:extLst>
              <a:ext uri="{FF2B5EF4-FFF2-40B4-BE49-F238E27FC236}">
                <a16:creationId xmlns:a16="http://schemas.microsoft.com/office/drawing/2014/main" id="{2B88C5AB-2452-97F1-90B0-6CE706598603}"/>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4" name="TextBox 3">
            <a:extLst>
              <a:ext uri="{FF2B5EF4-FFF2-40B4-BE49-F238E27FC236}">
                <a16:creationId xmlns:a16="http://schemas.microsoft.com/office/drawing/2014/main" id="{B080A05F-BA4F-A1D1-E814-A1A9BDA1DD4D}"/>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itle 1">
            <a:extLst>
              <a:ext uri="{FF2B5EF4-FFF2-40B4-BE49-F238E27FC236}">
                <a16:creationId xmlns:a16="http://schemas.microsoft.com/office/drawing/2014/main" id="{39D8E559-7A57-46EB-2C92-A1AAD50466EA}"/>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68727152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4095792" cy="1815882"/>
          </a:xfrm>
          <a:prstGeom prst="rect">
            <a:avLst/>
          </a:prstGeom>
          <a:noFill/>
        </p:spPr>
        <p:txBody>
          <a:bodyPr wrap="square" rtlCol="0">
            <a:spAutoFit/>
          </a:bodyPr>
          <a:lstStyle/>
          <a:p>
            <a:pPr fontAlgn="t"/>
            <a:r>
              <a:rPr lang="en-AU" sz="2800" b="1" i="0" dirty="0">
                <a:effectLst/>
              </a:rPr>
              <a:t>1) Jaipur, India</a:t>
            </a:r>
            <a:br>
              <a:rPr lang="en-AU" sz="2800" b="1" dirty="0"/>
            </a:br>
            <a:r>
              <a:rPr lang="en-AU" sz="2800" b="1" i="0" dirty="0">
                <a:effectLst/>
              </a:rPr>
              <a:t>2) </a:t>
            </a:r>
            <a:r>
              <a:rPr lang="en-AU" sz="2800" b="1" i="0" dirty="0" err="1">
                <a:effectLst/>
              </a:rPr>
              <a:t>Nuware</a:t>
            </a:r>
            <a:r>
              <a:rPr lang="en-AU" sz="2800" b="1" i="0" dirty="0">
                <a:effectLst/>
              </a:rPr>
              <a:t> </a:t>
            </a:r>
            <a:r>
              <a:rPr lang="en-AU" sz="2800" b="1" i="0" dirty="0" err="1">
                <a:effectLst/>
              </a:rPr>
              <a:t>Eliya</a:t>
            </a:r>
            <a:r>
              <a:rPr lang="en-AU" sz="2800" b="1" i="0" dirty="0">
                <a:effectLst/>
              </a:rPr>
              <a:t>, Sri Lanka </a:t>
            </a:r>
            <a:br>
              <a:rPr lang="en-AU" sz="2800" b="1" dirty="0"/>
            </a:br>
            <a:r>
              <a:rPr lang="en-AU" sz="2800" b="1" i="0" dirty="0">
                <a:effectLst/>
              </a:rPr>
              <a:t>3) Kandy, Sri Lanka</a:t>
            </a:r>
            <a:br>
              <a:rPr lang="en-AU" sz="2800" b="1" dirty="0"/>
            </a:br>
            <a:r>
              <a:rPr lang="en-AU" sz="2800" b="1" i="0" dirty="0">
                <a:effectLst/>
              </a:rPr>
              <a:t>4) Mumbai, India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249297" y="3008034"/>
            <a:ext cx="4942703" cy="3170099"/>
          </a:xfrm>
          <a:prstGeom prst="rect">
            <a:avLst/>
          </a:prstGeom>
          <a:noFill/>
        </p:spPr>
        <p:txBody>
          <a:bodyPr wrap="square" rtlCol="0">
            <a:spAutoFit/>
          </a:bodyPr>
          <a:lstStyle/>
          <a:p>
            <a:r>
              <a:rPr lang="en-US" sz="2800" b="1" dirty="0"/>
              <a:t>     4)  Mumbai, India</a:t>
            </a:r>
            <a:br>
              <a:rPr lang="en-US" sz="2800" dirty="0"/>
            </a:br>
            <a:endParaRPr lang="en-US" sz="2800" dirty="0"/>
          </a:p>
          <a:p>
            <a:r>
              <a:rPr lang="en-US" sz="2400" dirty="0"/>
              <a:t>The Taj Mahal Palace Hotel is a heritage   five-star hotel in the </a:t>
            </a:r>
            <a:r>
              <a:rPr lang="en-US" sz="2400" dirty="0" err="1"/>
              <a:t>Colaba</a:t>
            </a:r>
            <a:r>
              <a:rPr lang="en-US" sz="2400" dirty="0"/>
              <a:t> region of Mumbai.</a:t>
            </a:r>
            <a:br>
              <a:rPr lang="en-US" sz="2400" dirty="0"/>
            </a:br>
            <a:r>
              <a:rPr lang="en-US" sz="2400" dirty="0"/>
              <a:t>  Historically it was known as the "Taj Mahal Hotel"  or the "Taj Palace Hotel" or simply "the Taj".</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large building with a dome on top with Taj Mahal in the background&#10;&#10;Description automatically generated">
            <a:extLst>
              <a:ext uri="{FF2B5EF4-FFF2-40B4-BE49-F238E27FC236}">
                <a16:creationId xmlns:a16="http://schemas.microsoft.com/office/drawing/2014/main" id="{E8E1AD75-313A-B31C-B6FB-C384961D0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2394"/>
            <a:ext cx="7188543" cy="4792362"/>
          </a:xfrm>
          <a:prstGeom prst="rect">
            <a:avLst/>
          </a:prstGeom>
        </p:spPr>
      </p:pic>
    </p:spTree>
    <p:extLst>
      <p:ext uri="{BB962C8B-B14F-4D97-AF65-F5344CB8AC3E}">
        <p14:creationId xmlns:p14="http://schemas.microsoft.com/office/powerpoint/2010/main" val="97261908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rPr>
              <a:t>1) Genoa, Italy</a:t>
            </a:r>
            <a:br>
              <a:rPr lang="en-AU" sz="2800" b="1" dirty="0"/>
            </a:br>
            <a:r>
              <a:rPr lang="en-AU" sz="2800" b="1" i="0" dirty="0">
                <a:effectLst/>
              </a:rPr>
              <a:t>2) Marseille, France</a:t>
            </a:r>
            <a:br>
              <a:rPr lang="en-AU" sz="2800" b="1" dirty="0"/>
            </a:br>
            <a:r>
              <a:rPr lang="en-AU" sz="2800" b="1" i="0" dirty="0">
                <a:effectLst/>
              </a:rPr>
              <a:t>3) Dubrovnik, Croatia</a:t>
            </a:r>
            <a:br>
              <a:rPr lang="en-AU" sz="2800" b="1" dirty="0"/>
            </a:br>
            <a:r>
              <a:rPr lang="en-AU" sz="2800" b="1" i="0" dirty="0">
                <a:effectLst/>
              </a:rPr>
              <a:t>4) Valencia, Spain</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914768" y="3008034"/>
            <a:ext cx="6179414" cy="3816429"/>
          </a:xfrm>
          <a:prstGeom prst="rect">
            <a:avLst/>
          </a:prstGeom>
          <a:noFill/>
        </p:spPr>
        <p:txBody>
          <a:bodyPr wrap="square" rtlCol="0">
            <a:spAutoFit/>
          </a:bodyPr>
          <a:lstStyle/>
          <a:p>
            <a:r>
              <a:rPr lang="en-US" sz="2800" b="1" dirty="0"/>
              <a:t>San </a:t>
            </a:r>
            <a:r>
              <a:rPr lang="en-US" sz="2800" b="1" dirty="0" err="1"/>
              <a:t>Gimignano</a:t>
            </a:r>
            <a:r>
              <a:rPr lang="en-US" sz="2800" b="1" dirty="0"/>
              <a:t> - Italy</a:t>
            </a:r>
            <a:br>
              <a:rPr lang="en-US" b="1" dirty="0"/>
            </a:br>
            <a:r>
              <a:rPr lang="en-US" sz="2800" dirty="0"/>
              <a:t>   </a:t>
            </a:r>
            <a:r>
              <a:rPr lang="en-US" dirty="0"/>
              <a:t>San </a:t>
            </a:r>
            <a:r>
              <a:rPr lang="en-US" dirty="0" err="1"/>
              <a:t>Gimignano</a:t>
            </a:r>
            <a:r>
              <a:rPr lang="en-US" dirty="0"/>
              <a:t> holds its fame in Tuscany due to its numerous towers that form a skyline that can be seen for miles from the surrounding towns and countryside.  Most of the towers are constructed during the Medieval Age and a lot of Gothic and Romanesque architecture can also be found here.</a:t>
            </a:r>
            <a:br>
              <a:rPr lang="en-US" dirty="0"/>
            </a:br>
            <a:br>
              <a:rPr lang="en-US" dirty="0"/>
            </a:br>
            <a:r>
              <a:rPr lang="en-US" dirty="0"/>
              <a:t>   A dispute started between two economically powerful families living in San </a:t>
            </a:r>
            <a:r>
              <a:rPr lang="en-US" dirty="0" err="1"/>
              <a:t>Gimignano</a:t>
            </a:r>
            <a:r>
              <a:rPr lang="en-US" dirty="0"/>
              <a:t>, namely the Guelphs and Ghibellines. As a result of this rivalry, each family built better and higher towers to show its economical stability and power.</a:t>
            </a:r>
            <a:br>
              <a:rPr lang="en-US" dirty="0"/>
            </a:br>
            <a:r>
              <a:rPr lang="en-US" i="1" dirty="0"/>
              <a:t>  "Whatever you can do, I can do better"</a:t>
            </a:r>
            <a:r>
              <a:rPr lang="en-US" sz="2400" dirty="0"/>
              <a:t>.</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5" name="Picture 4" descr="A stone tower with a roof&#10;&#10;Description automatically generated">
            <a:extLst>
              <a:ext uri="{FF2B5EF4-FFF2-40B4-BE49-F238E27FC236}">
                <a16:creationId xmlns:a16="http://schemas.microsoft.com/office/drawing/2014/main" id="{E706E51A-DC34-7F24-F29B-A9DE13289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07" y="446806"/>
            <a:ext cx="4315012" cy="6411193"/>
          </a:xfrm>
          <a:prstGeom prst="rect">
            <a:avLst/>
          </a:prstGeom>
        </p:spPr>
      </p:pic>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26686190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large stone statue of a ram&#10;&#10;Description automatically generated">
            <a:extLst>
              <a:ext uri="{FF2B5EF4-FFF2-40B4-BE49-F238E27FC236}">
                <a16:creationId xmlns:a16="http://schemas.microsoft.com/office/drawing/2014/main" id="{3FF624F3-37A9-A4A7-D057-26D70BA11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778" y="42001"/>
            <a:ext cx="4543999" cy="6815999"/>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7070598" y="887731"/>
            <a:ext cx="4605039" cy="1815882"/>
          </a:xfrm>
          <a:prstGeom prst="rect">
            <a:avLst/>
          </a:prstGeom>
          <a:noFill/>
        </p:spPr>
        <p:txBody>
          <a:bodyPr wrap="square" rtlCol="0">
            <a:spAutoFit/>
          </a:bodyPr>
          <a:lstStyle/>
          <a:p>
            <a:pPr fontAlgn="t"/>
            <a:r>
              <a:rPr lang="en-AU" sz="2800" b="1" i="0" dirty="0">
                <a:effectLst/>
                <a:latin typeface="Sansation"/>
              </a:rPr>
              <a:t>1)  Goulburn. NSW. - AU.</a:t>
            </a:r>
            <a:br>
              <a:rPr lang="en-AU" sz="2800" b="1" dirty="0"/>
            </a:br>
            <a:r>
              <a:rPr lang="en-AU" sz="2800" b="1" i="0" dirty="0">
                <a:effectLst/>
                <a:latin typeface="Sansation"/>
              </a:rPr>
              <a:t>2) </a:t>
            </a:r>
            <a:r>
              <a:rPr lang="en-AU" sz="2800" b="1" i="0" dirty="0" err="1">
                <a:effectLst/>
                <a:latin typeface="Sansation"/>
              </a:rPr>
              <a:t>Te</a:t>
            </a:r>
            <a:r>
              <a:rPr lang="en-AU" sz="2800" b="1" i="0" dirty="0">
                <a:effectLst/>
                <a:latin typeface="Sansation"/>
              </a:rPr>
              <a:t> Anu. - NZ.</a:t>
            </a:r>
            <a:br>
              <a:rPr lang="en-AU" sz="2800" b="1" dirty="0"/>
            </a:br>
            <a:r>
              <a:rPr lang="en-AU" sz="2800" b="1" i="0" dirty="0">
                <a:effectLst/>
                <a:latin typeface="Sansation"/>
              </a:rPr>
              <a:t>3) Gold Coast. QLD. - AU.</a:t>
            </a:r>
            <a:br>
              <a:rPr lang="en-AU" sz="2800" b="1" dirty="0"/>
            </a:br>
            <a:r>
              <a:rPr lang="en-AU" sz="2800" b="1" i="0" dirty="0">
                <a:effectLst/>
                <a:latin typeface="Sansation"/>
              </a:rPr>
              <a:t>​4) Tamworth.  NSW.  - AU</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244281" y="3008034"/>
            <a:ext cx="5849901" cy="3046988"/>
          </a:xfrm>
          <a:prstGeom prst="rect">
            <a:avLst/>
          </a:prstGeom>
          <a:noFill/>
        </p:spPr>
        <p:txBody>
          <a:bodyPr wrap="square" rtlCol="0">
            <a:spAutoFit/>
          </a:bodyPr>
          <a:lstStyle/>
          <a:p>
            <a:r>
              <a:rPr lang="en-US" b="1" dirty="0"/>
              <a:t>​</a:t>
            </a:r>
            <a:r>
              <a:rPr lang="en-US" sz="2400" b="1" dirty="0"/>
              <a:t>1) Goulburn</a:t>
            </a:r>
          </a:p>
          <a:p>
            <a:br>
              <a:rPr lang="en-US" sz="2400" dirty="0"/>
            </a:br>
            <a:r>
              <a:rPr lang="en-US" sz="2400" b="1" dirty="0"/>
              <a:t>The Big Merino was</a:t>
            </a:r>
            <a:r>
              <a:rPr lang="en-US" sz="2400" dirty="0"/>
              <a:t> built in 1985 and is a monument to Goulburn and the surrounding district’s wool industry. It stands 15.2 meters high, 18 meters long and weighing 97 tones.  He is a life-like model of Rambo, a stud Ram from a local property, “</a:t>
            </a:r>
            <a:r>
              <a:rPr lang="en-US" sz="2400" dirty="0" err="1"/>
              <a:t>Bullamallita</a:t>
            </a:r>
            <a:r>
              <a:rPr lang="en-US" sz="2400" dirty="0"/>
              <a:t>”</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spTree>
    <p:extLst>
      <p:ext uri="{BB962C8B-B14F-4D97-AF65-F5344CB8AC3E}">
        <p14:creationId xmlns:p14="http://schemas.microsoft.com/office/powerpoint/2010/main" val="23343381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97578" y="897828"/>
            <a:ext cx="4794423" cy="1815882"/>
          </a:xfrm>
          <a:prstGeom prst="rect">
            <a:avLst/>
          </a:prstGeom>
          <a:noFill/>
        </p:spPr>
        <p:txBody>
          <a:bodyPr wrap="square" rtlCol="0">
            <a:spAutoFit/>
          </a:bodyPr>
          <a:lstStyle/>
          <a:p>
            <a:pPr fontAlgn="t"/>
            <a:r>
              <a:rPr lang="en-AU" sz="2800" b="0" i="0" dirty="0">
                <a:effectLst/>
                <a:latin typeface="Sansation"/>
              </a:rPr>
              <a:t>​1)   Coffs Harbour - NSW</a:t>
            </a:r>
            <a:br>
              <a:rPr lang="en-AU" sz="2800" dirty="0"/>
            </a:br>
            <a:r>
              <a:rPr lang="en-AU" sz="2800" b="0" i="0" dirty="0">
                <a:effectLst/>
                <a:latin typeface="Sansation"/>
              </a:rPr>
              <a:t>2)  Killarney Glen, QLD 3)  Sawtell Memorial Pool - </a:t>
            </a:r>
            <a:r>
              <a:rPr lang="en-AU" sz="2400" b="0" i="0" dirty="0">
                <a:effectLst/>
                <a:latin typeface="Sansation"/>
              </a:rPr>
              <a:t>NSW</a:t>
            </a:r>
            <a:br>
              <a:rPr lang="en-AU" sz="2800" dirty="0"/>
            </a:br>
            <a:r>
              <a:rPr lang="en-AU" sz="2800" b="0" i="0" dirty="0">
                <a:effectLst/>
                <a:latin typeface="Sansation"/>
              </a:rPr>
              <a:t>​4)  Cairns - QLD - AU</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603524" y="3230455"/>
            <a:ext cx="4490658" cy="3477875"/>
          </a:xfrm>
          <a:prstGeom prst="rect">
            <a:avLst/>
          </a:prstGeom>
          <a:noFill/>
        </p:spPr>
        <p:txBody>
          <a:bodyPr wrap="square" rtlCol="0">
            <a:spAutoFit/>
          </a:bodyPr>
          <a:lstStyle/>
          <a:p>
            <a:r>
              <a:rPr lang="en-US" sz="2400" b="1" dirty="0"/>
              <a:t>​</a:t>
            </a:r>
            <a:r>
              <a:rPr lang="en-US" sz="2800" b="1" dirty="0"/>
              <a:t>4)  Cairns - QLD - AU</a:t>
            </a:r>
            <a:br>
              <a:rPr lang="en-US" sz="2400" dirty="0"/>
            </a:br>
            <a:r>
              <a:rPr lang="en-US" sz="2400" dirty="0"/>
              <a:t>Created for the Esplanade redevelopment in 2003.  The Woven Fish are large sculptures located in the Lagoon. The fish are interpretations of the smaller woven fish forms that are often woven in palm leaves. </a:t>
            </a:r>
            <a:br>
              <a:rPr lang="en-US" sz="2800" dirty="0"/>
            </a:b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group of metal sculptures in water&#10;&#10;Description automatically generated">
            <a:extLst>
              <a:ext uri="{FF2B5EF4-FFF2-40B4-BE49-F238E27FC236}">
                <a16:creationId xmlns:a16="http://schemas.microsoft.com/office/drawing/2014/main" id="{A9B32150-9719-E5ED-3C8B-167D61B0B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2" y="1097692"/>
            <a:ext cx="7315200" cy="4876800"/>
          </a:xfrm>
          <a:prstGeom prst="rect">
            <a:avLst/>
          </a:prstGeom>
        </p:spPr>
      </p:pic>
    </p:spTree>
    <p:extLst>
      <p:ext uri="{BB962C8B-B14F-4D97-AF65-F5344CB8AC3E}">
        <p14:creationId xmlns:p14="http://schemas.microsoft.com/office/powerpoint/2010/main" val="38683225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862119" y="912394"/>
            <a:ext cx="5232063" cy="1569660"/>
          </a:xfrm>
          <a:prstGeom prst="rect">
            <a:avLst/>
          </a:prstGeom>
          <a:noFill/>
        </p:spPr>
        <p:txBody>
          <a:bodyPr wrap="square" rtlCol="0">
            <a:spAutoFit/>
          </a:bodyPr>
          <a:lstStyle/>
          <a:p>
            <a:pPr fontAlgn="t"/>
            <a:r>
              <a:rPr lang="en-AU" sz="2400" b="1" i="0" dirty="0">
                <a:effectLst/>
                <a:latin typeface="Sansation"/>
              </a:rPr>
              <a:t>1)  The Gardens by the Bay, Singapore</a:t>
            </a:r>
            <a:br>
              <a:rPr lang="en-AU" sz="2400" b="1" dirty="0"/>
            </a:br>
            <a:r>
              <a:rPr lang="en-AU" sz="2400" b="1" i="0" dirty="0">
                <a:effectLst/>
                <a:latin typeface="Sansation"/>
              </a:rPr>
              <a:t>2)  Botanical Gardens, Kandy, Sri Lanka</a:t>
            </a:r>
            <a:br>
              <a:rPr lang="en-AU" sz="2400" b="1" dirty="0"/>
            </a:br>
            <a:r>
              <a:rPr lang="en-AU" sz="2400" b="1" i="0" dirty="0">
                <a:effectLst/>
                <a:latin typeface="Sansation"/>
              </a:rPr>
              <a:t>3)  </a:t>
            </a:r>
            <a:r>
              <a:rPr lang="en-AU" sz="2400" b="1" i="0" dirty="0" err="1">
                <a:effectLst/>
                <a:latin typeface="Sansation"/>
              </a:rPr>
              <a:t>Koraku-en</a:t>
            </a:r>
            <a:r>
              <a:rPr lang="en-AU" sz="2400" b="1" i="0" dirty="0">
                <a:effectLst/>
                <a:latin typeface="Sansation"/>
              </a:rPr>
              <a:t>, Japan</a:t>
            </a:r>
            <a:br>
              <a:rPr lang="en-AU" sz="2400" b="1" dirty="0"/>
            </a:br>
            <a:r>
              <a:rPr lang="en-AU" sz="2400" b="1" i="0" dirty="0">
                <a:effectLst/>
                <a:latin typeface="Sansation"/>
              </a:rPr>
              <a:t>​4)  Hanoi Botanical Garden, Vietnam</a:t>
            </a:r>
            <a:endParaRPr lang="pt-BR" sz="24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969211" y="2564403"/>
            <a:ext cx="5124971" cy="3847207"/>
          </a:xfrm>
          <a:prstGeom prst="rect">
            <a:avLst/>
          </a:prstGeom>
          <a:noFill/>
        </p:spPr>
        <p:txBody>
          <a:bodyPr wrap="square" rtlCol="0">
            <a:spAutoFit/>
          </a:bodyPr>
          <a:lstStyle/>
          <a:p>
            <a:r>
              <a:rPr lang="en-US" sz="2400" b="1" dirty="0"/>
              <a:t>1)  The Gardens by the Bay, Singapore</a:t>
            </a:r>
            <a:br>
              <a:rPr lang="en-US" sz="2800" dirty="0"/>
            </a:br>
            <a:r>
              <a:rPr lang="en-US" sz="2000" b="1" dirty="0"/>
              <a:t>   </a:t>
            </a:r>
            <a:r>
              <a:rPr lang="en-US" sz="2000" dirty="0"/>
              <a:t>The Gardens by the Bay is a nature park spanning 101 hectares in the Central Region of Singapore, adjacent to the Marina Reservoir. The park consists of three waterfront gardens: Bay South Garden, Bay East Garden and Bay Central Garden. </a:t>
            </a:r>
            <a:br>
              <a:rPr lang="en-US" sz="2000" dirty="0"/>
            </a:br>
            <a:r>
              <a:rPr lang="en-US" sz="2000" dirty="0"/>
              <a:t>   Gardens by the Bay was part of the nation's plans to transform its "Garden City" to a "City in a Garden", with the aim of raising the quality of life by enhancing greenery and flora in the city. First announced by the Prime Minister in  2005</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group of trees in a park&#10;&#10;Description automatically generated">
            <a:extLst>
              <a:ext uri="{FF2B5EF4-FFF2-40B4-BE49-F238E27FC236}">
                <a16:creationId xmlns:a16="http://schemas.microsoft.com/office/drawing/2014/main" id="{FEB7AD0B-D02C-C37F-8228-E82EF9E29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87157"/>
            <a:ext cx="6862119" cy="4574746"/>
          </a:xfrm>
          <a:prstGeom prst="rect">
            <a:avLst/>
          </a:prstGeom>
        </p:spPr>
      </p:pic>
    </p:spTree>
    <p:extLst>
      <p:ext uri="{BB962C8B-B14F-4D97-AF65-F5344CB8AC3E}">
        <p14:creationId xmlns:p14="http://schemas.microsoft.com/office/powerpoint/2010/main" val="21941206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Picture 9" descr="Angkor Wat with palm trees and a body of water&#10;&#10;Description automatically generated">
            <a:extLst>
              <a:ext uri="{FF2B5EF4-FFF2-40B4-BE49-F238E27FC236}">
                <a16:creationId xmlns:a16="http://schemas.microsoft.com/office/drawing/2014/main" id="{435E8B63-6482-13DB-6FAA-AC5166DEA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52" y="71099"/>
            <a:ext cx="4799576" cy="6786901"/>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201504" y="830045"/>
            <a:ext cx="4029891" cy="1815882"/>
          </a:xfrm>
          <a:prstGeom prst="rect">
            <a:avLst/>
          </a:prstGeom>
          <a:noFill/>
        </p:spPr>
        <p:txBody>
          <a:bodyPr wrap="square" rtlCol="0">
            <a:spAutoFit/>
          </a:bodyPr>
          <a:lstStyle/>
          <a:p>
            <a:pPr fontAlgn="t"/>
            <a:r>
              <a:rPr lang="en-AU" sz="2800" b="1" i="0" dirty="0">
                <a:effectLst/>
              </a:rPr>
              <a:t>1)  </a:t>
            </a:r>
            <a:r>
              <a:rPr lang="en-AU" sz="2800" b="1" i="0" dirty="0" err="1">
                <a:effectLst/>
              </a:rPr>
              <a:t>Beng</a:t>
            </a:r>
            <a:r>
              <a:rPr lang="en-AU" sz="2800" b="1" i="0" dirty="0">
                <a:effectLst/>
              </a:rPr>
              <a:t> Mealea</a:t>
            </a:r>
            <a:br>
              <a:rPr lang="en-AU" sz="2800" b="1" dirty="0"/>
            </a:br>
            <a:r>
              <a:rPr lang="en-AU" sz="2800" b="1" i="0" dirty="0">
                <a:effectLst/>
              </a:rPr>
              <a:t>2)  Koh Ker</a:t>
            </a:r>
            <a:br>
              <a:rPr lang="en-AU" sz="2800" b="1" dirty="0"/>
            </a:br>
            <a:r>
              <a:rPr lang="en-AU" sz="2800" b="1" i="0" dirty="0">
                <a:effectLst/>
              </a:rPr>
              <a:t>3)  Tran Quoc Pagoda</a:t>
            </a:r>
            <a:br>
              <a:rPr lang="en-AU" sz="2800" b="1" dirty="0"/>
            </a:br>
            <a:r>
              <a:rPr lang="en-AU" sz="2800" b="1" i="0" dirty="0">
                <a:effectLst/>
              </a:rPr>
              <a:t>​4) Angkor Wat</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751097" y="2658585"/>
            <a:ext cx="6072323" cy="3847207"/>
          </a:xfrm>
          <a:prstGeom prst="rect">
            <a:avLst/>
          </a:prstGeom>
          <a:noFill/>
        </p:spPr>
        <p:txBody>
          <a:bodyPr wrap="square" rtlCol="0">
            <a:spAutoFit/>
          </a:bodyPr>
          <a:lstStyle/>
          <a:p>
            <a:r>
              <a:rPr lang="en-US" sz="2800" b="1" dirty="0"/>
              <a:t>4) Angkor Wat  </a:t>
            </a:r>
            <a:r>
              <a:rPr lang="en-US" sz="2800" dirty="0"/>
              <a:t>.</a:t>
            </a:r>
            <a:br>
              <a:rPr lang="en-US" sz="2800" dirty="0"/>
            </a:br>
            <a:r>
              <a:rPr lang="en-US" dirty="0"/>
              <a:t>   </a:t>
            </a:r>
            <a:r>
              <a:rPr lang="en-US" sz="2400" dirty="0"/>
              <a:t>Angkor Wat is a Buddhist temple complex in Cambodia and is the largest religious monument in the world, on a site measuring 162.6 hectares.</a:t>
            </a:r>
            <a:br>
              <a:rPr lang="en-US" sz="2400" dirty="0"/>
            </a:br>
            <a:r>
              <a:rPr lang="en-US" sz="2400" dirty="0"/>
              <a:t>It was originally constructed as a Hindu temple dedicated to the god Vishnu for the Khmer Empire, it was gradually transformed into a Buddhist temple towards the end of the 12th century.</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err="1"/>
              <a:t>S.E.Asia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34577293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en-AU" sz="2800" b="1" i="0" dirty="0">
                <a:effectLst/>
              </a:rPr>
              <a:t>1)  Little India, Singapore</a:t>
            </a:r>
            <a:br>
              <a:rPr lang="en-AU" sz="2800" b="1" dirty="0"/>
            </a:br>
            <a:r>
              <a:rPr lang="en-AU" sz="2800" b="1" i="0" dirty="0">
                <a:effectLst/>
              </a:rPr>
              <a:t>2)  </a:t>
            </a:r>
            <a:r>
              <a:rPr lang="en-AU" sz="2800" b="1" i="0" dirty="0" err="1">
                <a:effectLst/>
              </a:rPr>
              <a:t>Jodphur</a:t>
            </a:r>
            <a:r>
              <a:rPr lang="en-AU" sz="2800" b="1" i="0" dirty="0">
                <a:effectLst/>
              </a:rPr>
              <a:t>, </a:t>
            </a:r>
            <a:r>
              <a:rPr lang="en-AU" sz="2800" b="1" i="0" dirty="0" err="1">
                <a:effectLst/>
              </a:rPr>
              <a:t>india</a:t>
            </a:r>
            <a:r>
              <a:rPr lang="en-AU" sz="2800" b="1" i="0" dirty="0">
                <a:effectLst/>
              </a:rPr>
              <a:t> </a:t>
            </a:r>
            <a:br>
              <a:rPr lang="en-AU" sz="2800" b="1" dirty="0"/>
            </a:br>
            <a:r>
              <a:rPr lang="en-AU" sz="2800" b="1" i="0" dirty="0">
                <a:effectLst/>
              </a:rPr>
              <a:t>3)  Nuwara </a:t>
            </a:r>
            <a:r>
              <a:rPr lang="en-AU" sz="2800" b="1" i="0" dirty="0" err="1">
                <a:effectLst/>
              </a:rPr>
              <a:t>Eliya</a:t>
            </a:r>
            <a:r>
              <a:rPr lang="en-AU" sz="2800" b="1" i="0" dirty="0">
                <a:effectLst/>
              </a:rPr>
              <a:t>, Sri Lanka</a:t>
            </a:r>
            <a:br>
              <a:rPr lang="en-AU" sz="2800" b="1" dirty="0"/>
            </a:br>
            <a:r>
              <a:rPr lang="en-AU" sz="2800" b="1" i="0" dirty="0">
                <a:effectLst/>
              </a:rPr>
              <a:t>​4)  Hoi An, Vietnam</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631460" y="2779960"/>
            <a:ext cx="5142533" cy="3847207"/>
          </a:xfrm>
          <a:prstGeom prst="rect">
            <a:avLst/>
          </a:prstGeom>
          <a:noFill/>
        </p:spPr>
        <p:txBody>
          <a:bodyPr wrap="square" rtlCol="0">
            <a:spAutoFit/>
          </a:bodyPr>
          <a:lstStyle/>
          <a:p>
            <a:r>
              <a:rPr lang="en-US" sz="2800" b="1" dirty="0"/>
              <a:t>2)  </a:t>
            </a:r>
            <a:r>
              <a:rPr lang="en-US" sz="2800" b="1" dirty="0" err="1"/>
              <a:t>Jodphur</a:t>
            </a:r>
            <a:r>
              <a:rPr lang="en-US" sz="2800" dirty="0"/>
              <a:t>  </a:t>
            </a:r>
            <a:r>
              <a:rPr lang="en-US" sz="2400" dirty="0"/>
              <a:t>The “Blue City” of </a:t>
            </a:r>
            <a:r>
              <a:rPr lang="en-US" sz="2400" dirty="0" err="1"/>
              <a:t>Jodphur</a:t>
            </a:r>
            <a:r>
              <a:rPr lang="en-US" sz="2400" dirty="0"/>
              <a:t> is the second largest city in the state on Rajasthan..</a:t>
            </a:r>
            <a:br>
              <a:rPr lang="en-US" sz="2400" dirty="0"/>
            </a:br>
            <a:r>
              <a:rPr lang="en-US" sz="2400" dirty="0"/>
              <a:t>   A blue pigment coating on a house used to indicate that a Brahmin,—the priests of the Indian caste system,—dwelled there, but over time the color became a badge of identity for non-Brahmins, too. It’s also said to have insect-repelling abilities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err="1"/>
              <a:t>S.E.Asia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city with blue and white buildings&#10;&#10;Description automatically generated with medium confidence">
            <a:extLst>
              <a:ext uri="{FF2B5EF4-FFF2-40B4-BE49-F238E27FC236}">
                <a16:creationId xmlns:a16="http://schemas.microsoft.com/office/drawing/2014/main" id="{92734FE0-7F74-E5E4-3F82-822FDAF3D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1767"/>
            <a:ext cx="6552172" cy="4368114"/>
          </a:xfrm>
          <a:prstGeom prst="rect">
            <a:avLst/>
          </a:prstGeom>
        </p:spPr>
      </p:pic>
      <p:sp>
        <p:nvSpPr>
          <p:cNvPr id="9" name="TextBox 8">
            <a:extLst>
              <a:ext uri="{FF2B5EF4-FFF2-40B4-BE49-F238E27FC236}">
                <a16:creationId xmlns:a16="http://schemas.microsoft.com/office/drawing/2014/main" id="{00090B88-5D24-78E0-4BBA-C74BB6C48C8A}"/>
              </a:ext>
            </a:extLst>
          </p:cNvPr>
          <p:cNvSpPr txBox="1"/>
          <p:nvPr/>
        </p:nvSpPr>
        <p:spPr>
          <a:xfrm>
            <a:off x="2108887" y="5453059"/>
            <a:ext cx="1577676" cy="400110"/>
          </a:xfrm>
          <a:prstGeom prst="rect">
            <a:avLst/>
          </a:prstGeom>
          <a:noFill/>
        </p:spPr>
        <p:txBody>
          <a:bodyPr wrap="none" rtlCol="0">
            <a:spAutoFit/>
          </a:bodyPr>
          <a:lstStyle/>
          <a:p>
            <a:r>
              <a:rPr lang="en-US" sz="2000" b="1" dirty="0"/>
              <a:t>The Blue City</a:t>
            </a:r>
            <a:endParaRPr lang="en-AU" sz="2000" b="1" dirty="0"/>
          </a:p>
        </p:txBody>
      </p:sp>
    </p:spTree>
    <p:extLst>
      <p:ext uri="{BB962C8B-B14F-4D97-AF65-F5344CB8AC3E}">
        <p14:creationId xmlns:p14="http://schemas.microsoft.com/office/powerpoint/2010/main" val="201313366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en-AU" sz="2800" b="1" i="0" dirty="0">
                <a:effectLst/>
              </a:rPr>
              <a:t>1)  Sydney</a:t>
            </a:r>
            <a:br>
              <a:rPr lang="en-AU" sz="2800" b="1" dirty="0"/>
            </a:br>
            <a:r>
              <a:rPr lang="en-AU" sz="2800" b="1" i="0" dirty="0">
                <a:effectLst/>
              </a:rPr>
              <a:t>2)  Hobart </a:t>
            </a:r>
            <a:br>
              <a:rPr lang="en-AU" sz="2800" b="1" dirty="0"/>
            </a:br>
            <a:r>
              <a:rPr lang="en-AU" sz="2800" b="1" i="0" dirty="0">
                <a:effectLst/>
              </a:rPr>
              <a:t>3)  Melbourne</a:t>
            </a:r>
          </a:p>
          <a:p>
            <a:pPr fontAlgn="t"/>
            <a:r>
              <a:rPr lang="en-AU" sz="2800" b="1" i="0" dirty="0">
                <a:effectLst/>
              </a:rPr>
              <a:t>​4)  Brisbane</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631460" y="2779960"/>
            <a:ext cx="5142533" cy="3539430"/>
          </a:xfrm>
          <a:prstGeom prst="rect">
            <a:avLst/>
          </a:prstGeom>
          <a:noFill/>
        </p:spPr>
        <p:txBody>
          <a:bodyPr wrap="square" rtlCol="0">
            <a:spAutoFit/>
          </a:bodyPr>
          <a:lstStyle/>
          <a:p>
            <a:r>
              <a:rPr lang="en-US" sz="2800" b="1" dirty="0"/>
              <a:t>1)  Sydney</a:t>
            </a:r>
            <a:r>
              <a:rPr lang="en-US" sz="2800" dirty="0"/>
              <a:t>  </a:t>
            </a:r>
          </a:p>
          <a:p>
            <a:endParaRPr lang="en-US" sz="2800" dirty="0"/>
          </a:p>
          <a:p>
            <a:r>
              <a:rPr lang="en-US" sz="2400" dirty="0"/>
              <a:t>Gates to what was the ‘Palace Garden’, now the botanic garden’s.  The Garden Palace was a large, purpose-built exhibition building constructed to house the Sydney International Exhibition in 1879 in Sydney.  It was destroyed by fire in 1882</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3074" name="Picture 2" descr="Picture">
            <a:extLst>
              <a:ext uri="{FF2B5EF4-FFF2-40B4-BE49-F238E27FC236}">
                <a16:creationId xmlns:a16="http://schemas.microsoft.com/office/drawing/2014/main" id="{7C6D02B3-08EB-A6E8-019D-99611F624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71" y="1004831"/>
            <a:ext cx="6182883" cy="4350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09A0C4-B38D-546F-6D41-F7154E7BA89A}"/>
              </a:ext>
            </a:extLst>
          </p:cNvPr>
          <p:cNvSpPr txBox="1"/>
          <p:nvPr/>
        </p:nvSpPr>
        <p:spPr>
          <a:xfrm>
            <a:off x="784872" y="5355749"/>
            <a:ext cx="5096203" cy="830997"/>
          </a:xfrm>
          <a:prstGeom prst="rect">
            <a:avLst/>
          </a:prstGeom>
          <a:noFill/>
        </p:spPr>
        <p:txBody>
          <a:bodyPr wrap="none" rtlCol="0">
            <a:spAutoFit/>
          </a:bodyPr>
          <a:lstStyle/>
          <a:p>
            <a:pPr algn="ctr"/>
            <a:r>
              <a:rPr lang="en-US" sz="2400" b="1" dirty="0"/>
              <a:t>Clue</a:t>
            </a:r>
          </a:p>
          <a:p>
            <a:pPr algn="ctr"/>
            <a:r>
              <a:rPr lang="en-US" sz="2400" b="1" i="0" dirty="0">
                <a:effectLst/>
                <a:latin typeface="Sansation"/>
              </a:rPr>
              <a:t>Gates to what was the ‘Palace Garden’</a:t>
            </a:r>
            <a:endParaRPr lang="en-AU" sz="2400" b="1" dirty="0"/>
          </a:p>
        </p:txBody>
      </p:sp>
    </p:spTree>
    <p:extLst>
      <p:ext uri="{BB962C8B-B14F-4D97-AF65-F5344CB8AC3E}">
        <p14:creationId xmlns:p14="http://schemas.microsoft.com/office/powerpoint/2010/main" val="19705307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Picture 9" descr="A large building with towers&#10;&#10;Description automatically generated">
            <a:extLst>
              <a:ext uri="{FF2B5EF4-FFF2-40B4-BE49-F238E27FC236}">
                <a16:creationId xmlns:a16="http://schemas.microsoft.com/office/drawing/2014/main" id="{6712C00B-4445-6B25-9CEF-A30C3228A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10" y="176868"/>
            <a:ext cx="5010849" cy="6681132"/>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pt-BR" sz="2800" b="1" i="0" dirty="0">
                <a:effectLst/>
              </a:rPr>
              <a:t>1) Dubrovnik</a:t>
            </a:r>
            <a:br>
              <a:rPr lang="pt-BR" sz="2800" b="1" dirty="0"/>
            </a:br>
            <a:r>
              <a:rPr lang="pt-BR" sz="2800" b="1" i="0" dirty="0">
                <a:effectLst/>
              </a:rPr>
              <a:t>2) Zagreb</a:t>
            </a:r>
            <a:br>
              <a:rPr lang="pt-BR" sz="2800" b="1" dirty="0"/>
            </a:br>
            <a:r>
              <a:rPr lang="pt-BR" sz="2800" b="1" i="0" dirty="0">
                <a:effectLst/>
              </a:rPr>
              <a:t>3) Prague</a:t>
            </a:r>
            <a:br>
              <a:rPr lang="pt-BR" sz="2800" b="1" dirty="0"/>
            </a:br>
            <a:r>
              <a:rPr lang="pt-BR" sz="2800" b="1" i="0" dirty="0">
                <a:effectLst/>
              </a:rPr>
              <a:t>4) Bratislava</a:t>
            </a:r>
          </a:p>
        </p:txBody>
      </p:sp>
      <p:sp>
        <p:nvSpPr>
          <p:cNvPr id="7" name="TextBox 6">
            <a:extLst>
              <a:ext uri="{FF2B5EF4-FFF2-40B4-BE49-F238E27FC236}">
                <a16:creationId xmlns:a16="http://schemas.microsoft.com/office/drawing/2014/main" id="{4E8CB2B2-0EDB-7593-B5E6-466222C55AC6}"/>
              </a:ext>
            </a:extLst>
          </p:cNvPr>
          <p:cNvSpPr txBox="1"/>
          <p:nvPr/>
        </p:nvSpPr>
        <p:spPr>
          <a:xfrm>
            <a:off x="6038336" y="2779960"/>
            <a:ext cx="5735658" cy="3539430"/>
          </a:xfrm>
          <a:prstGeom prst="rect">
            <a:avLst/>
          </a:prstGeom>
          <a:noFill/>
        </p:spPr>
        <p:txBody>
          <a:bodyPr wrap="square" rtlCol="0">
            <a:spAutoFit/>
          </a:bodyPr>
          <a:lstStyle/>
          <a:p>
            <a:r>
              <a:rPr lang="en-US" sz="2800" b="1" dirty="0"/>
              <a:t>3)  Prague</a:t>
            </a:r>
            <a:br>
              <a:rPr lang="en-US" sz="2800" dirty="0"/>
            </a:br>
            <a:endParaRPr lang="en-US" sz="2800" dirty="0"/>
          </a:p>
          <a:p>
            <a:r>
              <a:rPr lang="en-US" sz="2400" dirty="0"/>
              <a:t>Old Town Square is a historic square in the Old Town quarter of Prague, the capital of the Czech Republic.</a:t>
            </a:r>
            <a:br>
              <a:rPr lang="en-US" sz="2400" dirty="0"/>
            </a:br>
            <a:r>
              <a:rPr lang="en-US" sz="2400" dirty="0"/>
              <a:t>Shown here is The Church of Our Lady.  One of the most impressive Gothic religious buildings in Prague, it was built from the mid-14th to the early 16th centuries.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spTree>
    <p:extLst>
      <p:ext uri="{BB962C8B-B14F-4D97-AF65-F5344CB8AC3E}">
        <p14:creationId xmlns:p14="http://schemas.microsoft.com/office/powerpoint/2010/main" val="314307002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079079" y="940369"/>
            <a:ext cx="2650705" cy="1815882"/>
          </a:xfrm>
          <a:prstGeom prst="rect">
            <a:avLst/>
          </a:prstGeom>
          <a:noFill/>
        </p:spPr>
        <p:txBody>
          <a:bodyPr wrap="square" rtlCol="0">
            <a:spAutoFit/>
          </a:bodyPr>
          <a:lstStyle/>
          <a:p>
            <a:pPr fontAlgn="t"/>
            <a:r>
              <a:rPr lang="pt-BR" sz="2800" b="1" i="0" dirty="0">
                <a:effectLst/>
              </a:rPr>
              <a:t>1) Vietnam</a:t>
            </a:r>
            <a:br>
              <a:rPr lang="pt-BR" sz="2800" b="1" dirty="0"/>
            </a:br>
            <a:r>
              <a:rPr lang="pt-BR" sz="2800" b="1" i="0" dirty="0">
                <a:effectLst/>
              </a:rPr>
              <a:t>2) Sri Lanka</a:t>
            </a:r>
            <a:br>
              <a:rPr lang="pt-BR" sz="2800" b="1" dirty="0"/>
            </a:br>
            <a:r>
              <a:rPr lang="pt-BR" sz="2800" b="1" i="0" dirty="0">
                <a:effectLst/>
              </a:rPr>
              <a:t>3) India</a:t>
            </a:r>
            <a:br>
              <a:rPr lang="pt-BR" sz="2800" b="1" dirty="0"/>
            </a:br>
            <a:r>
              <a:rPr lang="pt-BR" sz="2800" b="1" i="0" dirty="0">
                <a:effectLst/>
              </a:rPr>
              <a:t>4) Thailand</a:t>
            </a:r>
          </a:p>
        </p:txBody>
      </p:sp>
      <p:sp>
        <p:nvSpPr>
          <p:cNvPr id="7" name="TextBox 6">
            <a:extLst>
              <a:ext uri="{FF2B5EF4-FFF2-40B4-BE49-F238E27FC236}">
                <a16:creationId xmlns:a16="http://schemas.microsoft.com/office/drawing/2014/main" id="{4E8CB2B2-0EDB-7593-B5E6-466222C55AC6}"/>
              </a:ext>
            </a:extLst>
          </p:cNvPr>
          <p:cNvSpPr txBox="1"/>
          <p:nvPr/>
        </p:nvSpPr>
        <p:spPr>
          <a:xfrm>
            <a:off x="7545859" y="2779960"/>
            <a:ext cx="4228134" cy="3539430"/>
          </a:xfrm>
          <a:prstGeom prst="rect">
            <a:avLst/>
          </a:prstGeom>
          <a:noFill/>
        </p:spPr>
        <p:txBody>
          <a:bodyPr wrap="square" rtlCol="0">
            <a:spAutoFit/>
          </a:bodyPr>
          <a:lstStyle/>
          <a:p>
            <a:r>
              <a:rPr lang="en-US" sz="2800" b="1" dirty="0"/>
              <a:t>1)  Vietnam</a:t>
            </a:r>
            <a:br>
              <a:rPr lang="en-US" sz="2800" dirty="0"/>
            </a:br>
            <a:endParaRPr lang="en-US" sz="2800" dirty="0"/>
          </a:p>
          <a:p>
            <a:r>
              <a:rPr lang="en-US" sz="2400" dirty="0"/>
              <a:t>Vietnam hats have existed for a very long time. The first image of this Vietnamese kind of conical hat was first engraved on Ngoc Lu bronze drum, Dao Thinh bronze drum, Dong Son bronze drum in 2500-3000 B.C..</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S.E. 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person standing next to a group of cows&#10;&#10;Description automatically generated">
            <a:extLst>
              <a:ext uri="{FF2B5EF4-FFF2-40B4-BE49-F238E27FC236}">
                <a16:creationId xmlns:a16="http://schemas.microsoft.com/office/drawing/2014/main" id="{F00E9304-2060-B462-86A4-AFE3EBBD0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36" y="928470"/>
            <a:ext cx="7290486" cy="5467865"/>
          </a:xfrm>
          <a:prstGeom prst="rect">
            <a:avLst/>
          </a:prstGeom>
        </p:spPr>
      </p:pic>
    </p:spTree>
    <p:extLst>
      <p:ext uri="{BB962C8B-B14F-4D97-AF65-F5344CB8AC3E}">
        <p14:creationId xmlns:p14="http://schemas.microsoft.com/office/powerpoint/2010/main" val="31871254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288144" y="830045"/>
            <a:ext cx="558525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effectLst/>
              </a:rPr>
              <a:t>Sir Henry Parkes founded Centennial park in:-?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effectLst/>
              </a:rPr>
              <a:t>1)  1868</a:t>
            </a:r>
          </a:p>
          <a:p>
            <a:pPr marL="514350" marR="0" lvl="0" indent="-514350" algn="l" defTabSz="914400" rtl="0" eaLnBrk="1" fontAlgn="auto" latinLnBrk="0" hangingPunct="1">
              <a:lnSpc>
                <a:spcPct val="100000"/>
              </a:lnSpc>
              <a:spcBef>
                <a:spcPts val="0"/>
              </a:spcBef>
              <a:spcAft>
                <a:spcPts val="0"/>
              </a:spcAft>
              <a:buClrTx/>
              <a:buSzTx/>
              <a:buFontTx/>
              <a:buAutoNum type="arabicParenR" startAt="2"/>
              <a:tabLst/>
              <a:defRPr/>
            </a:pPr>
            <a:r>
              <a:rPr lang="en-AU" sz="2800" b="1" dirty="0"/>
              <a:t>1878</a:t>
            </a:r>
          </a:p>
          <a:p>
            <a:pPr marL="514350" marR="0" lvl="0" indent="-514350" algn="l" defTabSz="914400" rtl="0" eaLnBrk="1" fontAlgn="auto" latinLnBrk="0" hangingPunct="1">
              <a:lnSpc>
                <a:spcPct val="100000"/>
              </a:lnSpc>
              <a:spcBef>
                <a:spcPts val="0"/>
              </a:spcBef>
              <a:spcAft>
                <a:spcPts val="0"/>
              </a:spcAft>
              <a:buClrTx/>
              <a:buSzTx/>
              <a:buFontTx/>
              <a:buAutoNum type="arabicParenR" startAt="2"/>
              <a:tabLst/>
              <a:defRPr/>
            </a:pPr>
            <a:r>
              <a:rPr lang="en-AU" sz="2800" b="1" i="0" dirty="0">
                <a:effectLst/>
              </a:rPr>
              <a:t>1888</a:t>
            </a:r>
          </a:p>
          <a:p>
            <a:pPr marL="514350" marR="0" lvl="0" indent="-514350" algn="l" defTabSz="914400" rtl="0" eaLnBrk="1" fontAlgn="auto" latinLnBrk="0" hangingPunct="1">
              <a:lnSpc>
                <a:spcPct val="100000"/>
              </a:lnSpc>
              <a:spcBef>
                <a:spcPts val="0"/>
              </a:spcBef>
              <a:spcAft>
                <a:spcPts val="0"/>
              </a:spcAft>
              <a:buClrTx/>
              <a:buSzTx/>
              <a:buFontTx/>
              <a:buAutoNum type="arabicParenR" startAt="2"/>
              <a:tabLst/>
              <a:defRPr/>
            </a:pPr>
            <a:r>
              <a:rPr lang="en-AU" sz="2800" b="1" dirty="0"/>
              <a:t>1898</a:t>
            </a:r>
          </a:p>
        </p:txBody>
      </p:sp>
      <p:sp>
        <p:nvSpPr>
          <p:cNvPr id="7" name="TextBox 6">
            <a:extLst>
              <a:ext uri="{FF2B5EF4-FFF2-40B4-BE49-F238E27FC236}">
                <a16:creationId xmlns:a16="http://schemas.microsoft.com/office/drawing/2014/main" id="{4E8CB2B2-0EDB-7593-B5E6-466222C55AC6}"/>
              </a:ext>
            </a:extLst>
          </p:cNvPr>
          <p:cNvSpPr txBox="1"/>
          <p:nvPr/>
        </p:nvSpPr>
        <p:spPr>
          <a:xfrm>
            <a:off x="6389780" y="3967132"/>
            <a:ext cx="5381982" cy="1908215"/>
          </a:xfrm>
          <a:prstGeom prst="rect">
            <a:avLst/>
          </a:prstGeom>
          <a:noFill/>
        </p:spPr>
        <p:txBody>
          <a:bodyPr wrap="square" rtlCol="0">
            <a:spAutoFit/>
          </a:bodyPr>
          <a:lstStyle/>
          <a:p>
            <a:pPr lvl="0"/>
            <a:r>
              <a:rPr lang="en-US" sz="2800" dirty="0"/>
              <a:t>3) </a:t>
            </a:r>
            <a:r>
              <a:rPr lang="en-US" sz="2800" b="1" dirty="0"/>
              <a:t> 1888.</a:t>
            </a:r>
            <a:r>
              <a:rPr lang="en-US" sz="2800" dirty="0"/>
              <a:t> </a:t>
            </a:r>
            <a:r>
              <a:rPr lang="en-US" dirty="0"/>
              <a:t> </a:t>
            </a:r>
            <a:br>
              <a:rPr lang="en-US" sz="2400" dirty="0"/>
            </a:br>
            <a:r>
              <a:rPr lang="en-US" dirty="0"/>
              <a:t>​</a:t>
            </a:r>
          </a:p>
          <a:p>
            <a:pPr lvl="0"/>
            <a:r>
              <a:rPr lang="en-US" sz="2400" dirty="0"/>
              <a:t>Sir Henry Parkes  served as Premier of NSW for five separate occasions from 1872 to 1891.</a:t>
            </a:r>
            <a:endParaRPr kumimoji="0" lang="en-AU" sz="2400" b="0" i="0" u="none" strike="noStrike" kern="1200" cap="none" spc="0" normalizeH="0" baseline="0" noProof="0" dirty="0">
              <a:ln>
                <a:noFill/>
              </a:ln>
              <a:effectLst/>
              <a:uLnTx/>
              <a:uFillTx/>
              <a:latin typeface="Calibri" panose="020F0502020204030204"/>
            </a:endParaRPr>
          </a:p>
        </p:txBody>
      </p:sp>
      <p:sp>
        <p:nvSpPr>
          <p:cNvPr id="3" name="Title 1">
            <a:extLst>
              <a:ext uri="{FF2B5EF4-FFF2-40B4-BE49-F238E27FC236}">
                <a16:creationId xmlns:a16="http://schemas.microsoft.com/office/drawing/2014/main" id="{2B88C5AB-2452-97F1-90B0-6CE706598603}"/>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4" name="TextBox 3">
            <a:extLst>
              <a:ext uri="{FF2B5EF4-FFF2-40B4-BE49-F238E27FC236}">
                <a16:creationId xmlns:a16="http://schemas.microsoft.com/office/drawing/2014/main" id="{B080A05F-BA4F-A1D1-E814-A1A9BDA1DD4D}"/>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itle 1">
            <a:extLst>
              <a:ext uri="{FF2B5EF4-FFF2-40B4-BE49-F238E27FC236}">
                <a16:creationId xmlns:a16="http://schemas.microsoft.com/office/drawing/2014/main" id="{39D8E559-7A57-46EB-2C92-A1AAD50466EA}"/>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When was I</a:t>
            </a:r>
            <a:endParaRPr lang="en-AU" sz="3200" b="1" dirty="0">
              <a:latin typeface="+mn-lt"/>
            </a:endParaRPr>
          </a:p>
        </p:txBody>
      </p:sp>
      <p:pic>
        <p:nvPicPr>
          <p:cNvPr id="8" name="Picture 7" descr="A statue of a person holding a rifle&#10;&#10;Description automatically generated">
            <a:extLst>
              <a:ext uri="{FF2B5EF4-FFF2-40B4-BE49-F238E27FC236}">
                <a16:creationId xmlns:a16="http://schemas.microsoft.com/office/drawing/2014/main" id="{B20AAEFC-E36B-249D-377A-8C796BF17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62" y="737227"/>
            <a:ext cx="3150947" cy="5960076"/>
          </a:xfrm>
          <a:prstGeom prst="rect">
            <a:avLst/>
          </a:prstGeom>
        </p:spPr>
      </p:pic>
    </p:spTree>
    <p:extLst>
      <p:ext uri="{BB962C8B-B14F-4D97-AF65-F5344CB8AC3E}">
        <p14:creationId xmlns:p14="http://schemas.microsoft.com/office/powerpoint/2010/main" val="198707002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35412" y="830045"/>
            <a:ext cx="3581580" cy="1815882"/>
          </a:xfrm>
          <a:prstGeom prst="rect">
            <a:avLst/>
          </a:prstGeom>
          <a:noFill/>
        </p:spPr>
        <p:txBody>
          <a:bodyPr wrap="square" rtlCol="0">
            <a:spAutoFit/>
          </a:bodyPr>
          <a:lstStyle/>
          <a:p>
            <a:pPr fontAlgn="t"/>
            <a:r>
              <a:rPr lang="pt-BR" sz="2800" b="1" i="0" dirty="0">
                <a:effectLst/>
              </a:rPr>
              <a:t>1) Mannum, SA</a:t>
            </a:r>
            <a:br>
              <a:rPr lang="pt-BR" sz="2800" b="1" dirty="0"/>
            </a:br>
            <a:r>
              <a:rPr lang="pt-BR" sz="2800" b="1" i="0" dirty="0">
                <a:effectLst/>
              </a:rPr>
              <a:t>2) Renmark, SA</a:t>
            </a:r>
            <a:br>
              <a:rPr lang="pt-BR" sz="2800" b="1" dirty="0"/>
            </a:br>
            <a:r>
              <a:rPr lang="pt-BR" sz="2800" b="1" i="0" dirty="0">
                <a:effectLst/>
              </a:rPr>
              <a:t>3) Echuca, Vic</a:t>
            </a:r>
            <a:br>
              <a:rPr lang="pt-BR" sz="2800" b="1" dirty="0"/>
            </a:br>
            <a:r>
              <a:rPr lang="pt-BR" sz="2800" b="1" i="0" dirty="0">
                <a:effectLst/>
              </a:rPr>
              <a:t>4) Bourke, NSW</a:t>
            </a:r>
          </a:p>
        </p:txBody>
      </p:sp>
      <p:sp>
        <p:nvSpPr>
          <p:cNvPr id="7" name="TextBox 6">
            <a:extLst>
              <a:ext uri="{FF2B5EF4-FFF2-40B4-BE49-F238E27FC236}">
                <a16:creationId xmlns:a16="http://schemas.microsoft.com/office/drawing/2014/main" id="{4E8CB2B2-0EDB-7593-B5E6-466222C55AC6}"/>
              </a:ext>
            </a:extLst>
          </p:cNvPr>
          <p:cNvSpPr txBox="1"/>
          <p:nvPr/>
        </p:nvSpPr>
        <p:spPr>
          <a:xfrm>
            <a:off x="7348150" y="2779960"/>
            <a:ext cx="4425843" cy="3416320"/>
          </a:xfrm>
          <a:prstGeom prst="rect">
            <a:avLst/>
          </a:prstGeom>
          <a:noFill/>
        </p:spPr>
        <p:txBody>
          <a:bodyPr wrap="square" rtlCol="0">
            <a:spAutoFit/>
          </a:bodyPr>
          <a:lstStyle/>
          <a:p>
            <a:r>
              <a:rPr lang="en-US" sz="2800" b="1" dirty="0"/>
              <a:t>3)  Echuca, Vic</a:t>
            </a:r>
            <a:br>
              <a:rPr lang="en-US" sz="2800" dirty="0"/>
            </a:br>
            <a:endParaRPr lang="en-US" sz="2800" dirty="0"/>
          </a:p>
          <a:p>
            <a:pPr fontAlgn="base"/>
            <a:r>
              <a:rPr lang="en-US" sz="2000" dirty="0"/>
              <a:t>The majestic PS Emmylou built in 1853 is one of the most </a:t>
            </a:r>
            <a:r>
              <a:rPr lang="en-US" sz="2000" dirty="0" err="1"/>
              <a:t>recognisable</a:t>
            </a:r>
            <a:r>
              <a:rPr lang="en-US" sz="2000" dirty="0"/>
              <a:t> and iconic Paddle steamers in Australia.  It was Named after the American country singer Emmylou Harris.  The Emmylou is now the only wood fired Paddle steamer in the world offering regular scheduled accommodated river cruises.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10" name="Picture 9" descr="A boat on the water&#10;&#10;Description automatically generated">
            <a:extLst>
              <a:ext uri="{FF2B5EF4-FFF2-40B4-BE49-F238E27FC236}">
                <a16:creationId xmlns:a16="http://schemas.microsoft.com/office/drawing/2014/main" id="{E70F643D-72AA-711B-D3A4-1D48FE7C9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6" y="1309816"/>
            <a:ext cx="7197161" cy="4718139"/>
          </a:xfrm>
          <a:prstGeom prst="rect">
            <a:avLst/>
          </a:prstGeom>
        </p:spPr>
      </p:pic>
    </p:spTree>
    <p:extLst>
      <p:ext uri="{BB962C8B-B14F-4D97-AF65-F5344CB8AC3E}">
        <p14:creationId xmlns:p14="http://schemas.microsoft.com/office/powerpoint/2010/main" val="18936976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truck with a sign on it&#10;&#10;Description automatically generated with medium confidence">
            <a:extLst>
              <a:ext uri="{FF2B5EF4-FFF2-40B4-BE49-F238E27FC236}">
                <a16:creationId xmlns:a16="http://schemas.microsoft.com/office/drawing/2014/main" id="{DB9415B6-C3CB-67DA-AF8F-D90A64366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38" y="71000"/>
            <a:ext cx="3746990" cy="6787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pt-BR" sz="2800" b="1" i="0" dirty="0">
                <a:effectLst/>
              </a:rPr>
              <a:t>1) Yarram, Vic</a:t>
            </a:r>
            <a:br>
              <a:rPr lang="pt-BR" sz="2800" b="1" dirty="0"/>
            </a:br>
            <a:r>
              <a:rPr lang="pt-BR" sz="2800" b="1" i="0" dirty="0">
                <a:effectLst/>
              </a:rPr>
              <a:t>2) Sheffield, Tas</a:t>
            </a:r>
            <a:br>
              <a:rPr lang="pt-BR" sz="2800" b="1" dirty="0"/>
            </a:br>
            <a:r>
              <a:rPr lang="pt-BR" sz="2800" b="1" i="0" dirty="0">
                <a:effectLst/>
              </a:rPr>
              <a:t>3) Condoblin,  NSW</a:t>
            </a:r>
            <a:br>
              <a:rPr lang="pt-BR" sz="2800" b="1" dirty="0"/>
            </a:br>
            <a:r>
              <a:rPr lang="pt-BR" sz="2800" b="1" i="0" dirty="0">
                <a:effectLst/>
              </a:rPr>
              <a:t>4) Yeppoon, QLD</a:t>
            </a:r>
          </a:p>
        </p:txBody>
      </p:sp>
      <p:sp>
        <p:nvSpPr>
          <p:cNvPr id="7" name="TextBox 6">
            <a:extLst>
              <a:ext uri="{FF2B5EF4-FFF2-40B4-BE49-F238E27FC236}">
                <a16:creationId xmlns:a16="http://schemas.microsoft.com/office/drawing/2014/main" id="{4E8CB2B2-0EDB-7593-B5E6-466222C55AC6}"/>
              </a:ext>
            </a:extLst>
          </p:cNvPr>
          <p:cNvSpPr txBox="1"/>
          <p:nvPr/>
        </p:nvSpPr>
        <p:spPr>
          <a:xfrm>
            <a:off x="5107460" y="2718405"/>
            <a:ext cx="6246404" cy="3908762"/>
          </a:xfrm>
          <a:prstGeom prst="rect">
            <a:avLst/>
          </a:prstGeom>
          <a:noFill/>
        </p:spPr>
        <p:txBody>
          <a:bodyPr wrap="square" rtlCol="0">
            <a:spAutoFit/>
          </a:bodyPr>
          <a:lstStyle/>
          <a:p>
            <a:r>
              <a:rPr lang="en-US" sz="2800" b="1" dirty="0"/>
              <a:t>3) </a:t>
            </a:r>
            <a:r>
              <a:rPr lang="en-US" sz="2800" b="1" dirty="0" err="1"/>
              <a:t>Condoblin</a:t>
            </a:r>
            <a:r>
              <a:rPr lang="en-US" sz="2800" b="1" dirty="0"/>
              <a:t> </a:t>
            </a:r>
          </a:p>
          <a:p>
            <a:endParaRPr lang="en-US" sz="2000" dirty="0"/>
          </a:p>
          <a:p>
            <a:r>
              <a:rPr lang="en-US" sz="2000" dirty="0" err="1"/>
              <a:t>Condobolin’s</a:t>
            </a:r>
            <a:r>
              <a:rPr lang="en-US" sz="2000" dirty="0"/>
              <a:t> Utes in the Paddock is a unique and quirky Australian exhibition that is gaining increased national attention.</a:t>
            </a:r>
          </a:p>
          <a:p>
            <a:r>
              <a:rPr lang="en-US" sz="2000" dirty="0"/>
              <a:t>While travelling Route 66 on a trip across the United States, Graham Pickles and his wife Jana were drawn to an unusually popular attraction named “Cadillac Ranch”, located in west Texas near Amarillo.</a:t>
            </a:r>
          </a:p>
          <a:p>
            <a:r>
              <a:rPr lang="en-US" sz="2000" dirty="0"/>
              <a:t>In 2020, </a:t>
            </a:r>
            <a:r>
              <a:rPr lang="en-US" sz="2000" dirty="0" err="1"/>
              <a:t>Condobolin’s</a:t>
            </a:r>
            <a:r>
              <a:rPr lang="en-US" sz="2000" dirty="0"/>
              <a:t> popular Utes in the Paddock were named "Best Sculpture Park or Trail" at the Australian Street Art Awards.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spTree>
    <p:extLst>
      <p:ext uri="{BB962C8B-B14F-4D97-AF65-F5344CB8AC3E}">
        <p14:creationId xmlns:p14="http://schemas.microsoft.com/office/powerpoint/2010/main" val="407275064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descr="A statue of a person holding an object&#10;&#10;Description automatically generated">
            <a:extLst>
              <a:ext uri="{FF2B5EF4-FFF2-40B4-BE49-F238E27FC236}">
                <a16:creationId xmlns:a16="http://schemas.microsoft.com/office/drawing/2014/main" id="{C389DFE7-8CDE-33C2-16B6-7EB829F03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76" y="1"/>
            <a:ext cx="5417344"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2246769"/>
          </a:xfrm>
          <a:prstGeom prst="rect">
            <a:avLst/>
          </a:prstGeom>
          <a:noFill/>
        </p:spPr>
        <p:txBody>
          <a:bodyPr wrap="square" rtlCol="0">
            <a:spAutoFit/>
          </a:bodyPr>
          <a:lstStyle/>
          <a:p>
            <a:pPr marL="514350" indent="-514350" fontAlgn="t">
              <a:buAutoNum type="arabicParenR"/>
            </a:pPr>
            <a:r>
              <a:rPr lang="pt-BR" sz="2800" b="1" i="0" dirty="0">
                <a:effectLst/>
              </a:rPr>
              <a:t>Glenrowan, Vic</a:t>
            </a:r>
          </a:p>
          <a:p>
            <a:pPr marL="514350" indent="-514350" fontAlgn="t">
              <a:buAutoNum type="arabicParenR" startAt="2"/>
            </a:pPr>
            <a:r>
              <a:rPr lang="pt-BR" sz="2800" b="1" i="0" dirty="0">
                <a:effectLst/>
              </a:rPr>
              <a:t>Gundagai, NSW</a:t>
            </a:r>
          </a:p>
          <a:p>
            <a:pPr fontAlgn="t"/>
            <a:r>
              <a:rPr lang="en-AU" sz="2800" b="1" i="0" dirty="0">
                <a:effectLst/>
              </a:rPr>
              <a:t>3)   Subiaco, WA</a:t>
            </a:r>
            <a:br>
              <a:rPr lang="pt-BR" sz="2800" b="1" dirty="0"/>
            </a:br>
            <a:r>
              <a:rPr lang="pt-BR" sz="2800" b="1" i="0" dirty="0">
                <a:effectLst/>
              </a:rPr>
              <a:t>4)   Adelaide, SA</a:t>
            </a:r>
            <a:br>
              <a:rPr lang="pt-BR" sz="2800" b="1" dirty="0"/>
            </a:b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003669" y="2934730"/>
            <a:ext cx="6154203" cy="3847207"/>
          </a:xfrm>
          <a:prstGeom prst="rect">
            <a:avLst/>
          </a:prstGeom>
          <a:noFill/>
        </p:spPr>
        <p:txBody>
          <a:bodyPr wrap="square" rtlCol="0">
            <a:spAutoFit/>
          </a:bodyPr>
          <a:lstStyle/>
          <a:p>
            <a:r>
              <a:rPr lang="en-US" sz="2800" b="1" dirty="0"/>
              <a:t>1)  </a:t>
            </a:r>
            <a:r>
              <a:rPr lang="en-US" sz="2800" b="1" dirty="0" err="1"/>
              <a:t>Glenrowan</a:t>
            </a:r>
            <a:br>
              <a:rPr lang="en-US" sz="2800" dirty="0"/>
            </a:br>
            <a:r>
              <a:rPr lang="en-US" sz="2400" dirty="0"/>
              <a:t>A six </a:t>
            </a:r>
            <a:r>
              <a:rPr lang="en-US" sz="2400" dirty="0" err="1"/>
              <a:t>metre</a:t>
            </a:r>
            <a:r>
              <a:rPr lang="en-US" sz="2400" dirty="0"/>
              <a:t> statue commemorates the bushranger, Ned Kelly.  </a:t>
            </a:r>
            <a:r>
              <a:rPr lang="en-US" sz="2400" dirty="0" err="1"/>
              <a:t>Glenrowan</a:t>
            </a:r>
            <a:r>
              <a:rPr lang="en-US" sz="2400" dirty="0"/>
              <a:t> is the place of the last siege of the Kelly Gang and the deaths of three of its members.</a:t>
            </a:r>
          </a:p>
          <a:p>
            <a:r>
              <a:rPr lang="en-US" sz="2400" dirty="0"/>
              <a:t>On 28 June 1880 Ned Kelly led Joe Byrne, Dan Kelly and Steve Hart in a final confrontation against eight Victoria Police Officers and five Aboriginal trackers from Queensland. </a:t>
            </a:r>
          </a:p>
          <a:p>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spTree>
    <p:extLst>
      <p:ext uri="{BB962C8B-B14F-4D97-AF65-F5344CB8AC3E}">
        <p14:creationId xmlns:p14="http://schemas.microsoft.com/office/powerpoint/2010/main" val="35030730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tall building with lights on the water&#10;&#10;Description automatically generated with medium confidence">
            <a:extLst>
              <a:ext uri="{FF2B5EF4-FFF2-40B4-BE49-F238E27FC236}">
                <a16:creationId xmlns:a16="http://schemas.microsoft.com/office/drawing/2014/main" id="{5AC7C035-3CEF-FF4D-A4ED-8A5BE1CE6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4" y="8237"/>
            <a:ext cx="5152087"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pt-BR" sz="2800" b="1" i="0" dirty="0">
                <a:effectLst/>
              </a:rPr>
              <a:t>1) Ranakpur, India</a:t>
            </a:r>
            <a:br>
              <a:rPr lang="pt-BR" sz="2800" b="1" dirty="0"/>
            </a:br>
            <a:r>
              <a:rPr lang="pt-BR" sz="2800" b="1" i="0" dirty="0">
                <a:effectLst/>
              </a:rPr>
              <a:t>2) Guilin, China</a:t>
            </a:r>
            <a:br>
              <a:rPr lang="pt-BR" sz="2800" b="1" dirty="0"/>
            </a:br>
            <a:r>
              <a:rPr lang="pt-BR" sz="2800" b="1" i="0" dirty="0">
                <a:effectLst/>
              </a:rPr>
              <a:t>3) Kyoto, Japan</a:t>
            </a:r>
            <a:br>
              <a:rPr lang="pt-BR" sz="2800" b="1" dirty="0"/>
            </a:br>
            <a:r>
              <a:rPr lang="pt-BR" sz="2800" b="1" i="0" dirty="0">
                <a:effectLst/>
              </a:rPr>
              <a:t>4) Angkor Wat, Cambodia</a:t>
            </a:r>
          </a:p>
        </p:txBody>
      </p:sp>
      <p:sp>
        <p:nvSpPr>
          <p:cNvPr id="7" name="TextBox 6">
            <a:extLst>
              <a:ext uri="{FF2B5EF4-FFF2-40B4-BE49-F238E27FC236}">
                <a16:creationId xmlns:a16="http://schemas.microsoft.com/office/drawing/2014/main" id="{4E8CB2B2-0EDB-7593-B5E6-466222C55AC6}"/>
              </a:ext>
            </a:extLst>
          </p:cNvPr>
          <p:cNvSpPr txBox="1"/>
          <p:nvPr/>
        </p:nvSpPr>
        <p:spPr>
          <a:xfrm>
            <a:off x="6096000" y="3123764"/>
            <a:ext cx="5735658" cy="2431435"/>
          </a:xfrm>
          <a:prstGeom prst="rect">
            <a:avLst/>
          </a:prstGeom>
          <a:noFill/>
        </p:spPr>
        <p:txBody>
          <a:bodyPr wrap="square" rtlCol="0">
            <a:spAutoFit/>
          </a:bodyPr>
          <a:lstStyle/>
          <a:p>
            <a:r>
              <a:rPr lang="en-US" sz="2800" b="1" dirty="0"/>
              <a:t>2)  Guilin, China</a:t>
            </a:r>
            <a:br>
              <a:rPr lang="en-US" sz="2800" dirty="0"/>
            </a:br>
            <a:endParaRPr lang="en-US" sz="2800" dirty="0"/>
          </a:p>
          <a:p>
            <a:r>
              <a:rPr lang="en-US" dirty="0"/>
              <a:t>The Sun and Moon Pagodas stand erect in the water of central Fir Lake (</a:t>
            </a:r>
            <a:r>
              <a:rPr lang="en-US" dirty="0" err="1"/>
              <a:t>Shanhu</a:t>
            </a:r>
            <a:r>
              <a:rPr lang="en-US" dirty="0"/>
              <a:t>).</a:t>
            </a:r>
            <a:br>
              <a:rPr lang="en-US" sz="2400" dirty="0"/>
            </a:br>
            <a:r>
              <a:rPr lang="en-US" dirty="0"/>
              <a:t>They are also known as Gold and Silver Pagodas because of their colors at night. </a:t>
            </a:r>
            <a:br>
              <a:rPr lang="en-US" dirty="0"/>
            </a:b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spTree>
    <p:extLst>
      <p:ext uri="{BB962C8B-B14F-4D97-AF65-F5344CB8AC3E}">
        <p14:creationId xmlns:p14="http://schemas.microsoft.com/office/powerpoint/2010/main" val="380063884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descr="A street with colorful lights and people walking&#10;&#10;Description automatically generated">
            <a:extLst>
              <a:ext uri="{FF2B5EF4-FFF2-40B4-BE49-F238E27FC236}">
                <a16:creationId xmlns:a16="http://schemas.microsoft.com/office/drawing/2014/main" id="{CA5E8F99-D6EB-81EB-3024-D5F50DAE1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15" y="0"/>
            <a:ext cx="5143500"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pt-BR" sz="2800" b="1" i="0" dirty="0">
                <a:effectLst/>
              </a:rPr>
              <a:t>1) Kolkata, India</a:t>
            </a:r>
            <a:br>
              <a:rPr lang="pt-BR" sz="2800" b="1" dirty="0"/>
            </a:br>
            <a:r>
              <a:rPr lang="pt-BR" sz="2800" b="1" i="0" dirty="0">
                <a:effectLst/>
              </a:rPr>
              <a:t>2) Kandy, Sri Lanka</a:t>
            </a:r>
            <a:br>
              <a:rPr lang="pt-BR" sz="2800" b="1" dirty="0"/>
            </a:br>
            <a:r>
              <a:rPr lang="pt-BR" sz="2800" b="1" i="0" dirty="0">
                <a:effectLst/>
              </a:rPr>
              <a:t>3) Hanoi, Vietnam</a:t>
            </a:r>
            <a:br>
              <a:rPr lang="pt-BR" sz="2800" b="1" dirty="0"/>
            </a:br>
            <a:r>
              <a:rPr lang="pt-BR" sz="2800" b="1" i="0" dirty="0">
                <a:effectLst/>
              </a:rPr>
              <a:t>4) Siem Reap, Cambodia</a:t>
            </a:r>
          </a:p>
        </p:txBody>
      </p:sp>
      <p:sp>
        <p:nvSpPr>
          <p:cNvPr id="7" name="TextBox 6">
            <a:extLst>
              <a:ext uri="{FF2B5EF4-FFF2-40B4-BE49-F238E27FC236}">
                <a16:creationId xmlns:a16="http://schemas.microsoft.com/office/drawing/2014/main" id="{4E8CB2B2-0EDB-7593-B5E6-466222C55AC6}"/>
              </a:ext>
            </a:extLst>
          </p:cNvPr>
          <p:cNvSpPr txBox="1"/>
          <p:nvPr/>
        </p:nvSpPr>
        <p:spPr>
          <a:xfrm>
            <a:off x="6038336" y="2779960"/>
            <a:ext cx="5735658" cy="3908762"/>
          </a:xfrm>
          <a:prstGeom prst="rect">
            <a:avLst/>
          </a:prstGeom>
          <a:noFill/>
        </p:spPr>
        <p:txBody>
          <a:bodyPr wrap="square" rtlCol="0">
            <a:spAutoFit/>
          </a:bodyPr>
          <a:lstStyle/>
          <a:p>
            <a:r>
              <a:rPr lang="en-US" sz="2800" b="1" dirty="0"/>
              <a:t>4)  </a:t>
            </a:r>
            <a:r>
              <a:rPr lang="en-US" sz="2800" b="1" dirty="0" err="1"/>
              <a:t>Siem</a:t>
            </a:r>
            <a:r>
              <a:rPr lang="en-US" sz="2800" b="1" dirty="0"/>
              <a:t> Reap, Cambodia</a:t>
            </a:r>
            <a:br>
              <a:rPr lang="en-US" sz="2800" dirty="0"/>
            </a:br>
            <a:endParaRPr lang="en-US" sz="2800" dirty="0"/>
          </a:p>
          <a:p>
            <a:r>
              <a:rPr lang="en-US" sz="2400" dirty="0"/>
              <a:t>The famous Pub Street started off as a small, 3-restaurant establishment on a humble stretch of dirt road in the heart of the city. The </a:t>
            </a:r>
            <a:r>
              <a:rPr lang="en-US" sz="2400" i="1" dirty="0"/>
              <a:t>Angkor WHAT</a:t>
            </a:r>
            <a:r>
              <a:rPr lang="en-US" sz="2400" dirty="0"/>
              <a:t>? Bar was the first club to open its doors on the street in 1998, closely followed in August of 2000 by the already closed “</a:t>
            </a:r>
            <a:r>
              <a:rPr lang="en-US" sz="2400" i="1" dirty="0"/>
              <a:t>Singaporean Asian Rooftop</a:t>
            </a:r>
            <a:r>
              <a:rPr lang="en-US" sz="2400" dirty="0"/>
              <a:t>” restaurant, and the </a:t>
            </a:r>
            <a:r>
              <a:rPr lang="en-US" sz="2400" i="1" dirty="0"/>
              <a:t>Red Piano Restaurant</a:t>
            </a:r>
            <a:r>
              <a:rPr lang="en-US" sz="2400" dirty="0"/>
              <a:t>. </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spTree>
    <p:extLst>
      <p:ext uri="{BB962C8B-B14F-4D97-AF65-F5344CB8AC3E}">
        <p14:creationId xmlns:p14="http://schemas.microsoft.com/office/powerpoint/2010/main" val="12229317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026876" y="661271"/>
            <a:ext cx="4381878" cy="1815882"/>
          </a:xfrm>
          <a:prstGeom prst="rect">
            <a:avLst/>
          </a:prstGeom>
          <a:noFill/>
        </p:spPr>
        <p:txBody>
          <a:bodyPr wrap="square" rtlCol="0">
            <a:spAutoFit/>
          </a:bodyPr>
          <a:lstStyle/>
          <a:p>
            <a:pPr fontAlgn="t"/>
            <a:r>
              <a:rPr lang="pt-BR" sz="2800" b="1" i="0" dirty="0">
                <a:effectLst/>
              </a:rPr>
              <a:t>1) Cairns, QLD</a:t>
            </a:r>
            <a:br>
              <a:rPr lang="pt-BR" sz="2800" b="1" dirty="0"/>
            </a:br>
            <a:r>
              <a:rPr lang="pt-BR" sz="2800" b="1" i="0" dirty="0">
                <a:effectLst/>
              </a:rPr>
              <a:t>2) Perth, WA</a:t>
            </a:r>
            <a:br>
              <a:rPr lang="pt-BR" sz="2800" b="1" dirty="0"/>
            </a:br>
            <a:r>
              <a:rPr lang="pt-BR" sz="2800" b="1" i="0" dirty="0">
                <a:effectLst/>
              </a:rPr>
              <a:t>3) Brisbane,  QLD</a:t>
            </a:r>
            <a:br>
              <a:rPr lang="pt-BR" sz="2800" b="1" dirty="0"/>
            </a:br>
            <a:r>
              <a:rPr lang="pt-BR" sz="2800" b="1" i="0" dirty="0">
                <a:effectLst/>
              </a:rPr>
              <a:t>4) Sydney,  NSW</a:t>
            </a:r>
          </a:p>
        </p:txBody>
      </p:sp>
      <p:sp>
        <p:nvSpPr>
          <p:cNvPr id="7" name="TextBox 6">
            <a:extLst>
              <a:ext uri="{FF2B5EF4-FFF2-40B4-BE49-F238E27FC236}">
                <a16:creationId xmlns:a16="http://schemas.microsoft.com/office/drawing/2014/main" id="{4E8CB2B2-0EDB-7593-B5E6-466222C55AC6}"/>
              </a:ext>
            </a:extLst>
          </p:cNvPr>
          <p:cNvSpPr txBox="1"/>
          <p:nvPr/>
        </p:nvSpPr>
        <p:spPr>
          <a:xfrm>
            <a:off x="6895070" y="2718854"/>
            <a:ext cx="5199112" cy="3477875"/>
          </a:xfrm>
          <a:prstGeom prst="rect">
            <a:avLst/>
          </a:prstGeom>
          <a:noFill/>
        </p:spPr>
        <p:txBody>
          <a:bodyPr wrap="square" rtlCol="0">
            <a:spAutoFit/>
          </a:bodyPr>
          <a:lstStyle/>
          <a:p>
            <a:r>
              <a:rPr lang="en-US" sz="2800" b="1" dirty="0"/>
              <a:t>4)  Sydney, NSW</a:t>
            </a:r>
            <a:br>
              <a:rPr lang="en-US" sz="2800" dirty="0"/>
            </a:br>
            <a:r>
              <a:rPr lang="en-US" sz="2400" dirty="0"/>
              <a:t>1938 Rose Bay became home to Sydney’s first international airport, servicing the mighty flying boats – large, luxurious, four-engine aircraft that alighted on water.</a:t>
            </a:r>
          </a:p>
          <a:p>
            <a:endParaRPr lang="en-US" sz="2400" dirty="0"/>
          </a:p>
          <a:p>
            <a:r>
              <a:rPr lang="en-US" sz="2400" dirty="0"/>
              <a:t>Sydney operated the last major flying boat base in the world until 1974.</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seaplane flying over water&#10;&#10;Description automatically generated">
            <a:extLst>
              <a:ext uri="{FF2B5EF4-FFF2-40B4-BE49-F238E27FC236}">
                <a16:creationId xmlns:a16="http://schemas.microsoft.com/office/drawing/2014/main" id="{2224CE8B-BC82-81F2-4969-76C369977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 y="1116372"/>
            <a:ext cx="6620848" cy="4229986"/>
          </a:xfrm>
          <a:prstGeom prst="rect">
            <a:avLst/>
          </a:prstGeom>
        </p:spPr>
      </p:pic>
    </p:spTree>
    <p:extLst>
      <p:ext uri="{BB962C8B-B14F-4D97-AF65-F5344CB8AC3E}">
        <p14:creationId xmlns:p14="http://schemas.microsoft.com/office/powerpoint/2010/main" val="4724820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descr="A building with a glass structure&#10;&#10;Description automatically generated with medium confidence">
            <a:extLst>
              <a:ext uri="{FF2B5EF4-FFF2-40B4-BE49-F238E27FC236}">
                <a16:creationId xmlns:a16="http://schemas.microsoft.com/office/drawing/2014/main" id="{4B472099-C374-A757-07F2-08E1D8DCA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95" y="0"/>
            <a:ext cx="4572000"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2246769"/>
          </a:xfrm>
          <a:prstGeom prst="rect">
            <a:avLst/>
          </a:prstGeom>
          <a:noFill/>
        </p:spPr>
        <p:txBody>
          <a:bodyPr wrap="square" rtlCol="0">
            <a:spAutoFit/>
          </a:bodyPr>
          <a:lstStyle/>
          <a:p>
            <a:pPr marL="514350" indent="-514350" fontAlgn="t">
              <a:buAutoNum type="arabicParenR"/>
            </a:pPr>
            <a:r>
              <a:rPr lang="pt-BR" sz="2800" b="1" i="0" dirty="0">
                <a:effectLst/>
              </a:rPr>
              <a:t>NSW</a:t>
            </a:r>
          </a:p>
          <a:p>
            <a:pPr marL="514350" indent="-514350" fontAlgn="t">
              <a:buAutoNum type="arabicParenR"/>
            </a:pPr>
            <a:r>
              <a:rPr lang="pt-BR" sz="2800" b="1" dirty="0"/>
              <a:t>WA</a:t>
            </a:r>
          </a:p>
          <a:p>
            <a:pPr marL="514350" indent="-514350" fontAlgn="t">
              <a:buAutoNum type="arabicParenR"/>
            </a:pPr>
            <a:r>
              <a:rPr lang="pt-BR" sz="2800" b="1" i="0" dirty="0">
                <a:effectLst/>
              </a:rPr>
              <a:t>Tas</a:t>
            </a:r>
          </a:p>
          <a:p>
            <a:pPr marL="514350" indent="-514350" fontAlgn="t">
              <a:buAutoNum type="arabicParenR"/>
            </a:pPr>
            <a:r>
              <a:rPr lang="pt-BR" sz="2800" b="1" dirty="0"/>
              <a:t>SA</a:t>
            </a:r>
          </a:p>
          <a:p>
            <a:pPr fontAlgn="t"/>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766487" y="2738770"/>
            <a:ext cx="6055846" cy="3724096"/>
          </a:xfrm>
          <a:prstGeom prst="rect">
            <a:avLst/>
          </a:prstGeom>
          <a:noFill/>
        </p:spPr>
        <p:txBody>
          <a:bodyPr wrap="square" rtlCol="0">
            <a:spAutoFit/>
          </a:bodyPr>
          <a:lstStyle/>
          <a:p>
            <a:r>
              <a:rPr lang="en-US" sz="2800" b="1" dirty="0"/>
              <a:t>4)  SA   </a:t>
            </a:r>
            <a:r>
              <a:rPr lang="en-US" sz="2800" dirty="0" err="1"/>
              <a:t>d'Arenberg</a:t>
            </a:r>
            <a:r>
              <a:rPr lang="en-US" sz="2800" dirty="0"/>
              <a:t> winery, McLaren Vale</a:t>
            </a:r>
            <a:r>
              <a:rPr lang="en-US" sz="2800" b="1" dirty="0"/>
              <a:t> </a:t>
            </a:r>
            <a:br>
              <a:rPr lang="en-US" sz="2800" dirty="0"/>
            </a:br>
            <a:endParaRPr lang="en-US" sz="2800" dirty="0"/>
          </a:p>
          <a:p>
            <a:r>
              <a:rPr lang="en-US" sz="2000" dirty="0"/>
              <a:t>     The idea to build the </a:t>
            </a:r>
            <a:r>
              <a:rPr lang="en-US" sz="2000" dirty="0" err="1"/>
              <a:t>d'Arenberg</a:t>
            </a:r>
            <a:r>
              <a:rPr lang="en-US" sz="2000" dirty="0"/>
              <a:t> Cube came to Chester Osborn, </a:t>
            </a:r>
            <a:r>
              <a:rPr lang="en-AU" sz="2000" dirty="0"/>
              <a:t>Chief Winemaker, </a:t>
            </a:r>
            <a:r>
              <a:rPr lang="en-US" sz="2000" dirty="0"/>
              <a:t> in 2003. </a:t>
            </a:r>
          </a:p>
          <a:p>
            <a:r>
              <a:rPr lang="en-US" sz="2000" dirty="0"/>
              <a:t>     Inspired by the complexities and puzzles of winemaking, Chester created the idea of a cube-shaped building. </a:t>
            </a:r>
            <a:br>
              <a:rPr lang="en-US" sz="2000" dirty="0"/>
            </a:br>
            <a:r>
              <a:rPr lang="en-US" sz="2000" dirty="0"/>
              <a:t>    Each of the five levels have been carefully designed to entice and excite the senses, including features such as a wine sensory room, a virtual fermenter, a 360degree video room, and many other tactile experiences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339771098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06962" y="819831"/>
            <a:ext cx="4110030" cy="1815882"/>
          </a:xfrm>
          <a:prstGeom prst="rect">
            <a:avLst/>
          </a:prstGeom>
          <a:noFill/>
        </p:spPr>
        <p:txBody>
          <a:bodyPr wrap="square" rtlCol="0">
            <a:spAutoFit/>
          </a:bodyPr>
          <a:lstStyle/>
          <a:p>
            <a:pPr marL="514350" indent="-514350" fontAlgn="t">
              <a:buAutoNum type="arabicParenR"/>
            </a:pPr>
            <a:r>
              <a:rPr lang="pt-BR" sz="2800" b="1" i="0" dirty="0">
                <a:effectLst/>
              </a:rPr>
              <a:t>Sydney, NSW</a:t>
            </a:r>
          </a:p>
          <a:p>
            <a:pPr marL="514350" indent="-514350" fontAlgn="t">
              <a:buAutoNum type="arabicParenR"/>
            </a:pPr>
            <a:r>
              <a:rPr lang="pt-BR" sz="2800" b="1" dirty="0"/>
              <a:t>Melbourne, Vic</a:t>
            </a:r>
          </a:p>
          <a:p>
            <a:pPr marL="514350" indent="-514350" fontAlgn="t">
              <a:buAutoNum type="arabicParenR"/>
            </a:pPr>
            <a:r>
              <a:rPr lang="pt-BR" sz="2800" b="1" i="0" dirty="0">
                <a:effectLst/>
              </a:rPr>
              <a:t>Brisbane, QLD</a:t>
            </a:r>
          </a:p>
          <a:p>
            <a:pPr marL="514350" indent="-514350" fontAlgn="t">
              <a:buAutoNum type="arabicParenR"/>
            </a:pPr>
            <a:r>
              <a:rPr lang="pt-BR" sz="2800" b="1" dirty="0"/>
              <a:t>Perth, WA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004893" y="3041570"/>
            <a:ext cx="5098894" cy="3354765"/>
          </a:xfrm>
          <a:prstGeom prst="rect">
            <a:avLst/>
          </a:prstGeom>
          <a:noFill/>
        </p:spPr>
        <p:txBody>
          <a:bodyPr wrap="square" rtlCol="0">
            <a:spAutoFit/>
          </a:bodyPr>
          <a:lstStyle/>
          <a:p>
            <a:pPr>
              <a:spcBef>
                <a:spcPts val="600"/>
              </a:spcBef>
              <a:spcAft>
                <a:spcPts val="600"/>
              </a:spcAft>
            </a:pPr>
            <a:r>
              <a:rPr lang="en-US" sz="2800" b="1" dirty="0"/>
              <a:t>   1)  Sydney, NSW</a:t>
            </a:r>
            <a:br>
              <a:rPr lang="en-US" sz="2800" dirty="0"/>
            </a:br>
            <a:r>
              <a:rPr lang="en-US" sz="2400" dirty="0"/>
              <a:t>The Archibald Fountain in Hyde Park.</a:t>
            </a:r>
          </a:p>
          <a:p>
            <a:pPr>
              <a:spcBef>
                <a:spcPts val="600"/>
              </a:spcBef>
              <a:spcAft>
                <a:spcPts val="600"/>
              </a:spcAft>
            </a:pPr>
            <a:r>
              <a:rPr lang="en-US" sz="2400" dirty="0"/>
              <a:t>In 1919, a bequest in the will of J. F. Archibald, founding editor of the </a:t>
            </a:r>
            <a:r>
              <a:rPr lang="en-US" sz="2400" i="1" dirty="0"/>
              <a:t>Bulletin</a:t>
            </a:r>
            <a:r>
              <a:rPr lang="en-US" sz="2400" dirty="0"/>
              <a:t>, provided for the erection in Sydney of a symbolic, open-air memorial.</a:t>
            </a:r>
          </a:p>
          <a:p>
            <a:pPr>
              <a:spcBef>
                <a:spcPts val="600"/>
              </a:spcBef>
              <a:spcAft>
                <a:spcPts val="600"/>
              </a:spcAft>
            </a:pPr>
            <a:r>
              <a:rPr lang="en-US" sz="2000" dirty="0"/>
              <a:t> </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statue of a person fighting a person&#10;&#10;Description automatically generated">
            <a:extLst>
              <a:ext uri="{FF2B5EF4-FFF2-40B4-BE49-F238E27FC236}">
                <a16:creationId xmlns:a16="http://schemas.microsoft.com/office/drawing/2014/main" id="{BFAAC680-BA1F-C972-1929-330E76C5E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3" y="1116371"/>
            <a:ext cx="6815095" cy="4846090"/>
          </a:xfrm>
          <a:prstGeom prst="rect">
            <a:avLst/>
          </a:prstGeom>
        </p:spPr>
      </p:pic>
    </p:spTree>
    <p:extLst>
      <p:ext uri="{BB962C8B-B14F-4D97-AF65-F5344CB8AC3E}">
        <p14:creationId xmlns:p14="http://schemas.microsoft.com/office/powerpoint/2010/main" val="11507604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8CB2B2-0EDB-7593-B5E6-466222C55AC6}"/>
              </a:ext>
            </a:extLst>
          </p:cNvPr>
          <p:cNvSpPr txBox="1"/>
          <p:nvPr/>
        </p:nvSpPr>
        <p:spPr>
          <a:xfrm>
            <a:off x="7663964" y="2672239"/>
            <a:ext cx="4430217" cy="4062651"/>
          </a:xfrm>
          <a:prstGeom prst="rect">
            <a:avLst/>
          </a:prstGeom>
          <a:noFill/>
        </p:spPr>
        <p:txBody>
          <a:bodyPr wrap="square" rtlCol="0">
            <a:spAutoFit/>
          </a:bodyPr>
          <a:lstStyle/>
          <a:p>
            <a:pPr>
              <a:spcBef>
                <a:spcPts val="600"/>
              </a:spcBef>
              <a:spcAft>
                <a:spcPts val="600"/>
              </a:spcAft>
            </a:pPr>
            <a:r>
              <a:rPr lang="en-US" sz="2800" b="1" dirty="0"/>
              <a:t>Sydney</a:t>
            </a:r>
            <a:br>
              <a:rPr lang="en-US" sz="2800" dirty="0"/>
            </a:br>
            <a:r>
              <a:rPr lang="en-US" sz="2000" i="1" dirty="0"/>
              <a:t>Il </a:t>
            </a:r>
            <a:r>
              <a:rPr lang="en-US" sz="2000" i="1" dirty="0" err="1"/>
              <a:t>Porcellino</a:t>
            </a:r>
            <a:r>
              <a:rPr lang="en-US" sz="2000" dirty="0"/>
              <a:t>, meaning ‘the little pig’, is a larger than life-sized bronze wild boar, anatomically realistic and resting on its left haunch and front legs. </a:t>
            </a:r>
          </a:p>
          <a:p>
            <a:pPr>
              <a:spcBef>
                <a:spcPts val="600"/>
              </a:spcBef>
              <a:spcAft>
                <a:spcPts val="600"/>
              </a:spcAft>
            </a:pPr>
            <a:r>
              <a:rPr lang="en-US" sz="2000" dirty="0"/>
              <a:t>It is located outside the Sydney’s oldest hospital, Sydney Hospital, facing Macquarie Street. The sculpture is an exact replica of an original by Pietro Tacca which has stood in Florence, Italy, since circa 1633, and is given the local Florentine nickname </a:t>
            </a:r>
            <a:r>
              <a:rPr lang="en-US" sz="2000" i="1" dirty="0"/>
              <a:t>il </a:t>
            </a:r>
            <a:r>
              <a:rPr lang="en-US" sz="2000" i="1" dirty="0" err="1"/>
              <a:t>porcellino</a:t>
            </a:r>
            <a:r>
              <a:rPr lang="en-US" sz="2000" dirty="0"/>
              <a:t>.</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9" name="Picture 8" descr="A statue of a boar&#10;&#10;Description automatically generated">
            <a:extLst>
              <a:ext uri="{FF2B5EF4-FFF2-40B4-BE49-F238E27FC236}">
                <a16:creationId xmlns:a16="http://schemas.microsoft.com/office/drawing/2014/main" id="{800174F6-66BB-1237-3A86-8D7DB9CE3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622511"/>
            <a:ext cx="7471718" cy="5553977"/>
          </a:xfrm>
          <a:prstGeom prst="rect">
            <a:avLst/>
          </a:prstGeom>
        </p:spPr>
      </p:pic>
      <p:sp>
        <p:nvSpPr>
          <p:cNvPr id="2" name="TextBox 1">
            <a:extLst>
              <a:ext uri="{FF2B5EF4-FFF2-40B4-BE49-F238E27FC236}">
                <a16:creationId xmlns:a16="http://schemas.microsoft.com/office/drawing/2014/main" id="{6ADE3D1C-71B5-B6AD-6E5D-7D16F64D1AAB}"/>
              </a:ext>
            </a:extLst>
          </p:cNvPr>
          <p:cNvSpPr txBox="1"/>
          <p:nvPr/>
        </p:nvSpPr>
        <p:spPr>
          <a:xfrm>
            <a:off x="8155785" y="856357"/>
            <a:ext cx="3101308" cy="1815882"/>
          </a:xfrm>
          <a:prstGeom prst="rect">
            <a:avLst/>
          </a:prstGeom>
          <a:noFill/>
        </p:spPr>
        <p:txBody>
          <a:bodyPr wrap="square" rtlCol="0">
            <a:spAutoFit/>
          </a:bodyPr>
          <a:lstStyle/>
          <a:p>
            <a:pPr marL="514350" indent="-514350" fontAlgn="t">
              <a:buAutoNum type="arabicParenR"/>
            </a:pPr>
            <a:r>
              <a:rPr lang="pt-BR" sz="2800" b="1" i="0" dirty="0">
                <a:effectLst/>
              </a:rPr>
              <a:t>Sydney, NSW</a:t>
            </a:r>
          </a:p>
          <a:p>
            <a:pPr marL="514350" indent="-514350" fontAlgn="t">
              <a:buAutoNum type="arabicParenR"/>
            </a:pPr>
            <a:r>
              <a:rPr lang="pt-BR" sz="2800" b="1" dirty="0"/>
              <a:t>Melbourne, Vic</a:t>
            </a:r>
          </a:p>
          <a:p>
            <a:pPr marL="514350" indent="-514350" fontAlgn="t">
              <a:buAutoNum type="arabicParenR"/>
            </a:pPr>
            <a:r>
              <a:rPr lang="pt-BR" sz="2800" b="1" i="0" dirty="0">
                <a:effectLst/>
              </a:rPr>
              <a:t>Brisbane, QLD</a:t>
            </a:r>
          </a:p>
          <a:p>
            <a:pPr marL="514350" indent="-514350" fontAlgn="t">
              <a:buAutoNum type="arabicParenR"/>
            </a:pPr>
            <a:r>
              <a:rPr lang="pt-BR" sz="2800" b="1" dirty="0"/>
              <a:t>Perth, WA</a:t>
            </a:r>
            <a:endParaRPr lang="pt-BR" sz="2800" b="1" i="0" dirty="0">
              <a:effectLst/>
            </a:endParaRPr>
          </a:p>
        </p:txBody>
      </p:sp>
    </p:spTree>
    <p:extLst>
      <p:ext uri="{BB962C8B-B14F-4D97-AF65-F5344CB8AC3E}">
        <p14:creationId xmlns:p14="http://schemas.microsoft.com/office/powerpoint/2010/main" val="192748529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8CB2B2-0EDB-7593-B5E6-466222C55AC6}"/>
              </a:ext>
            </a:extLst>
          </p:cNvPr>
          <p:cNvSpPr txBox="1"/>
          <p:nvPr/>
        </p:nvSpPr>
        <p:spPr>
          <a:xfrm>
            <a:off x="7909552" y="2672239"/>
            <a:ext cx="4184629" cy="3693319"/>
          </a:xfrm>
          <a:prstGeom prst="rect">
            <a:avLst/>
          </a:prstGeom>
          <a:noFill/>
        </p:spPr>
        <p:txBody>
          <a:bodyPr wrap="square" rtlCol="0">
            <a:spAutoFit/>
          </a:bodyPr>
          <a:lstStyle/>
          <a:p>
            <a:pPr>
              <a:spcBef>
                <a:spcPts val="600"/>
              </a:spcBef>
              <a:spcAft>
                <a:spcPts val="600"/>
              </a:spcAft>
            </a:pPr>
            <a:r>
              <a:rPr lang="en-US" sz="2800" b="1" dirty="0"/>
              <a:t>Turkey - Cappadocia</a:t>
            </a:r>
            <a:br>
              <a:rPr lang="en-US" sz="2800" dirty="0"/>
            </a:br>
            <a:endParaRPr lang="en-US" sz="2800" dirty="0"/>
          </a:p>
          <a:p>
            <a:pPr>
              <a:spcBef>
                <a:spcPts val="600"/>
              </a:spcBef>
              <a:spcAft>
                <a:spcPts val="600"/>
              </a:spcAft>
            </a:pPr>
            <a:r>
              <a:rPr lang="en-US" sz="2400" dirty="0"/>
              <a:t>Cappadocia is a geological oddity of honeycombed hills and towering boulders of otherworldly beauty. The fantastical topography is matched by the human history here. </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
        <p:nvSpPr>
          <p:cNvPr id="2" name="TextBox 1">
            <a:extLst>
              <a:ext uri="{FF2B5EF4-FFF2-40B4-BE49-F238E27FC236}">
                <a16:creationId xmlns:a16="http://schemas.microsoft.com/office/drawing/2014/main" id="{6ADE3D1C-71B5-B6AD-6E5D-7D16F64D1AAB}"/>
              </a:ext>
            </a:extLst>
          </p:cNvPr>
          <p:cNvSpPr txBox="1"/>
          <p:nvPr/>
        </p:nvSpPr>
        <p:spPr>
          <a:xfrm>
            <a:off x="8155785" y="856357"/>
            <a:ext cx="3101308" cy="1815882"/>
          </a:xfrm>
          <a:prstGeom prst="rect">
            <a:avLst/>
          </a:prstGeom>
          <a:noFill/>
        </p:spPr>
        <p:txBody>
          <a:bodyPr wrap="square" rtlCol="0">
            <a:spAutoFit/>
          </a:bodyPr>
          <a:lstStyle/>
          <a:p>
            <a:pPr marL="514350" indent="-514350" fontAlgn="t">
              <a:buAutoNum type="arabicParenR"/>
            </a:pPr>
            <a:r>
              <a:rPr lang="pt-BR" sz="2800" b="1" i="0" dirty="0">
                <a:effectLst/>
              </a:rPr>
              <a:t>Turkey</a:t>
            </a:r>
          </a:p>
          <a:p>
            <a:pPr marL="514350" indent="-514350" fontAlgn="t">
              <a:buAutoNum type="arabicParenR"/>
            </a:pPr>
            <a:r>
              <a:rPr lang="pt-BR" sz="2800" b="1" dirty="0"/>
              <a:t>Jordan</a:t>
            </a:r>
          </a:p>
          <a:p>
            <a:pPr marL="514350" indent="-514350" fontAlgn="t">
              <a:buAutoNum type="arabicParenR"/>
            </a:pPr>
            <a:r>
              <a:rPr lang="pt-BR" sz="2800" b="1" i="0" dirty="0">
                <a:effectLst/>
              </a:rPr>
              <a:t>Australia</a:t>
            </a:r>
          </a:p>
          <a:p>
            <a:pPr marL="514350" indent="-514350" fontAlgn="t">
              <a:buAutoNum type="arabicParenR"/>
            </a:pPr>
            <a:r>
              <a:rPr lang="pt-BR" sz="2800" b="1" dirty="0"/>
              <a:t>Colombia</a:t>
            </a:r>
            <a:endParaRPr lang="pt-BR" sz="2800" b="1" i="0" dirty="0">
              <a:effectLst/>
            </a:endParaRPr>
          </a:p>
        </p:txBody>
      </p:sp>
      <p:pic>
        <p:nvPicPr>
          <p:cNvPr id="6" name="Picture 5" descr="A tree in front of a rock formation&#10;&#10;Description automatically generated">
            <a:extLst>
              <a:ext uri="{FF2B5EF4-FFF2-40B4-BE49-F238E27FC236}">
                <a16:creationId xmlns:a16="http://schemas.microsoft.com/office/drawing/2014/main" id="{E3BC63D9-393F-B331-26D6-E095CB9E8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9" y="1492592"/>
            <a:ext cx="7518372" cy="5126163"/>
          </a:xfrm>
          <a:prstGeom prst="rect">
            <a:avLst/>
          </a:prstGeom>
        </p:spPr>
      </p:pic>
      <p:sp>
        <p:nvSpPr>
          <p:cNvPr id="10" name="TextBox 9">
            <a:extLst>
              <a:ext uri="{FF2B5EF4-FFF2-40B4-BE49-F238E27FC236}">
                <a16:creationId xmlns:a16="http://schemas.microsoft.com/office/drawing/2014/main" id="{2D874993-6D0A-B78A-421E-BF990C8697A6}"/>
              </a:ext>
            </a:extLst>
          </p:cNvPr>
          <p:cNvSpPr txBox="1"/>
          <p:nvPr/>
        </p:nvSpPr>
        <p:spPr>
          <a:xfrm>
            <a:off x="473587" y="856357"/>
            <a:ext cx="6382196" cy="400110"/>
          </a:xfrm>
          <a:prstGeom prst="rect">
            <a:avLst/>
          </a:prstGeom>
          <a:noFill/>
        </p:spPr>
        <p:txBody>
          <a:bodyPr wrap="none" rtlCol="0">
            <a:spAutoFit/>
          </a:bodyPr>
          <a:lstStyle/>
          <a:p>
            <a:r>
              <a:rPr lang="en-US" sz="2000" dirty="0"/>
              <a:t>When you have hats like ours, they don’t look at your shoes</a:t>
            </a:r>
            <a:endParaRPr lang="en-AU" sz="2000" dirty="0"/>
          </a:p>
        </p:txBody>
      </p:sp>
    </p:spTree>
    <p:extLst>
      <p:ext uri="{BB962C8B-B14F-4D97-AF65-F5344CB8AC3E}">
        <p14:creationId xmlns:p14="http://schemas.microsoft.com/office/powerpoint/2010/main" val="37367521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013621" y="954428"/>
            <a:ext cx="455552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1010F"/>
                </a:solidFill>
                <a:effectLst/>
              </a:rPr>
              <a:t>1)  Dunedin - NZ.</a:t>
            </a:r>
            <a:br>
              <a:rPr lang="en-AU" sz="2800" b="1" dirty="0"/>
            </a:br>
            <a:r>
              <a:rPr lang="en-AU" sz="2800" b="1" i="0" dirty="0">
                <a:solidFill>
                  <a:srgbClr val="01010F"/>
                </a:solidFill>
                <a:effectLst/>
              </a:rPr>
              <a:t>2) </a:t>
            </a:r>
            <a:r>
              <a:rPr lang="en-AU" sz="2800" b="1" i="0" dirty="0">
                <a:solidFill>
                  <a:srgbClr val="333333"/>
                </a:solidFill>
                <a:effectLst/>
              </a:rPr>
              <a:t>Whyalla Stuart - SA - AU.</a:t>
            </a:r>
            <a:br>
              <a:rPr lang="en-AU" sz="2800" b="1" dirty="0"/>
            </a:br>
            <a:r>
              <a:rPr lang="en-AU" sz="2800" b="1" i="0" dirty="0">
                <a:solidFill>
                  <a:srgbClr val="01010F"/>
                </a:solidFill>
                <a:effectLst/>
              </a:rPr>
              <a:t>3) Gundagai - NSW - AU. </a:t>
            </a:r>
            <a:br>
              <a:rPr lang="en-AU" sz="2800" b="1" dirty="0"/>
            </a:br>
            <a:r>
              <a:rPr lang="en-AU" sz="2800" b="1" i="0" dirty="0">
                <a:solidFill>
                  <a:srgbClr val="01010F"/>
                </a:solidFill>
                <a:effectLst/>
              </a:rPr>
              <a:t>​4) Lake Tekapo - NZ.</a:t>
            </a:r>
            <a:endParaRPr kumimoji="0" lang="en-AU" sz="2800" b="1" i="0" u="none"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535827" y="3019169"/>
            <a:ext cx="6558355" cy="3847207"/>
          </a:xfrm>
          <a:prstGeom prst="rect">
            <a:avLst/>
          </a:prstGeom>
          <a:noFill/>
        </p:spPr>
        <p:txBody>
          <a:bodyPr wrap="square" rtlCol="0">
            <a:spAutoFit/>
          </a:bodyPr>
          <a:lstStyle/>
          <a:p>
            <a:pPr lvl="0"/>
            <a:r>
              <a:rPr lang="en-US" sz="2800" b="1" dirty="0">
                <a:solidFill>
                  <a:schemeClr val="accent5">
                    <a:lumMod val="50000"/>
                  </a:schemeClr>
                </a:solidFill>
              </a:rPr>
              <a:t>3) Gundagai - NSW - AU.</a:t>
            </a:r>
            <a:br>
              <a:rPr lang="en-US" sz="2400" dirty="0"/>
            </a:br>
            <a:r>
              <a:rPr lang="en-US" sz="2400" dirty="0"/>
              <a:t>  The inspiration for the statue has been traced to a doggerel poem, "</a:t>
            </a:r>
            <a:r>
              <a:rPr lang="en-US" sz="2400" dirty="0" err="1"/>
              <a:t>Bullocky</a:t>
            </a:r>
            <a:r>
              <a:rPr lang="en-US" sz="2400" dirty="0"/>
              <a:t> Bill", published anonymously by "</a:t>
            </a:r>
            <a:r>
              <a:rPr lang="en-US" sz="2400" dirty="0" err="1"/>
              <a:t>Bowyang</a:t>
            </a:r>
            <a:r>
              <a:rPr lang="en-US" sz="2400" dirty="0"/>
              <a:t> Yorke" in 1857 (other references have 1880 in the </a:t>
            </a:r>
            <a:r>
              <a:rPr lang="en-US" sz="2400" i="1" dirty="0"/>
              <a:t>Gundagai Times</a:t>
            </a:r>
            <a:r>
              <a:rPr lang="en-US" sz="2400" dirty="0"/>
              <a:t>).</a:t>
            </a:r>
            <a:br>
              <a:rPr lang="en-US" sz="2400" dirty="0"/>
            </a:br>
            <a:r>
              <a:rPr lang="en-US" sz="2400" dirty="0"/>
              <a:t>​   </a:t>
            </a:r>
          </a:p>
          <a:p>
            <a:pPr lvl="0"/>
            <a:r>
              <a:rPr lang="en-US" sz="2400" dirty="0"/>
              <a:t>The poem humorously describes a series of misfortunes faced by a bullock driver, culminating in his dog either sitting on or spoiling the food in his tucker-box. </a:t>
            </a:r>
            <a:endParaRPr kumimoji="0" lang="en-AU" sz="24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descr="A statue of a dog&#10;&#10;Description automatically generated">
            <a:extLst>
              <a:ext uri="{FF2B5EF4-FFF2-40B4-BE49-F238E27FC236}">
                <a16:creationId xmlns:a16="http://schemas.microsoft.com/office/drawing/2014/main" id="{953D365E-67E6-CAB4-34EE-F667D2BB6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48" y="558157"/>
            <a:ext cx="3978875" cy="5968313"/>
          </a:xfrm>
          <a:prstGeom prst="rect">
            <a:avLst/>
          </a:prstGeom>
        </p:spPr>
      </p:pic>
      <p:sp>
        <p:nvSpPr>
          <p:cNvPr id="3" name="Title 1">
            <a:extLst>
              <a:ext uri="{FF2B5EF4-FFF2-40B4-BE49-F238E27FC236}">
                <a16:creationId xmlns:a16="http://schemas.microsoft.com/office/drawing/2014/main" id="{733C8B7E-35B0-4894-228A-7C5A9A963D9B}"/>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4" name="TextBox 3">
            <a:extLst>
              <a:ext uri="{FF2B5EF4-FFF2-40B4-BE49-F238E27FC236}">
                <a16:creationId xmlns:a16="http://schemas.microsoft.com/office/drawing/2014/main" id="{D222AD07-531B-B550-89C0-D220879AB72D}"/>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8" name="Title 1">
            <a:extLst>
              <a:ext uri="{FF2B5EF4-FFF2-40B4-BE49-F238E27FC236}">
                <a16:creationId xmlns:a16="http://schemas.microsoft.com/office/drawing/2014/main" id="{4EAD1E35-3557-4454-125C-AC95FF9DD119}"/>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1068896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122" name="Picture 2" descr="Picture">
            <a:extLst>
              <a:ext uri="{FF2B5EF4-FFF2-40B4-BE49-F238E27FC236}">
                <a16:creationId xmlns:a16="http://schemas.microsoft.com/office/drawing/2014/main" id="{5D59D91F-3CFA-4BF9-8A14-16448CEB1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51" y="0"/>
            <a:ext cx="4473250" cy="69114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8CB2B2-0EDB-7593-B5E6-466222C55AC6}"/>
              </a:ext>
            </a:extLst>
          </p:cNvPr>
          <p:cNvSpPr txBox="1"/>
          <p:nvPr/>
        </p:nvSpPr>
        <p:spPr>
          <a:xfrm>
            <a:off x="6536987" y="2672239"/>
            <a:ext cx="5557195" cy="3693319"/>
          </a:xfrm>
          <a:prstGeom prst="rect">
            <a:avLst/>
          </a:prstGeom>
          <a:noFill/>
        </p:spPr>
        <p:txBody>
          <a:bodyPr wrap="square" rtlCol="0">
            <a:spAutoFit/>
          </a:bodyPr>
          <a:lstStyle/>
          <a:p>
            <a:pPr>
              <a:spcBef>
                <a:spcPts val="600"/>
              </a:spcBef>
              <a:spcAft>
                <a:spcPts val="600"/>
              </a:spcAft>
            </a:pPr>
            <a:r>
              <a:rPr lang="en-US" sz="2800" b="1" dirty="0"/>
              <a:t>India - Jaipur</a:t>
            </a:r>
            <a:br>
              <a:rPr lang="en-US" sz="2800" dirty="0"/>
            </a:br>
            <a:endParaRPr lang="en-US" sz="2800" dirty="0"/>
          </a:p>
          <a:p>
            <a:pPr>
              <a:spcBef>
                <a:spcPts val="600"/>
              </a:spcBef>
              <a:spcAft>
                <a:spcPts val="600"/>
              </a:spcAft>
            </a:pPr>
            <a:r>
              <a:rPr lang="en-US" sz="2800" dirty="0"/>
              <a:t>The </a:t>
            </a:r>
            <a:r>
              <a:rPr lang="en-US" sz="2800" b="1" dirty="0"/>
              <a:t>Jantar Mantar</a:t>
            </a:r>
            <a:r>
              <a:rPr lang="en-US" sz="2800" dirty="0"/>
              <a:t>, </a:t>
            </a:r>
            <a:r>
              <a:rPr lang="en-US" sz="2800" b="1" dirty="0"/>
              <a:t>Jaipur</a:t>
            </a:r>
            <a:r>
              <a:rPr lang="en-US" sz="2800" dirty="0"/>
              <a:t> is a collection of 19 astronomical instruments built by the Rajput king Sawai Jai Singh, the founder of Jaipur, Rajasthan. The monument was completed in 1734</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4">
                    <a:lumMod val="60000"/>
                    <a:lumOff val="40000"/>
                  </a:schemeClr>
                </a:solidFill>
                <a:latin typeface="+mn-lt"/>
              </a:rPr>
              <a:t>Where am I?</a:t>
            </a:r>
            <a:endParaRPr lang="en-AU" sz="3200" b="1" dirty="0">
              <a:solidFill>
                <a:schemeClr val="accent4">
                  <a:lumMod val="60000"/>
                  <a:lumOff val="40000"/>
                </a:schemeClr>
              </a:solidFill>
              <a:latin typeface="+mn-lt"/>
            </a:endParaRPr>
          </a:p>
        </p:txBody>
      </p:sp>
      <p:sp>
        <p:nvSpPr>
          <p:cNvPr id="2" name="TextBox 1">
            <a:extLst>
              <a:ext uri="{FF2B5EF4-FFF2-40B4-BE49-F238E27FC236}">
                <a16:creationId xmlns:a16="http://schemas.microsoft.com/office/drawing/2014/main" id="{6ADE3D1C-71B5-B6AD-6E5D-7D16F64D1AAB}"/>
              </a:ext>
            </a:extLst>
          </p:cNvPr>
          <p:cNvSpPr txBox="1"/>
          <p:nvPr/>
        </p:nvSpPr>
        <p:spPr>
          <a:xfrm>
            <a:off x="8155785" y="856357"/>
            <a:ext cx="3101308" cy="1815882"/>
          </a:xfrm>
          <a:prstGeom prst="rect">
            <a:avLst/>
          </a:prstGeom>
          <a:noFill/>
        </p:spPr>
        <p:txBody>
          <a:bodyPr wrap="square" rtlCol="0">
            <a:spAutoFit/>
          </a:bodyPr>
          <a:lstStyle/>
          <a:p>
            <a:pPr marL="514350" indent="-514350" fontAlgn="t">
              <a:buAutoNum type="arabicParenR"/>
            </a:pPr>
            <a:r>
              <a:rPr lang="pt-BR" sz="2800" b="1" i="0" dirty="0">
                <a:effectLst/>
              </a:rPr>
              <a:t>France</a:t>
            </a:r>
          </a:p>
          <a:p>
            <a:pPr marL="514350" indent="-514350" fontAlgn="t">
              <a:buAutoNum type="arabicParenR"/>
            </a:pPr>
            <a:r>
              <a:rPr lang="pt-BR" sz="2800" b="1" dirty="0"/>
              <a:t>Jordan</a:t>
            </a:r>
          </a:p>
          <a:p>
            <a:pPr marL="514350" indent="-514350" fontAlgn="t">
              <a:buAutoNum type="arabicParenR"/>
            </a:pPr>
            <a:r>
              <a:rPr lang="pt-BR" sz="2800" b="1" dirty="0"/>
              <a:t>India</a:t>
            </a:r>
            <a:endParaRPr lang="pt-BR" sz="2800" b="1" i="0" dirty="0">
              <a:effectLst/>
            </a:endParaRPr>
          </a:p>
          <a:p>
            <a:pPr marL="514350" indent="-514350" fontAlgn="t">
              <a:buAutoNum type="arabicParenR"/>
            </a:pPr>
            <a:r>
              <a:rPr lang="pt-BR" sz="2800" b="1" i="0" dirty="0">
                <a:effectLst/>
              </a:rPr>
              <a:t>China</a:t>
            </a:r>
          </a:p>
        </p:txBody>
      </p:sp>
    </p:spTree>
    <p:extLst>
      <p:ext uri="{BB962C8B-B14F-4D97-AF65-F5344CB8AC3E}">
        <p14:creationId xmlns:p14="http://schemas.microsoft.com/office/powerpoint/2010/main" val="122731001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8CB2B2-0EDB-7593-B5E6-466222C55AC6}"/>
              </a:ext>
            </a:extLst>
          </p:cNvPr>
          <p:cNvSpPr txBox="1"/>
          <p:nvPr/>
        </p:nvSpPr>
        <p:spPr>
          <a:xfrm>
            <a:off x="7909553" y="2979538"/>
            <a:ext cx="4184629" cy="2893100"/>
          </a:xfrm>
          <a:prstGeom prst="rect">
            <a:avLst/>
          </a:prstGeom>
          <a:noFill/>
        </p:spPr>
        <p:txBody>
          <a:bodyPr wrap="square" rtlCol="0">
            <a:spAutoFit/>
          </a:bodyPr>
          <a:lstStyle/>
          <a:p>
            <a:pPr>
              <a:spcBef>
                <a:spcPts val="600"/>
              </a:spcBef>
              <a:spcAft>
                <a:spcPts val="600"/>
              </a:spcAft>
            </a:pPr>
            <a:r>
              <a:rPr lang="en-US" sz="2800" b="1" dirty="0"/>
              <a:t>4) Vietnam - </a:t>
            </a:r>
            <a:r>
              <a:rPr lang="en-US" sz="2800" b="1" dirty="0" err="1"/>
              <a:t>Halong</a:t>
            </a:r>
            <a:r>
              <a:rPr lang="en-US" sz="2800" b="1" dirty="0"/>
              <a:t> Bay</a:t>
            </a:r>
            <a:endParaRPr lang="en-US" sz="2800" dirty="0"/>
          </a:p>
          <a:p>
            <a:pPr>
              <a:spcBef>
                <a:spcPts val="600"/>
              </a:spcBef>
              <a:spcAft>
                <a:spcPts val="600"/>
              </a:spcAft>
            </a:pPr>
            <a:r>
              <a:rPr lang="en-US" sz="2400" dirty="0" err="1"/>
              <a:t>Halong</a:t>
            </a:r>
            <a:r>
              <a:rPr lang="en-US" sz="2400" dirty="0"/>
              <a:t> Bay owns a complex of limestone islands located within the Gulf of Tonkin, in the city of </a:t>
            </a:r>
            <a:r>
              <a:rPr lang="en-US" sz="2400" dirty="0" err="1"/>
              <a:t>Halong</a:t>
            </a:r>
            <a:r>
              <a:rPr lang="en-US" sz="2400" dirty="0"/>
              <a:t>, Quang Ninh province, which is about 170km from Hanoi.</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
        <p:nvSpPr>
          <p:cNvPr id="2" name="TextBox 1">
            <a:extLst>
              <a:ext uri="{FF2B5EF4-FFF2-40B4-BE49-F238E27FC236}">
                <a16:creationId xmlns:a16="http://schemas.microsoft.com/office/drawing/2014/main" id="{6ADE3D1C-71B5-B6AD-6E5D-7D16F64D1AAB}"/>
              </a:ext>
            </a:extLst>
          </p:cNvPr>
          <p:cNvSpPr txBox="1"/>
          <p:nvPr/>
        </p:nvSpPr>
        <p:spPr>
          <a:xfrm>
            <a:off x="8155785" y="856357"/>
            <a:ext cx="3101308" cy="1815882"/>
          </a:xfrm>
          <a:prstGeom prst="rect">
            <a:avLst/>
          </a:prstGeom>
          <a:noFill/>
        </p:spPr>
        <p:txBody>
          <a:bodyPr wrap="square" rtlCol="0">
            <a:spAutoFit/>
          </a:bodyPr>
          <a:lstStyle/>
          <a:p>
            <a:pPr marL="514350" indent="-514350" fontAlgn="t">
              <a:buAutoNum type="arabicParenR"/>
            </a:pPr>
            <a:r>
              <a:rPr lang="pt-BR" sz="2800" b="1" dirty="0"/>
              <a:t>Sri Lanka</a:t>
            </a:r>
            <a:endParaRPr lang="pt-BR" sz="2800" b="1" i="0" dirty="0">
              <a:effectLst/>
            </a:endParaRPr>
          </a:p>
          <a:p>
            <a:pPr marL="514350" indent="-514350" fontAlgn="t">
              <a:buAutoNum type="arabicParenR"/>
            </a:pPr>
            <a:r>
              <a:rPr lang="pt-BR" sz="2800" b="1" dirty="0"/>
              <a:t>China</a:t>
            </a:r>
          </a:p>
          <a:p>
            <a:pPr marL="514350" indent="-514350" fontAlgn="t">
              <a:buAutoNum type="arabicParenR"/>
            </a:pPr>
            <a:r>
              <a:rPr lang="pt-BR" sz="2800" b="1" i="0" dirty="0">
                <a:effectLst/>
              </a:rPr>
              <a:t>Brazil</a:t>
            </a:r>
          </a:p>
          <a:p>
            <a:pPr marL="514350" indent="-514350" fontAlgn="t">
              <a:buAutoNum type="arabicParenR"/>
            </a:pPr>
            <a:r>
              <a:rPr lang="pt-BR" sz="2800" b="1" dirty="0"/>
              <a:t>Vietnam</a:t>
            </a:r>
            <a:endParaRPr lang="pt-BR" sz="2800" b="1" i="0" dirty="0">
              <a:effectLst/>
            </a:endParaRPr>
          </a:p>
        </p:txBody>
      </p:sp>
      <p:pic>
        <p:nvPicPr>
          <p:cNvPr id="4098" name="Picture 2" descr="Picture">
            <a:extLst>
              <a:ext uri="{FF2B5EF4-FFF2-40B4-BE49-F238E27FC236}">
                <a16:creationId xmlns:a16="http://schemas.microsoft.com/office/drawing/2014/main" id="{3D3F8FC3-D0BF-86D9-C5AA-6B4F93AAE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43" y="976788"/>
            <a:ext cx="7289711" cy="485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6278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8CB2B2-0EDB-7593-B5E6-466222C55AC6}"/>
              </a:ext>
            </a:extLst>
          </p:cNvPr>
          <p:cNvSpPr txBox="1"/>
          <p:nvPr/>
        </p:nvSpPr>
        <p:spPr>
          <a:xfrm>
            <a:off x="7117492" y="2672239"/>
            <a:ext cx="4976689" cy="3724096"/>
          </a:xfrm>
          <a:prstGeom prst="rect">
            <a:avLst/>
          </a:prstGeom>
          <a:noFill/>
        </p:spPr>
        <p:txBody>
          <a:bodyPr wrap="square" rtlCol="0">
            <a:spAutoFit/>
          </a:bodyPr>
          <a:lstStyle/>
          <a:p>
            <a:pPr>
              <a:spcBef>
                <a:spcPts val="600"/>
              </a:spcBef>
              <a:spcAft>
                <a:spcPts val="600"/>
              </a:spcAft>
            </a:pPr>
            <a:r>
              <a:rPr lang="en-US" sz="2800" b="1" dirty="0"/>
              <a:t>3) Dubrovnik</a:t>
            </a:r>
            <a:br>
              <a:rPr lang="en-US" sz="2800" dirty="0"/>
            </a:br>
            <a:r>
              <a:rPr lang="en-US" sz="2200" dirty="0"/>
              <a:t>The history of the city probably dates back to the 7th century, when the town known as </a:t>
            </a:r>
            <a:r>
              <a:rPr lang="en-US" sz="2200" i="1" dirty="0"/>
              <a:t>Ragusa</a:t>
            </a:r>
            <a:r>
              <a:rPr lang="en-US" sz="2200" dirty="0"/>
              <a:t> was founded by refugees from </a:t>
            </a:r>
            <a:r>
              <a:rPr lang="en-US" sz="2200" dirty="0" err="1"/>
              <a:t>Epidaurum</a:t>
            </a:r>
            <a:r>
              <a:rPr lang="en-US" sz="2200" dirty="0"/>
              <a:t>. </a:t>
            </a:r>
          </a:p>
          <a:p>
            <a:pPr>
              <a:spcBef>
                <a:spcPts val="600"/>
              </a:spcBef>
              <a:spcAft>
                <a:spcPts val="600"/>
              </a:spcAft>
            </a:pPr>
            <a:r>
              <a:rPr lang="en-US" sz="2200" dirty="0"/>
              <a:t>Over the past decade, Dubrovnik in Croatia has gained a lot of popularity as a dream wedding destination amongst foreign couples wishing to tie the knot in a beautiful romantic location.</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
        <p:nvSpPr>
          <p:cNvPr id="2" name="TextBox 1">
            <a:extLst>
              <a:ext uri="{FF2B5EF4-FFF2-40B4-BE49-F238E27FC236}">
                <a16:creationId xmlns:a16="http://schemas.microsoft.com/office/drawing/2014/main" id="{6ADE3D1C-71B5-B6AD-6E5D-7D16F64D1AAB}"/>
              </a:ext>
            </a:extLst>
          </p:cNvPr>
          <p:cNvSpPr txBox="1"/>
          <p:nvPr/>
        </p:nvSpPr>
        <p:spPr>
          <a:xfrm>
            <a:off x="8155785" y="856357"/>
            <a:ext cx="3681988" cy="1815882"/>
          </a:xfrm>
          <a:prstGeom prst="rect">
            <a:avLst/>
          </a:prstGeom>
          <a:noFill/>
        </p:spPr>
        <p:txBody>
          <a:bodyPr wrap="square" rtlCol="0">
            <a:spAutoFit/>
          </a:bodyPr>
          <a:lstStyle/>
          <a:p>
            <a:pPr marL="514350" indent="-514350" fontAlgn="t">
              <a:buAutoNum type="arabicParenR"/>
            </a:pPr>
            <a:r>
              <a:rPr lang="pt-BR" sz="2800" b="1" i="0" dirty="0">
                <a:effectLst/>
              </a:rPr>
              <a:t>Barletta, Italy</a:t>
            </a:r>
          </a:p>
          <a:p>
            <a:pPr marL="514350" indent="-514350" fontAlgn="t">
              <a:buAutoNum type="arabicParenR"/>
            </a:pPr>
            <a:r>
              <a:rPr lang="pt-BR" sz="2800" b="1" dirty="0"/>
              <a:t>Valencia, Spain</a:t>
            </a:r>
          </a:p>
          <a:p>
            <a:pPr marL="514350" indent="-514350" fontAlgn="t">
              <a:buAutoNum type="arabicParenR"/>
            </a:pPr>
            <a:r>
              <a:rPr lang="pt-BR" sz="2800" b="1" i="0" dirty="0">
                <a:effectLst/>
              </a:rPr>
              <a:t>Dubrovnik, Croatia</a:t>
            </a:r>
          </a:p>
          <a:p>
            <a:pPr marL="514350" indent="-514350" fontAlgn="t">
              <a:buAutoNum type="arabicParenR"/>
            </a:pPr>
            <a:r>
              <a:rPr lang="pt-BR" sz="2800" b="1" dirty="0"/>
              <a:t>Gdansk, Poland</a:t>
            </a:r>
            <a:endParaRPr lang="pt-BR" sz="2800" b="1" i="0" dirty="0">
              <a:effectLst/>
            </a:endParaRPr>
          </a:p>
        </p:txBody>
      </p:sp>
      <p:pic>
        <p:nvPicPr>
          <p:cNvPr id="9" name="Picture 8" descr="A city on the water&#10;&#10;Description automatically generated with medium confidence">
            <a:extLst>
              <a:ext uri="{FF2B5EF4-FFF2-40B4-BE49-F238E27FC236}">
                <a16:creationId xmlns:a16="http://schemas.microsoft.com/office/drawing/2014/main" id="{012965C0-F9F4-4B9C-C2B0-0BA15CC1F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11" y="638534"/>
            <a:ext cx="6116595" cy="6116595"/>
          </a:xfrm>
          <a:prstGeom prst="rect">
            <a:avLst/>
          </a:prstGeom>
        </p:spPr>
      </p:pic>
    </p:spTree>
    <p:extLst>
      <p:ext uri="{BB962C8B-B14F-4D97-AF65-F5344CB8AC3E}">
        <p14:creationId xmlns:p14="http://schemas.microsoft.com/office/powerpoint/2010/main" val="237278208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8CB2B2-0EDB-7593-B5E6-466222C55AC6}"/>
              </a:ext>
            </a:extLst>
          </p:cNvPr>
          <p:cNvSpPr txBox="1"/>
          <p:nvPr/>
        </p:nvSpPr>
        <p:spPr>
          <a:xfrm>
            <a:off x="5683074" y="3595568"/>
            <a:ext cx="5874613" cy="2800767"/>
          </a:xfrm>
          <a:prstGeom prst="rect">
            <a:avLst/>
          </a:prstGeom>
          <a:noFill/>
        </p:spPr>
        <p:txBody>
          <a:bodyPr wrap="square" rtlCol="0">
            <a:spAutoFit/>
          </a:bodyPr>
          <a:lstStyle/>
          <a:p>
            <a:pPr>
              <a:spcBef>
                <a:spcPts val="600"/>
              </a:spcBef>
              <a:spcAft>
                <a:spcPts val="600"/>
              </a:spcAft>
            </a:pPr>
            <a:r>
              <a:rPr lang="en-US" sz="2200" dirty="0"/>
              <a:t>Also known as “The Footballer,”  was sculptured by the sculptor Tommaso Sani who was well-known in Sydney in the 1880s.</a:t>
            </a:r>
            <a:br>
              <a:rPr lang="en-US" sz="2200" dirty="0"/>
            </a:br>
            <a:br>
              <a:rPr lang="en-US" sz="2200" dirty="0"/>
            </a:br>
            <a:r>
              <a:rPr lang="en-US" sz="2200" dirty="0"/>
              <a:t>The life-sized figure, dressed in a </a:t>
            </a:r>
            <a:r>
              <a:rPr lang="en-US" sz="2200" dirty="0" err="1"/>
              <a:t>woollen</a:t>
            </a:r>
            <a:r>
              <a:rPr lang="en-US" sz="2200" dirty="0"/>
              <a:t> cap, sweater and tight knee-length trousers worn by football players of the day contrasts with the serene and </a:t>
            </a:r>
            <a:r>
              <a:rPr lang="en-US" sz="2200" dirty="0" err="1"/>
              <a:t>idealised</a:t>
            </a:r>
            <a:r>
              <a:rPr lang="en-US" sz="2200" dirty="0"/>
              <a:t> Neoclassical face of Apollo.</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6943053" y="407324"/>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
        <p:nvSpPr>
          <p:cNvPr id="2" name="TextBox 1">
            <a:extLst>
              <a:ext uri="{FF2B5EF4-FFF2-40B4-BE49-F238E27FC236}">
                <a16:creationId xmlns:a16="http://schemas.microsoft.com/office/drawing/2014/main" id="{6ADE3D1C-71B5-B6AD-6E5D-7D16F64D1AAB}"/>
              </a:ext>
            </a:extLst>
          </p:cNvPr>
          <p:cNvSpPr txBox="1"/>
          <p:nvPr/>
        </p:nvSpPr>
        <p:spPr>
          <a:xfrm>
            <a:off x="6096000" y="981267"/>
            <a:ext cx="4654378" cy="2246769"/>
          </a:xfrm>
          <a:prstGeom prst="rect">
            <a:avLst/>
          </a:prstGeom>
          <a:noFill/>
        </p:spPr>
        <p:txBody>
          <a:bodyPr wrap="square" rtlCol="0">
            <a:spAutoFit/>
          </a:bodyPr>
          <a:lstStyle/>
          <a:p>
            <a:pPr fontAlgn="t"/>
            <a:r>
              <a:rPr lang="pt-BR" sz="2800" b="1" i="0" dirty="0">
                <a:effectLst/>
              </a:rPr>
              <a:t>The footballer “We won”</a:t>
            </a:r>
          </a:p>
          <a:p>
            <a:pPr marL="514350" indent="-514350" fontAlgn="t">
              <a:buAutoNum type="arabicParenR"/>
            </a:pPr>
            <a:r>
              <a:rPr lang="pt-BR" sz="2800" b="1" i="0" dirty="0">
                <a:effectLst/>
              </a:rPr>
              <a:t>The GABBA</a:t>
            </a:r>
          </a:p>
          <a:p>
            <a:pPr marL="514350" indent="-514350" fontAlgn="t">
              <a:buAutoNum type="arabicParenR"/>
            </a:pPr>
            <a:r>
              <a:rPr lang="pt-BR" sz="2800" b="1" dirty="0"/>
              <a:t>The MCG</a:t>
            </a:r>
          </a:p>
          <a:p>
            <a:pPr marL="514350" indent="-514350" fontAlgn="t">
              <a:buAutoNum type="arabicParenR"/>
            </a:pPr>
            <a:r>
              <a:rPr lang="pt-BR" sz="2800" b="1" dirty="0"/>
              <a:t>Sydney Football stadium</a:t>
            </a:r>
          </a:p>
          <a:p>
            <a:pPr marL="514350" indent="-514350" fontAlgn="t">
              <a:buAutoNum type="arabicParenR"/>
            </a:pPr>
            <a:r>
              <a:rPr lang="pt-BR" sz="2800" b="1" i="0" dirty="0">
                <a:effectLst/>
              </a:rPr>
              <a:t>Centennial park</a:t>
            </a:r>
          </a:p>
        </p:txBody>
      </p:sp>
      <p:pic>
        <p:nvPicPr>
          <p:cNvPr id="6" name="Picture 5" descr="A statue of a person&#10;&#10;Description automatically generated">
            <a:extLst>
              <a:ext uri="{FF2B5EF4-FFF2-40B4-BE49-F238E27FC236}">
                <a16:creationId xmlns:a16="http://schemas.microsoft.com/office/drawing/2014/main" id="{15E23FD9-9E8B-3AAA-5C1E-24E562D8E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73" y="554625"/>
            <a:ext cx="4003590" cy="6303375"/>
          </a:xfrm>
          <a:prstGeom prst="rect">
            <a:avLst/>
          </a:prstGeom>
        </p:spPr>
      </p:pic>
    </p:spTree>
    <p:extLst>
      <p:ext uri="{BB962C8B-B14F-4D97-AF65-F5344CB8AC3E}">
        <p14:creationId xmlns:p14="http://schemas.microsoft.com/office/powerpoint/2010/main" val="16417644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062263" y="2033081"/>
            <a:ext cx="9607117" cy="861774"/>
          </a:xfrm>
          <a:prstGeom prst="rect">
            <a:avLst/>
          </a:prstGeom>
          <a:noFill/>
        </p:spPr>
        <p:txBody>
          <a:bodyPr wrap="none" rtlCol="0">
            <a:spAutoFit/>
          </a:bodyPr>
          <a:lstStyle/>
          <a:p>
            <a:r>
              <a:rPr lang="en-US" sz="3200" b="1" i="0" dirty="0">
                <a:solidFill>
                  <a:srgbClr val="111111"/>
                </a:solidFill>
                <a:effectLst/>
                <a:latin typeface="Roboto" panose="02000000000000000000" pitchFamily="2" charset="0"/>
              </a:rPr>
              <a:t>Thailand has a festival to appreciate their monkeys</a:t>
            </a:r>
          </a:p>
          <a:p>
            <a:endParaRPr lang="en-AU"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700216" y="3206156"/>
            <a:ext cx="8793805" cy="2954655"/>
          </a:xfrm>
          <a:prstGeom prst="rect">
            <a:avLst/>
          </a:prstGeom>
          <a:noFill/>
        </p:spPr>
        <p:txBody>
          <a:bodyPr wrap="square" rtlCol="0">
            <a:spAutoFit/>
          </a:bodyPr>
          <a:lstStyle/>
          <a:p>
            <a:pPr algn="l"/>
            <a:r>
              <a:rPr lang="en-US" sz="2800" b="0" i="0" dirty="0">
                <a:effectLst/>
                <a:latin typeface="Lato" panose="020F0502020204030203" pitchFamily="34" charset="0"/>
              </a:rPr>
              <a:t>Every last Sunday of November, this festival in </a:t>
            </a:r>
            <a:r>
              <a:rPr lang="en-US" sz="2800" b="0" i="0" dirty="0" err="1">
                <a:effectLst/>
                <a:latin typeface="Lato" panose="020F0502020204030203" pitchFamily="34" charset="0"/>
              </a:rPr>
              <a:t>Lopburi</a:t>
            </a:r>
            <a:r>
              <a:rPr lang="en-US" sz="2800" b="0" i="0" dirty="0">
                <a:effectLst/>
                <a:latin typeface="Lato" panose="020F0502020204030203" pitchFamily="34" charset="0"/>
              </a:rPr>
              <a:t> celebrates the Monkeys in a </a:t>
            </a:r>
            <a:r>
              <a:rPr lang="en-US" sz="2800" b="0" i="0" u="none" strike="noStrike" dirty="0">
                <a:effectLst/>
                <a:latin typeface="Lato" panose="020F0502020204030203" pitchFamily="34" charset="0"/>
              </a:rPr>
              <a:t>Monkey Buffet Festival</a:t>
            </a:r>
            <a:r>
              <a:rPr lang="en-US" sz="2800" b="0" i="0" dirty="0">
                <a:effectLst/>
                <a:latin typeface="Lato" panose="020F0502020204030203" pitchFamily="34" charset="0"/>
              </a:rPr>
              <a:t>.</a:t>
            </a:r>
          </a:p>
          <a:p>
            <a:pPr algn="l"/>
            <a:endParaRPr lang="en-US" sz="2800" b="0" i="0" dirty="0">
              <a:effectLst/>
              <a:latin typeface="Lato" panose="020F0502020204030203" pitchFamily="34" charset="0"/>
            </a:endParaRPr>
          </a:p>
          <a:p>
            <a:pPr algn="l"/>
            <a:r>
              <a:rPr lang="en-US" sz="2800" b="0" i="0" dirty="0">
                <a:effectLst/>
                <a:latin typeface="Lato" panose="020F0502020204030203" pitchFamily="34" charset="0"/>
              </a:rPr>
              <a:t>According to Sanskrit folklore, a heroic Monkey helped Prince Rama save his bride-to-be from the clutches of a ten-headed demon.</a:t>
            </a:r>
          </a:p>
          <a:p>
            <a:endParaRPr lang="en-AU" dirty="0"/>
          </a:p>
        </p:txBody>
      </p:sp>
      <p:pic>
        <p:nvPicPr>
          <p:cNvPr id="4098" name="Picture 2" descr="Cute Cartoon Monkey Sticker by toonanimal | Cartoon monkey, Jungle ...">
            <a:extLst>
              <a:ext uri="{FF2B5EF4-FFF2-40B4-BE49-F238E27FC236}">
                <a16:creationId xmlns:a16="http://schemas.microsoft.com/office/drawing/2014/main" id="{7866824B-A690-4BC2-B4A9-8D8590B4F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123" y="4233646"/>
            <a:ext cx="1933661" cy="2076414"/>
          </a:xfrm>
          <a:custGeom>
            <a:avLst/>
            <a:gdLst>
              <a:gd name="connsiteX0" fmla="*/ 0 w 1933661"/>
              <a:gd name="connsiteY0" fmla="*/ 0 h 2076414"/>
              <a:gd name="connsiteX1" fmla="*/ 625217 w 1933661"/>
              <a:gd name="connsiteY1" fmla="*/ 0 h 2076414"/>
              <a:gd name="connsiteX2" fmla="*/ 1289107 w 1933661"/>
              <a:gd name="connsiteY2" fmla="*/ 0 h 2076414"/>
              <a:gd name="connsiteX3" fmla="*/ 1933661 w 1933661"/>
              <a:gd name="connsiteY3" fmla="*/ 0 h 2076414"/>
              <a:gd name="connsiteX4" fmla="*/ 1933661 w 1933661"/>
              <a:gd name="connsiteY4" fmla="*/ 671374 h 2076414"/>
              <a:gd name="connsiteX5" fmla="*/ 1933661 w 1933661"/>
              <a:gd name="connsiteY5" fmla="*/ 1301219 h 2076414"/>
              <a:gd name="connsiteX6" fmla="*/ 1933661 w 1933661"/>
              <a:gd name="connsiteY6" fmla="*/ 2076414 h 2076414"/>
              <a:gd name="connsiteX7" fmla="*/ 1289107 w 1933661"/>
              <a:gd name="connsiteY7" fmla="*/ 2076414 h 2076414"/>
              <a:gd name="connsiteX8" fmla="*/ 663890 w 1933661"/>
              <a:gd name="connsiteY8" fmla="*/ 2076414 h 2076414"/>
              <a:gd name="connsiteX9" fmla="*/ 0 w 1933661"/>
              <a:gd name="connsiteY9" fmla="*/ 2076414 h 2076414"/>
              <a:gd name="connsiteX10" fmla="*/ 0 w 1933661"/>
              <a:gd name="connsiteY10" fmla="*/ 1384276 h 2076414"/>
              <a:gd name="connsiteX11" fmla="*/ 0 w 1933661"/>
              <a:gd name="connsiteY11" fmla="*/ 712902 h 2076414"/>
              <a:gd name="connsiteX12" fmla="*/ 0 w 1933661"/>
              <a:gd name="connsiteY12" fmla="*/ 0 h 207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661" h="2076414" fill="none" extrusionOk="0">
                <a:moveTo>
                  <a:pt x="0" y="0"/>
                </a:moveTo>
                <a:cubicBezTo>
                  <a:pt x="173097" y="-23389"/>
                  <a:pt x="470582" y="3539"/>
                  <a:pt x="625217" y="0"/>
                </a:cubicBezTo>
                <a:cubicBezTo>
                  <a:pt x="779852" y="-3539"/>
                  <a:pt x="1042210" y="-28017"/>
                  <a:pt x="1289107" y="0"/>
                </a:cubicBezTo>
                <a:cubicBezTo>
                  <a:pt x="1536004" y="28017"/>
                  <a:pt x="1648465" y="26374"/>
                  <a:pt x="1933661" y="0"/>
                </a:cubicBezTo>
                <a:cubicBezTo>
                  <a:pt x="1934493" y="162316"/>
                  <a:pt x="1908873" y="395689"/>
                  <a:pt x="1933661" y="671374"/>
                </a:cubicBezTo>
                <a:cubicBezTo>
                  <a:pt x="1958449" y="947059"/>
                  <a:pt x="1959393" y="1145009"/>
                  <a:pt x="1933661" y="1301219"/>
                </a:cubicBezTo>
                <a:cubicBezTo>
                  <a:pt x="1907929" y="1457429"/>
                  <a:pt x="1930975" y="1739398"/>
                  <a:pt x="1933661" y="2076414"/>
                </a:cubicBezTo>
                <a:cubicBezTo>
                  <a:pt x="1637209" y="2054355"/>
                  <a:pt x="1584052" y="2091809"/>
                  <a:pt x="1289107" y="2076414"/>
                </a:cubicBezTo>
                <a:cubicBezTo>
                  <a:pt x="994162" y="2061019"/>
                  <a:pt x="910536" y="2098807"/>
                  <a:pt x="663890" y="2076414"/>
                </a:cubicBezTo>
                <a:cubicBezTo>
                  <a:pt x="417244" y="2054021"/>
                  <a:pt x="308011" y="2047155"/>
                  <a:pt x="0" y="2076414"/>
                </a:cubicBezTo>
                <a:cubicBezTo>
                  <a:pt x="29733" y="1875328"/>
                  <a:pt x="7673" y="1604517"/>
                  <a:pt x="0" y="1384276"/>
                </a:cubicBezTo>
                <a:cubicBezTo>
                  <a:pt x="-7673" y="1164035"/>
                  <a:pt x="-3248" y="850764"/>
                  <a:pt x="0" y="712902"/>
                </a:cubicBezTo>
                <a:cubicBezTo>
                  <a:pt x="3248" y="575040"/>
                  <a:pt x="-13720" y="174871"/>
                  <a:pt x="0" y="0"/>
                </a:cubicBezTo>
                <a:close/>
              </a:path>
              <a:path w="1933661" h="2076414" stroke="0" extrusionOk="0">
                <a:moveTo>
                  <a:pt x="0" y="0"/>
                </a:moveTo>
                <a:cubicBezTo>
                  <a:pt x="250607" y="26893"/>
                  <a:pt x="416253" y="-2419"/>
                  <a:pt x="586544" y="0"/>
                </a:cubicBezTo>
                <a:cubicBezTo>
                  <a:pt x="756835" y="2419"/>
                  <a:pt x="1081797" y="5752"/>
                  <a:pt x="1231098" y="0"/>
                </a:cubicBezTo>
                <a:cubicBezTo>
                  <a:pt x="1380399" y="-5752"/>
                  <a:pt x="1697447" y="15284"/>
                  <a:pt x="1933661" y="0"/>
                </a:cubicBezTo>
                <a:cubicBezTo>
                  <a:pt x="1919325" y="160295"/>
                  <a:pt x="1909170" y="317602"/>
                  <a:pt x="1933661" y="629846"/>
                </a:cubicBezTo>
                <a:cubicBezTo>
                  <a:pt x="1958152" y="942090"/>
                  <a:pt x="1938449" y="1125330"/>
                  <a:pt x="1933661" y="1321984"/>
                </a:cubicBezTo>
                <a:cubicBezTo>
                  <a:pt x="1928873" y="1518638"/>
                  <a:pt x="1952222" y="1916470"/>
                  <a:pt x="1933661" y="2076414"/>
                </a:cubicBezTo>
                <a:cubicBezTo>
                  <a:pt x="1809330" y="2059238"/>
                  <a:pt x="1469629" y="2051371"/>
                  <a:pt x="1347117" y="2076414"/>
                </a:cubicBezTo>
                <a:cubicBezTo>
                  <a:pt x="1224605" y="2101457"/>
                  <a:pt x="1045779" y="2102940"/>
                  <a:pt x="760573" y="2076414"/>
                </a:cubicBezTo>
                <a:cubicBezTo>
                  <a:pt x="475367" y="2049888"/>
                  <a:pt x="267905" y="2052694"/>
                  <a:pt x="0" y="2076414"/>
                </a:cubicBezTo>
                <a:cubicBezTo>
                  <a:pt x="5150" y="1784684"/>
                  <a:pt x="31132" y="1627407"/>
                  <a:pt x="0" y="1363512"/>
                </a:cubicBezTo>
                <a:cubicBezTo>
                  <a:pt x="-31132" y="1099617"/>
                  <a:pt x="9001" y="1011194"/>
                  <a:pt x="0" y="733666"/>
                </a:cubicBezTo>
                <a:cubicBezTo>
                  <a:pt x="-9001" y="456138"/>
                  <a:pt x="-26646" y="157013"/>
                  <a:pt x="0" y="0"/>
                </a:cubicBezTo>
                <a:close/>
              </a:path>
            </a:pathLst>
          </a:custGeom>
          <a:ln w="57150" cap="sq">
            <a:solidFill>
              <a:schemeClr val="accent1">
                <a:lumMod val="75000"/>
              </a:schemeClr>
            </a:solidFill>
            <a:prstDash val="solid"/>
            <a:miter lim="800000"/>
            <a:extLst>
              <a:ext uri="{C807C97D-BFC1-408E-A445-0C87EB9F89A2}">
                <ask:lineSketchStyleProps xmlns:ask="http://schemas.microsoft.com/office/drawing/2018/sketchyshapes" sd="3381663943">
                  <a:prstGeom prst="rect">
                    <a:avLst/>
                  </a:prstGeom>
                  <ask:type>
                    <ask:lineSketchFreehand/>
                  </ask:type>
                </ask:lineSketchStyleProps>
              </a:ext>
            </a:extLst>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579484"/>
      </p:ext>
    </p:extLst>
  </p:cSld>
  <p:clrMapOvr>
    <a:masterClrMapping/>
  </p:clrMapOvr>
  <p:transition spd="slow"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3237400" y="1844544"/>
            <a:ext cx="5432046" cy="1354217"/>
          </a:xfrm>
          <a:prstGeom prst="rect">
            <a:avLst/>
          </a:prstGeom>
          <a:noFill/>
        </p:spPr>
        <p:txBody>
          <a:bodyPr wrap="square" rtlCol="0">
            <a:spAutoFit/>
          </a:bodyPr>
          <a:lstStyle/>
          <a:p>
            <a:r>
              <a:rPr lang="en-US" sz="3200" b="1" dirty="0"/>
              <a:t>New Zealand has the steepest residential area in the world</a:t>
            </a:r>
          </a:p>
          <a:p>
            <a:endParaRPr lang="en-AU"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2099970" y="3577617"/>
            <a:ext cx="8793805" cy="1384995"/>
          </a:xfrm>
          <a:prstGeom prst="rect">
            <a:avLst/>
          </a:prstGeom>
          <a:noFill/>
        </p:spPr>
        <p:txBody>
          <a:bodyPr wrap="square" rtlCol="0">
            <a:spAutoFit/>
          </a:bodyPr>
          <a:lstStyle/>
          <a:p>
            <a:r>
              <a:rPr lang="en-US" sz="2800" dirty="0"/>
              <a:t>The residential street in Dunedin won the Guinness World Record with its 38° slope. The sharp incline makes all the houses look like they’re sunken into the ground.</a:t>
            </a:r>
            <a:endParaRPr lang="en-AU" sz="2800" dirty="0"/>
          </a:p>
        </p:txBody>
      </p:sp>
    </p:spTree>
    <p:extLst>
      <p:ext uri="{BB962C8B-B14F-4D97-AF65-F5344CB8AC3E}">
        <p14:creationId xmlns:p14="http://schemas.microsoft.com/office/powerpoint/2010/main" val="3569776878"/>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113408" y="1412942"/>
            <a:ext cx="9679524" cy="2062103"/>
          </a:xfrm>
          <a:prstGeom prst="rect">
            <a:avLst/>
          </a:prstGeom>
          <a:noFill/>
        </p:spPr>
        <p:txBody>
          <a:bodyPr wrap="square" rtlCol="0">
            <a:spAutoFit/>
          </a:bodyPr>
          <a:lstStyle/>
          <a:p>
            <a:r>
              <a:rPr lang="en-US" sz="3200" b="0" i="0" dirty="0">
                <a:solidFill>
                  <a:srgbClr val="000000"/>
                </a:solidFill>
                <a:effectLst/>
              </a:rPr>
              <a:t>Whales and dolphins take being “right-brained” or “left-brained” to the extreme. Getting a nap in the ocean requires them to let one-half of their brains sleep at a time, while the other half keeps them conscious.</a:t>
            </a:r>
            <a:endParaRPr lang="en-AU" sz="3200" dirty="0"/>
          </a:p>
        </p:txBody>
      </p:sp>
      <p:sp>
        <p:nvSpPr>
          <p:cNvPr id="2" name="AutoShape 2" descr="Stupid Illustrations ~ Stock Stupid Vectors &amp; Clip Art | Page 6">
            <a:extLst>
              <a:ext uri="{FF2B5EF4-FFF2-40B4-BE49-F238E27FC236}">
                <a16:creationId xmlns:a16="http://schemas.microsoft.com/office/drawing/2014/main" id="{C64D80BE-B3B7-78CC-BDF8-E0B85BCEDE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174" name="Picture 6" descr="Cartoon Face Laughter' Sticker | Spreadshirt">
            <a:extLst>
              <a:ext uri="{FF2B5EF4-FFF2-40B4-BE49-F238E27FC236}">
                <a16:creationId xmlns:a16="http://schemas.microsoft.com/office/drawing/2014/main" id="{C417CF38-5AB2-81DF-C44F-6093AE0D5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161" y="3695307"/>
            <a:ext cx="2385105" cy="23851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FD4BED39-8064-DFAE-95C0-AE456539CA38}"/>
              </a:ext>
            </a:extLst>
          </p:cNvPr>
          <p:cNvSpPr/>
          <p:nvPr/>
        </p:nvSpPr>
        <p:spPr>
          <a:xfrm>
            <a:off x="7861955" y="3968685"/>
            <a:ext cx="2450969" cy="1065228"/>
          </a:xfrm>
          <a:prstGeom prst="cloudCallout">
            <a:avLst>
              <a:gd name="adj1" fmla="val -78525"/>
              <a:gd name="adj2" fmla="val 748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Doh</a:t>
            </a:r>
            <a:endParaRPr lang="en-AU" sz="3200" dirty="0"/>
          </a:p>
        </p:txBody>
      </p:sp>
    </p:spTree>
    <p:extLst>
      <p:ext uri="{BB962C8B-B14F-4D97-AF65-F5344CB8AC3E}">
        <p14:creationId xmlns:p14="http://schemas.microsoft.com/office/powerpoint/2010/main" val="119312753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062263" y="1938813"/>
            <a:ext cx="8309830" cy="1569660"/>
          </a:xfrm>
          <a:prstGeom prst="rect">
            <a:avLst/>
          </a:prstGeom>
          <a:noFill/>
        </p:spPr>
        <p:txBody>
          <a:bodyPr wrap="square" rtlCol="0">
            <a:spAutoFit/>
          </a:bodyPr>
          <a:lstStyle/>
          <a:p>
            <a:r>
              <a:rPr lang="en-US" sz="3200" b="1" i="0" dirty="0">
                <a:solidFill>
                  <a:srgbClr val="000000"/>
                </a:solidFill>
                <a:effectLst/>
              </a:rPr>
              <a:t>Researchers suspect that fish communicate through the noise of their farts, just like some teenage boys</a:t>
            </a:r>
            <a:endParaRPr lang="en-AU" sz="3200" b="1"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2777027" y="5177541"/>
            <a:ext cx="5978801" cy="523220"/>
          </a:xfrm>
          <a:prstGeom prst="rect">
            <a:avLst/>
          </a:prstGeom>
          <a:noFill/>
        </p:spPr>
        <p:txBody>
          <a:bodyPr wrap="square" rtlCol="0">
            <a:spAutoFit/>
          </a:bodyPr>
          <a:lstStyle/>
          <a:p>
            <a:r>
              <a:rPr lang="en-US" sz="2800" b="1" dirty="0"/>
              <a:t>No comment.  I am not communicating</a:t>
            </a:r>
            <a:endParaRPr lang="en-AU" sz="2800" b="1" dirty="0"/>
          </a:p>
        </p:txBody>
      </p:sp>
      <p:pic>
        <p:nvPicPr>
          <p:cNvPr id="3074" name="Picture 2" descr="Funny fish cartoon smiling Royalty Free Vector Image">
            <a:extLst>
              <a:ext uri="{FF2B5EF4-FFF2-40B4-BE49-F238E27FC236}">
                <a16:creationId xmlns:a16="http://schemas.microsoft.com/office/drawing/2014/main" id="{E81C4E89-CA71-B5AB-1693-7050A8092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35"/>
          <a:stretch/>
        </p:blipFill>
        <p:spPr bwMode="auto">
          <a:xfrm>
            <a:off x="8889492" y="3798309"/>
            <a:ext cx="2653925" cy="23471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948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1996275" y="2465172"/>
            <a:ext cx="7223141" cy="584775"/>
          </a:xfrm>
          <a:prstGeom prst="rect">
            <a:avLst/>
          </a:prstGeom>
          <a:noFill/>
        </p:spPr>
        <p:txBody>
          <a:bodyPr wrap="square" rtlCol="0">
            <a:spAutoFit/>
          </a:bodyPr>
          <a:lstStyle/>
          <a:p>
            <a:r>
              <a:rPr lang="en-US" sz="3200" b="1" i="0" dirty="0">
                <a:solidFill>
                  <a:srgbClr val="000000"/>
                </a:solidFill>
                <a:effectLst/>
              </a:rPr>
              <a:t>In 1992, Singapore banned chewing gum. </a:t>
            </a:r>
            <a:endParaRPr lang="en-AU" sz="3200" b="1"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3701509" y="4179149"/>
            <a:ext cx="6488698" cy="1384995"/>
          </a:xfrm>
          <a:prstGeom prst="rect">
            <a:avLst/>
          </a:prstGeom>
          <a:noFill/>
        </p:spPr>
        <p:txBody>
          <a:bodyPr wrap="square" rtlCol="0">
            <a:spAutoFit/>
          </a:bodyPr>
          <a:lstStyle/>
          <a:p>
            <a:r>
              <a:rPr lang="en-US" sz="2800" b="1" dirty="0">
                <a:solidFill>
                  <a:srgbClr val="000000"/>
                </a:solidFill>
              </a:rPr>
              <a:t>This fell in line with the country’s strict laws against litter, graffiti, jaywalking, spitting, and other untidy habits</a:t>
            </a:r>
            <a:r>
              <a:rPr lang="en-US" sz="2800" dirty="0">
                <a:solidFill>
                  <a:srgbClr val="000000"/>
                </a:solidFill>
              </a:rPr>
              <a:t>.</a:t>
            </a:r>
            <a:endParaRPr lang="en-AU" sz="2800" dirty="0"/>
          </a:p>
        </p:txBody>
      </p:sp>
      <p:pic>
        <p:nvPicPr>
          <p:cNvPr id="2050" name="Picture 2" descr="Gum clipart chew pictures on Cliparts Pub 2020! 🔝">
            <a:extLst>
              <a:ext uri="{FF2B5EF4-FFF2-40B4-BE49-F238E27FC236}">
                <a16:creationId xmlns:a16="http://schemas.microsoft.com/office/drawing/2014/main" id="{3090B880-4EC2-80E5-2C38-77421C566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45" y="4176546"/>
            <a:ext cx="2081712" cy="24506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6175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062263" y="2033081"/>
            <a:ext cx="9627572" cy="800219"/>
          </a:xfrm>
          <a:prstGeom prst="rect">
            <a:avLst/>
          </a:prstGeom>
          <a:noFill/>
        </p:spPr>
        <p:txBody>
          <a:bodyPr wrap="none" rtlCol="0">
            <a:spAutoFit/>
          </a:bodyPr>
          <a:lstStyle/>
          <a:p>
            <a:pPr algn="l"/>
            <a:r>
              <a:rPr lang="en-US" sz="2800" b="1" i="0" dirty="0">
                <a:solidFill>
                  <a:srgbClr val="000000"/>
                </a:solidFill>
                <a:effectLst/>
              </a:rPr>
              <a:t>The Great Barrier Reef is the only living thing visible from space</a:t>
            </a:r>
          </a:p>
          <a:p>
            <a:endParaRPr lang="en-AU"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2062263" y="3229822"/>
            <a:ext cx="8793805" cy="1384995"/>
          </a:xfrm>
          <a:prstGeom prst="rect">
            <a:avLst/>
          </a:prstGeom>
          <a:noFill/>
        </p:spPr>
        <p:txBody>
          <a:bodyPr wrap="square" rtlCol="0">
            <a:spAutoFit/>
          </a:bodyPr>
          <a:lstStyle/>
          <a:p>
            <a:r>
              <a:rPr lang="en-US" sz="2800" dirty="0"/>
              <a:t> The Great Barrier Reef is larger than the Great Wall of China. It’s so large that it can be seen from space, the only living thing visible from that far away.</a:t>
            </a:r>
            <a:endParaRPr lang="en-AU" sz="2800" dirty="0"/>
          </a:p>
        </p:txBody>
      </p:sp>
    </p:spTree>
    <p:extLst>
      <p:ext uri="{BB962C8B-B14F-4D97-AF65-F5344CB8AC3E}">
        <p14:creationId xmlns:p14="http://schemas.microsoft.com/office/powerpoint/2010/main" val="34868521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096000" y="926050"/>
            <a:ext cx="455552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dirty="0">
                <a:solidFill>
                  <a:srgbClr val="01010F"/>
                </a:solidFill>
                <a:effectLst/>
                <a:latin typeface="Calibri" panose="020F0502020204030204" pitchFamily="34" charset="0"/>
                <a:cs typeface="Calibri" panose="020F0502020204030204" pitchFamily="34" charset="0"/>
              </a:rPr>
              <a:t>1)  Gold Coast - QLD  - AU.</a:t>
            </a:r>
            <a:br>
              <a:rPr lang="en-US" sz="2800" b="1" dirty="0">
                <a:latin typeface="Calibri" panose="020F0502020204030204" pitchFamily="34" charset="0"/>
                <a:cs typeface="Calibri" panose="020F0502020204030204" pitchFamily="34" charset="0"/>
              </a:rPr>
            </a:br>
            <a:r>
              <a:rPr lang="en-US" sz="2800" b="1" i="0" dirty="0">
                <a:solidFill>
                  <a:srgbClr val="01010F"/>
                </a:solidFill>
                <a:effectLst/>
                <a:latin typeface="Calibri" panose="020F0502020204030204" pitchFamily="34" charset="0"/>
                <a:cs typeface="Calibri" panose="020F0502020204030204" pitchFamily="34" charset="0"/>
              </a:rPr>
              <a:t>2) </a:t>
            </a:r>
            <a:r>
              <a:rPr lang="en-US" sz="2800" b="1" i="0" dirty="0">
                <a:solidFill>
                  <a:srgbClr val="222222"/>
                </a:solidFill>
                <a:effectLst/>
                <a:latin typeface="Calibri" panose="020F0502020204030204" pitchFamily="34" charset="0"/>
                <a:cs typeface="Calibri" panose="020F0502020204030204" pitchFamily="34" charset="0"/>
              </a:rPr>
              <a:t>Christchurch - NZ.</a:t>
            </a:r>
            <a:br>
              <a:rPr lang="en-US" sz="2800" b="1" dirty="0">
                <a:latin typeface="Calibri" panose="020F0502020204030204" pitchFamily="34" charset="0"/>
                <a:cs typeface="Calibri" panose="020F0502020204030204" pitchFamily="34" charset="0"/>
              </a:rPr>
            </a:br>
            <a:r>
              <a:rPr lang="en-US" sz="2800" b="1" i="0" dirty="0">
                <a:solidFill>
                  <a:srgbClr val="01010F"/>
                </a:solidFill>
                <a:effectLst/>
                <a:latin typeface="Calibri" panose="020F0502020204030204" pitchFamily="34" charset="0"/>
                <a:cs typeface="Calibri" panose="020F0502020204030204" pitchFamily="34" charset="0"/>
              </a:rPr>
              <a:t>3) </a:t>
            </a:r>
            <a:r>
              <a:rPr lang="en-US" sz="2800" b="1" i="0" dirty="0" err="1">
                <a:solidFill>
                  <a:srgbClr val="01010F"/>
                </a:solidFill>
                <a:effectLst/>
                <a:latin typeface="Calibri" panose="020F0502020204030204" pitchFamily="34" charset="0"/>
                <a:cs typeface="Calibri" panose="020F0502020204030204" pitchFamily="34" charset="0"/>
              </a:rPr>
              <a:t>Ledgerwood</a:t>
            </a:r>
            <a:r>
              <a:rPr lang="en-US" sz="2800" b="1" i="0" dirty="0">
                <a:solidFill>
                  <a:srgbClr val="01010F"/>
                </a:solidFill>
                <a:effectLst/>
                <a:latin typeface="Calibri" panose="020F0502020204030204" pitchFamily="34" charset="0"/>
                <a:cs typeface="Calibri" panose="020F0502020204030204" pitchFamily="34" charset="0"/>
              </a:rPr>
              <a:t> - TAS - AU</a:t>
            </a:r>
            <a:br>
              <a:rPr lang="en-US" sz="2800" b="1" dirty="0">
                <a:latin typeface="Calibri" panose="020F0502020204030204" pitchFamily="34" charset="0"/>
                <a:cs typeface="Calibri" panose="020F0502020204030204" pitchFamily="34" charset="0"/>
              </a:rPr>
            </a:br>
            <a:r>
              <a:rPr lang="en-US" sz="2800" b="1" i="0" dirty="0">
                <a:solidFill>
                  <a:srgbClr val="01010F"/>
                </a:solidFill>
                <a:effectLst/>
                <a:latin typeface="Calibri" panose="020F0502020204030204" pitchFamily="34" charset="0"/>
                <a:cs typeface="Calibri" panose="020F0502020204030204" pitchFamily="34" charset="0"/>
              </a:rPr>
              <a:t>​4) Sheffield - TAS - AU.</a:t>
            </a:r>
            <a:endParaRPr kumimoji="0" lang="en-AU"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181600" y="2872293"/>
            <a:ext cx="6912582" cy="3754874"/>
          </a:xfrm>
          <a:prstGeom prst="rect">
            <a:avLst/>
          </a:prstGeom>
          <a:noFill/>
        </p:spPr>
        <p:txBody>
          <a:bodyPr wrap="square" rtlCol="0">
            <a:spAutoFit/>
          </a:bodyPr>
          <a:lstStyle/>
          <a:p>
            <a:r>
              <a:rPr lang="en-US" sz="2800" b="1" dirty="0"/>
              <a:t>3) </a:t>
            </a:r>
            <a:r>
              <a:rPr lang="en-US" sz="2800" b="1" dirty="0" err="1"/>
              <a:t>Ledgerwood</a:t>
            </a:r>
            <a:r>
              <a:rPr lang="en-US" sz="2800" b="1" dirty="0"/>
              <a:t> - TAS - AU</a:t>
            </a:r>
            <a:br>
              <a:rPr lang="en-US" dirty="0"/>
            </a:br>
            <a:r>
              <a:rPr lang="en-US" dirty="0"/>
              <a:t>  </a:t>
            </a:r>
          </a:p>
          <a:p>
            <a:r>
              <a:rPr lang="en-US" sz="2400" dirty="0"/>
              <a:t>In October 1918, the families of nine fallen soldiers planted trees along the main street of town.  More than 80 years later the trees were deemed dangerous.</a:t>
            </a:r>
            <a:br>
              <a:rPr lang="en-US" sz="2400" dirty="0"/>
            </a:br>
            <a:r>
              <a:rPr lang="en-US" sz="2400" dirty="0"/>
              <a:t> </a:t>
            </a:r>
          </a:p>
          <a:p>
            <a:r>
              <a:rPr lang="en-US" sz="2400" dirty="0"/>
              <a:t>After a year of fundraising, the Legerwood Hall and Reserves Committee employed Ross ‘chainsaw carver’ Eddie Freeman to sculpt the trees into a likeness of the men they were planted for.</a:t>
            </a:r>
          </a:p>
        </p:txBody>
      </p:sp>
      <p:pic>
        <p:nvPicPr>
          <p:cNvPr id="4" name="Picture 3" descr="A statue of a person and person&#10;&#10;Description automatically generated">
            <a:extLst>
              <a:ext uri="{FF2B5EF4-FFF2-40B4-BE49-F238E27FC236}">
                <a16:creationId xmlns:a16="http://schemas.microsoft.com/office/drawing/2014/main" id="{BEE1991C-B193-6C7A-62D7-F1D47FC12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97" y="422188"/>
            <a:ext cx="4061254" cy="6091881"/>
          </a:xfrm>
          <a:prstGeom prst="rect">
            <a:avLst/>
          </a:prstGeom>
        </p:spPr>
      </p:pic>
      <p:sp>
        <p:nvSpPr>
          <p:cNvPr id="3" name="Title 1">
            <a:extLst>
              <a:ext uri="{FF2B5EF4-FFF2-40B4-BE49-F238E27FC236}">
                <a16:creationId xmlns:a16="http://schemas.microsoft.com/office/drawing/2014/main" id="{B658C6EE-34AC-9EEF-CCDB-C15F50E69EAE}"/>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5" name="TextBox 4">
            <a:extLst>
              <a:ext uri="{FF2B5EF4-FFF2-40B4-BE49-F238E27FC236}">
                <a16:creationId xmlns:a16="http://schemas.microsoft.com/office/drawing/2014/main" id="{FC9DFBC7-30EC-9B1D-E4B4-7089F12E705A}"/>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8" name="Title 1">
            <a:extLst>
              <a:ext uri="{FF2B5EF4-FFF2-40B4-BE49-F238E27FC236}">
                <a16:creationId xmlns:a16="http://schemas.microsoft.com/office/drawing/2014/main" id="{BC3C3B50-D590-1BDC-72C0-1A5FAD93D9A3}"/>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13109088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062263" y="2752768"/>
            <a:ext cx="7524797" cy="954107"/>
          </a:xfrm>
          <a:prstGeom prst="rect">
            <a:avLst/>
          </a:prstGeom>
          <a:noFill/>
        </p:spPr>
        <p:txBody>
          <a:bodyPr wrap="square" rtlCol="0">
            <a:spAutoFit/>
          </a:bodyPr>
          <a:lstStyle/>
          <a:p>
            <a:pPr algn="l"/>
            <a:r>
              <a:rPr lang="en-US" sz="2800" b="1" i="0" dirty="0">
                <a:effectLst/>
              </a:rPr>
              <a:t>The "O" before an Irish name, such as "O'Reilly," means "descendant of.</a:t>
            </a:r>
            <a:endParaRPr lang="en-AU" b="1"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2062263" y="3229822"/>
            <a:ext cx="8793805" cy="523220"/>
          </a:xfrm>
          <a:prstGeom prst="rect">
            <a:avLst/>
          </a:prstGeom>
          <a:noFill/>
        </p:spPr>
        <p:txBody>
          <a:bodyPr wrap="square" rtlCol="0">
            <a:spAutoFit/>
          </a:bodyPr>
          <a:lstStyle/>
          <a:p>
            <a:r>
              <a:rPr lang="en-US" sz="2800" dirty="0"/>
              <a:t> </a:t>
            </a:r>
            <a:endParaRPr lang="en-AU" sz="2800" dirty="0"/>
          </a:p>
        </p:txBody>
      </p:sp>
      <p:sp>
        <p:nvSpPr>
          <p:cNvPr id="2" name="TextBox 1">
            <a:extLst>
              <a:ext uri="{FF2B5EF4-FFF2-40B4-BE49-F238E27FC236}">
                <a16:creationId xmlns:a16="http://schemas.microsoft.com/office/drawing/2014/main" id="{AD517DAE-D785-A1DB-205F-EDB13EAD555E}"/>
              </a:ext>
            </a:extLst>
          </p:cNvPr>
          <p:cNvSpPr txBox="1"/>
          <p:nvPr/>
        </p:nvSpPr>
        <p:spPr>
          <a:xfrm>
            <a:off x="471853" y="4407904"/>
            <a:ext cx="8896865" cy="1846659"/>
          </a:xfrm>
          <a:prstGeom prst="rect">
            <a:avLst/>
          </a:prstGeom>
          <a:noFill/>
        </p:spPr>
        <p:txBody>
          <a:bodyPr wrap="square" rtlCol="0">
            <a:spAutoFit/>
          </a:bodyPr>
          <a:lstStyle/>
          <a:p>
            <a:r>
              <a:rPr lang="en-US" sz="2400" b="1" i="0" dirty="0">
                <a:solidFill>
                  <a:srgbClr val="1E1E1E"/>
                </a:solidFill>
                <a:effectLst/>
                <a:latin typeface="inherit"/>
              </a:rPr>
              <a:t>The barman says to Paddy “Your glass is empty, fancy another one?”</a:t>
            </a:r>
            <a:br>
              <a:rPr lang="en-US" sz="2400" b="0" i="0" dirty="0">
                <a:solidFill>
                  <a:srgbClr val="1E1E1E"/>
                </a:solidFill>
                <a:effectLst/>
                <a:latin typeface="inherit"/>
              </a:rPr>
            </a:br>
            <a:endParaRPr lang="en-US" sz="2400" b="0" i="0" dirty="0">
              <a:solidFill>
                <a:srgbClr val="1E1E1E"/>
              </a:solidFill>
              <a:effectLst/>
              <a:latin typeface="inherit"/>
            </a:endParaRPr>
          </a:p>
          <a:p>
            <a:r>
              <a:rPr lang="en-US" sz="2400" b="0" i="0" dirty="0" err="1">
                <a:solidFill>
                  <a:srgbClr val="1E1E1E"/>
                </a:solidFill>
                <a:effectLst/>
                <a:latin typeface="inherit"/>
              </a:rPr>
              <a:t>Lookin</a:t>
            </a:r>
            <a:r>
              <a:rPr lang="en-US" sz="2400" b="0" i="0" dirty="0">
                <a:solidFill>
                  <a:srgbClr val="1E1E1E"/>
                </a:solidFill>
                <a:effectLst/>
                <a:latin typeface="inherit"/>
              </a:rPr>
              <a:t>’ puzzled Paddy says “Why know would </a:t>
            </a:r>
            <a:r>
              <a:rPr lang="en-US" sz="2400" b="0" i="0" dirty="0" err="1">
                <a:solidFill>
                  <a:srgbClr val="1E1E1E"/>
                </a:solidFill>
                <a:effectLst/>
                <a:latin typeface="inherit"/>
              </a:rPr>
              <a:t>i</a:t>
            </a:r>
            <a:r>
              <a:rPr lang="en-US" sz="2400" b="0" i="0" dirty="0">
                <a:solidFill>
                  <a:srgbClr val="1E1E1E"/>
                </a:solidFill>
                <a:effectLst/>
                <a:latin typeface="inherit"/>
              </a:rPr>
              <a:t> be needed two empty </a:t>
            </a:r>
            <a:r>
              <a:rPr lang="en-US" sz="2400" b="0" i="0" dirty="0" err="1">
                <a:solidFill>
                  <a:srgbClr val="1E1E1E"/>
                </a:solidFill>
                <a:effectLst/>
                <a:latin typeface="inherit"/>
              </a:rPr>
              <a:t>feckin</a:t>
            </a:r>
            <a:r>
              <a:rPr lang="en-US" sz="2400" b="0" i="0" dirty="0">
                <a:solidFill>
                  <a:srgbClr val="1E1E1E"/>
                </a:solidFill>
                <a:effectLst/>
                <a:latin typeface="inherit"/>
              </a:rPr>
              <a:t> glasses?</a:t>
            </a:r>
          </a:p>
          <a:p>
            <a:endParaRPr lang="en-AU" dirty="0"/>
          </a:p>
        </p:txBody>
      </p:sp>
      <p:pic>
        <p:nvPicPr>
          <p:cNvPr id="1026" name="Picture 2" descr="Irish Cartoon Pictures - Cliparts.co">
            <a:extLst>
              <a:ext uri="{FF2B5EF4-FFF2-40B4-BE49-F238E27FC236}">
                <a16:creationId xmlns:a16="http://schemas.microsoft.com/office/drawing/2014/main" id="{37CB08CD-3C8F-B46A-3D56-A651833A7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51" y="3116693"/>
            <a:ext cx="1925295" cy="29420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80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4500"/>
                            </p:stCondLst>
                            <p:childTnLst>
                              <p:par>
                                <p:cTn id="9" presetID="10" presetClass="entr" presetSubtype="0" fill="hold" nodeType="afterEffect">
                                  <p:stCondLst>
                                    <p:cond delay="25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241373" y="2100474"/>
            <a:ext cx="8793805" cy="2062103"/>
          </a:xfrm>
          <a:prstGeom prst="rect">
            <a:avLst/>
          </a:prstGeom>
          <a:noFill/>
        </p:spPr>
        <p:txBody>
          <a:bodyPr wrap="square" rtlCol="0">
            <a:spAutoFit/>
          </a:bodyPr>
          <a:lstStyle/>
          <a:p>
            <a:pPr algn="l"/>
            <a:r>
              <a:rPr lang="en-US" sz="3200" b="1" dirty="0"/>
              <a:t>The seagulls in the Alfred Hitchcock movie "The Birds" (1963) were fed a mixture of wheat and whisky so they would stand around and not fly too much</a:t>
            </a:r>
            <a:endParaRPr lang="en-AU" sz="3200" b="1"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1673156" y="5112398"/>
            <a:ext cx="6650712" cy="523220"/>
          </a:xfrm>
          <a:prstGeom prst="rect">
            <a:avLst/>
          </a:prstGeom>
          <a:noFill/>
        </p:spPr>
        <p:txBody>
          <a:bodyPr wrap="square" rtlCol="0">
            <a:spAutoFit/>
          </a:bodyPr>
          <a:lstStyle/>
          <a:p>
            <a:r>
              <a:rPr lang="en-US" sz="2800" dirty="0"/>
              <a:t> How do you get an audition to play a bird?</a:t>
            </a:r>
            <a:endParaRPr lang="en-AU" sz="2800" dirty="0"/>
          </a:p>
        </p:txBody>
      </p:sp>
      <p:pic>
        <p:nvPicPr>
          <p:cNvPr id="1028" name="Picture 4" descr="Cartoon Of A Funny Seagull Illustrations, Royalty-Free Vector Graphics ...">
            <a:extLst>
              <a:ext uri="{FF2B5EF4-FFF2-40B4-BE49-F238E27FC236}">
                <a16:creationId xmlns:a16="http://schemas.microsoft.com/office/drawing/2014/main" id="{17A11ECD-B43A-77DC-7EF6-7BDD00F56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455" y="4001682"/>
            <a:ext cx="1621688" cy="22659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58002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241374" y="2100474"/>
            <a:ext cx="7363946" cy="1077218"/>
          </a:xfrm>
          <a:prstGeom prst="rect">
            <a:avLst/>
          </a:prstGeom>
          <a:noFill/>
        </p:spPr>
        <p:txBody>
          <a:bodyPr wrap="square" rtlCol="0">
            <a:spAutoFit/>
          </a:bodyPr>
          <a:lstStyle/>
          <a:p>
            <a:pPr algn="l"/>
            <a:r>
              <a:rPr lang="en-US" sz="3200" b="1" i="0" dirty="0">
                <a:effectLst/>
              </a:rPr>
              <a:t>Antarctica is the only continent without native species of ants. </a:t>
            </a:r>
            <a:endParaRPr lang="en-AU" sz="3200" b="1"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4069858" y="4627898"/>
            <a:ext cx="6650712" cy="1077218"/>
          </a:xfrm>
          <a:prstGeom prst="rect">
            <a:avLst/>
          </a:prstGeom>
          <a:noFill/>
        </p:spPr>
        <p:txBody>
          <a:bodyPr wrap="square" rtlCol="0">
            <a:spAutoFit/>
          </a:bodyPr>
          <a:lstStyle/>
          <a:p>
            <a:r>
              <a:rPr lang="en-US" sz="3200" b="1" dirty="0"/>
              <a:t> </a:t>
            </a:r>
            <a:r>
              <a:rPr lang="en-US" sz="3200" b="1" dirty="0">
                <a:latin typeface="Sansation"/>
              </a:rPr>
              <a:t>And I can’t think of a single reason why you would want to know that.</a:t>
            </a:r>
            <a:endParaRPr lang="en-AU" sz="3200" b="1" dirty="0"/>
          </a:p>
        </p:txBody>
      </p:sp>
      <p:pic>
        <p:nvPicPr>
          <p:cNvPr id="5126" name="Picture 6" descr="Premium Vector | Red ant cartoon">
            <a:extLst>
              <a:ext uri="{FF2B5EF4-FFF2-40B4-BE49-F238E27FC236}">
                <a16:creationId xmlns:a16="http://schemas.microsoft.com/office/drawing/2014/main" id="{95E62145-0BE4-1B89-75DE-224703553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693" y="239763"/>
            <a:ext cx="2193083" cy="2147541"/>
          </a:xfrm>
          <a:prstGeom prst="rect">
            <a:avLst/>
          </a:prstGeom>
          <a:ln w="28575"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93155B48-158E-308A-D3C2-77238A712601}"/>
              </a:ext>
            </a:extLst>
          </p:cNvPr>
          <p:cNvSpPr/>
          <p:nvPr/>
        </p:nvSpPr>
        <p:spPr>
          <a:xfrm>
            <a:off x="1554515" y="1837038"/>
            <a:ext cx="7730072" cy="1818553"/>
          </a:xfrm>
          <a:prstGeom prst="cloudCallout">
            <a:avLst>
              <a:gd name="adj1" fmla="val 57253"/>
              <a:gd name="adj2" fmla="val -6904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6211271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241374" y="2100474"/>
            <a:ext cx="7363946" cy="1077218"/>
          </a:xfrm>
          <a:prstGeom prst="rect">
            <a:avLst/>
          </a:prstGeom>
          <a:noFill/>
        </p:spPr>
        <p:txBody>
          <a:bodyPr wrap="square" rtlCol="0">
            <a:spAutoFit/>
          </a:bodyPr>
          <a:lstStyle/>
          <a:p>
            <a:r>
              <a:rPr lang="en-US" sz="3200" b="1" i="0" dirty="0">
                <a:solidFill>
                  <a:srgbClr val="444444"/>
                </a:solidFill>
                <a:effectLst/>
              </a:rPr>
              <a:t>Barcelona's Sagrada Familia is Taking Longer to Build Than the Pyramids.</a:t>
            </a:r>
            <a:r>
              <a:rPr lang="en-US" sz="3200" b="1" i="0" dirty="0">
                <a:effectLst/>
              </a:rPr>
              <a:t> </a:t>
            </a:r>
            <a:endParaRPr lang="en-AU" sz="3200" b="1"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2059460" y="4353348"/>
            <a:ext cx="9501370" cy="1815882"/>
          </a:xfrm>
          <a:prstGeom prst="rect">
            <a:avLst/>
          </a:prstGeom>
          <a:noFill/>
        </p:spPr>
        <p:txBody>
          <a:bodyPr wrap="square" rtlCol="0">
            <a:spAutoFit/>
          </a:bodyPr>
          <a:lstStyle/>
          <a:p>
            <a:r>
              <a:rPr lang="en-US" sz="2800" dirty="0"/>
              <a:t>The ancient pyramids of Egypt were constructed between 2589 and 2504 BC — 85 years. Antoni Gaudi's masterpiece, the Sagrada Familia, began construction in 1882, and has remained under construction every day following. </a:t>
            </a:r>
            <a:endParaRPr lang="en-AU" sz="2800" b="1" dirty="0"/>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Pin de Siempre Colombia en Destinos Internacionales | La sagrada ...">
            <a:extLst>
              <a:ext uri="{FF2B5EF4-FFF2-40B4-BE49-F238E27FC236}">
                <a16:creationId xmlns:a16="http://schemas.microsoft.com/office/drawing/2014/main" id="{B189B06D-A694-8B2A-FD70-BB22A8DD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815" y="773564"/>
            <a:ext cx="3106458" cy="310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27842"/>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241374" y="2100474"/>
            <a:ext cx="7363946" cy="1569660"/>
          </a:xfrm>
          <a:prstGeom prst="rect">
            <a:avLst/>
          </a:prstGeom>
          <a:noFill/>
        </p:spPr>
        <p:txBody>
          <a:bodyPr wrap="square" rtlCol="0">
            <a:spAutoFit/>
          </a:bodyPr>
          <a:lstStyle/>
          <a:p>
            <a:pPr algn="l" fontAlgn="base"/>
            <a:r>
              <a:rPr lang="en-US" sz="3200" b="1" i="0" dirty="0">
                <a:solidFill>
                  <a:srgbClr val="444444"/>
                </a:solidFill>
                <a:effectLst/>
              </a:rPr>
              <a:t>10 Villages in Scandinavia Have the Shortest City Names — Just One Letter Long</a:t>
            </a:r>
          </a:p>
        </p:txBody>
      </p:sp>
      <p:sp>
        <p:nvSpPr>
          <p:cNvPr id="10" name="TextBox 9">
            <a:extLst>
              <a:ext uri="{FF2B5EF4-FFF2-40B4-BE49-F238E27FC236}">
                <a16:creationId xmlns:a16="http://schemas.microsoft.com/office/drawing/2014/main" id="{DF60258B-59C8-7A3A-EF7D-4079C8887F98}"/>
              </a:ext>
            </a:extLst>
          </p:cNvPr>
          <p:cNvSpPr txBox="1"/>
          <p:nvPr/>
        </p:nvSpPr>
        <p:spPr>
          <a:xfrm>
            <a:off x="3583460" y="4353348"/>
            <a:ext cx="7977370" cy="2062103"/>
          </a:xfrm>
          <a:prstGeom prst="rect">
            <a:avLst/>
          </a:prstGeom>
          <a:noFill/>
        </p:spPr>
        <p:txBody>
          <a:bodyPr wrap="square" rtlCol="0">
            <a:spAutoFit/>
          </a:bodyPr>
          <a:lstStyle/>
          <a:p>
            <a:r>
              <a:rPr lang="en-US" sz="3200" dirty="0"/>
              <a:t>The city name Å, which means "small brook or river" in all Scandinavian languages, is found nine times throughout the countries. Ö, which means "island," can be found in Sweden. </a:t>
            </a:r>
            <a:endParaRPr lang="en-AU" sz="3200" b="1" dirty="0"/>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586023067"/>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241374" y="2100474"/>
            <a:ext cx="7363946" cy="584775"/>
          </a:xfrm>
          <a:prstGeom prst="rect">
            <a:avLst/>
          </a:prstGeom>
          <a:noFill/>
        </p:spPr>
        <p:txBody>
          <a:bodyPr wrap="square" rtlCol="0">
            <a:spAutoFit/>
          </a:bodyPr>
          <a:lstStyle/>
          <a:p>
            <a:pPr algn="l" fontAlgn="base"/>
            <a:r>
              <a:rPr lang="en-US" sz="3200" b="1" i="0" dirty="0">
                <a:solidFill>
                  <a:srgbClr val="444444"/>
                </a:solidFill>
                <a:effectLst/>
              </a:rPr>
              <a:t>Red Wine Flows From a Fountain in Italy</a:t>
            </a:r>
          </a:p>
        </p:txBody>
      </p:sp>
      <p:sp>
        <p:nvSpPr>
          <p:cNvPr id="10" name="TextBox 9">
            <a:extLst>
              <a:ext uri="{FF2B5EF4-FFF2-40B4-BE49-F238E27FC236}">
                <a16:creationId xmlns:a16="http://schemas.microsoft.com/office/drawing/2014/main" id="{DF60258B-59C8-7A3A-EF7D-4079C8887F98}"/>
              </a:ext>
            </a:extLst>
          </p:cNvPr>
          <p:cNvSpPr txBox="1"/>
          <p:nvPr/>
        </p:nvSpPr>
        <p:spPr>
          <a:xfrm>
            <a:off x="617838" y="3657314"/>
            <a:ext cx="8987482" cy="2308324"/>
          </a:xfrm>
          <a:prstGeom prst="rect">
            <a:avLst/>
          </a:prstGeom>
          <a:noFill/>
        </p:spPr>
        <p:txBody>
          <a:bodyPr wrap="square" rtlCol="0">
            <a:spAutoFit/>
          </a:bodyPr>
          <a:lstStyle/>
          <a:p>
            <a:pPr fontAlgn="base"/>
            <a:r>
              <a:rPr lang="en-US" sz="2400" dirty="0"/>
              <a:t>In the town of </a:t>
            </a:r>
            <a:r>
              <a:rPr lang="en-US" sz="2400" dirty="0" err="1"/>
              <a:t>Caldari</a:t>
            </a:r>
            <a:r>
              <a:rPr lang="en-US" sz="2400" dirty="0"/>
              <a:t> di Ortona in northern Italy, a local vineyard installed a fountain that spills red wine instead of water 24 hours a day.</a:t>
            </a:r>
          </a:p>
          <a:p>
            <a:pPr fontAlgn="base"/>
            <a:endParaRPr lang="en-US" sz="2400" dirty="0"/>
          </a:p>
          <a:p>
            <a:pPr fontAlgn="base"/>
            <a:r>
              <a:rPr lang="en-US" sz="2400" dirty="0"/>
              <a:t>The fountain is actually meant for the pilgrims following the </a:t>
            </a:r>
            <a:r>
              <a:rPr lang="en-US" sz="2400" i="1" dirty="0" err="1"/>
              <a:t>Cammino</a:t>
            </a:r>
            <a:r>
              <a:rPr lang="en-US" sz="2400" i="1" dirty="0"/>
              <a:t> di San Tommaso</a:t>
            </a:r>
            <a:r>
              <a:rPr lang="en-US" sz="2400" dirty="0"/>
              <a:t>, a 196-mile route from Rome to Ortona to follow in the footsteps of St. Thomas the Apostle. </a:t>
            </a:r>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0" name="Picture 2" descr="Red Wine Glass Png Transparent - Free icons of wine glass in various ...">
            <a:extLst>
              <a:ext uri="{FF2B5EF4-FFF2-40B4-BE49-F238E27FC236}">
                <a16:creationId xmlns:a16="http://schemas.microsoft.com/office/drawing/2014/main" id="{B91AD78D-02D0-B122-795C-68D694E41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977" y="3088278"/>
            <a:ext cx="1795985" cy="2816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928205"/>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241373" y="2100474"/>
            <a:ext cx="7841603" cy="1077218"/>
          </a:xfrm>
          <a:prstGeom prst="rect">
            <a:avLst/>
          </a:prstGeom>
          <a:noFill/>
        </p:spPr>
        <p:txBody>
          <a:bodyPr wrap="square" rtlCol="0">
            <a:spAutoFit/>
          </a:bodyPr>
          <a:lstStyle/>
          <a:p>
            <a:pPr algn="l" fontAlgn="base"/>
            <a:r>
              <a:rPr lang="en-US" sz="3200" b="1" i="0" dirty="0">
                <a:solidFill>
                  <a:srgbClr val="444444"/>
                </a:solidFill>
                <a:effectLst/>
              </a:rPr>
              <a:t>More Chocolate Is Bought at Brussels Airport Than Any Other Place in the World</a:t>
            </a:r>
          </a:p>
        </p:txBody>
      </p:sp>
      <p:sp>
        <p:nvSpPr>
          <p:cNvPr id="10" name="TextBox 9">
            <a:extLst>
              <a:ext uri="{FF2B5EF4-FFF2-40B4-BE49-F238E27FC236}">
                <a16:creationId xmlns:a16="http://schemas.microsoft.com/office/drawing/2014/main" id="{DF60258B-59C8-7A3A-EF7D-4079C8887F98}"/>
              </a:ext>
            </a:extLst>
          </p:cNvPr>
          <p:cNvSpPr txBox="1"/>
          <p:nvPr/>
        </p:nvSpPr>
        <p:spPr>
          <a:xfrm>
            <a:off x="836577" y="4149757"/>
            <a:ext cx="7936720" cy="1292662"/>
          </a:xfrm>
          <a:prstGeom prst="rect">
            <a:avLst/>
          </a:prstGeom>
          <a:noFill/>
        </p:spPr>
        <p:txBody>
          <a:bodyPr wrap="square" rtlCol="0">
            <a:spAutoFit/>
          </a:bodyPr>
          <a:lstStyle/>
          <a:p>
            <a:pPr fontAlgn="base"/>
            <a:r>
              <a:rPr lang="en-US" sz="2600" dirty="0"/>
              <a:t>There are 24.8 million flights through Brussels, and 67,900 passengers per day. Even if only 10 percent purchased chocolate, that's a lot of sweetness being sold!</a:t>
            </a:r>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6" name="Picture 4" descr="Chocolate Sweets Bitten · Free vector graphic on Pixabay">
            <a:extLst>
              <a:ext uri="{FF2B5EF4-FFF2-40B4-BE49-F238E27FC236}">
                <a16:creationId xmlns:a16="http://schemas.microsoft.com/office/drawing/2014/main" id="{063BB77A-BE44-5D63-9DEB-A59FB7216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474" y="3996295"/>
            <a:ext cx="2949086" cy="19349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137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3344902" y="2087094"/>
            <a:ext cx="5502195" cy="1077218"/>
          </a:xfrm>
          <a:prstGeom prst="rect">
            <a:avLst/>
          </a:prstGeom>
          <a:noFill/>
        </p:spPr>
        <p:txBody>
          <a:bodyPr wrap="square" rtlCol="0">
            <a:spAutoFit/>
          </a:bodyPr>
          <a:lstStyle/>
          <a:p>
            <a:pPr algn="l" fontAlgn="base"/>
            <a:r>
              <a:rPr lang="en-US" sz="3200" b="1" i="0" dirty="0">
                <a:solidFill>
                  <a:srgbClr val="444444"/>
                </a:solidFill>
                <a:effectLst/>
              </a:rPr>
              <a:t>Germany's Famous Oktoberfest Is Actually in September</a:t>
            </a:r>
          </a:p>
        </p:txBody>
      </p:sp>
      <p:sp>
        <p:nvSpPr>
          <p:cNvPr id="10" name="TextBox 9">
            <a:extLst>
              <a:ext uri="{FF2B5EF4-FFF2-40B4-BE49-F238E27FC236}">
                <a16:creationId xmlns:a16="http://schemas.microsoft.com/office/drawing/2014/main" id="{DF60258B-59C8-7A3A-EF7D-4079C8887F98}"/>
              </a:ext>
            </a:extLst>
          </p:cNvPr>
          <p:cNvSpPr txBox="1"/>
          <p:nvPr/>
        </p:nvSpPr>
        <p:spPr>
          <a:xfrm>
            <a:off x="836577" y="4149757"/>
            <a:ext cx="9889088" cy="2246769"/>
          </a:xfrm>
          <a:prstGeom prst="rect">
            <a:avLst/>
          </a:prstGeom>
          <a:noFill/>
        </p:spPr>
        <p:txBody>
          <a:bodyPr wrap="square" rtlCol="0">
            <a:spAutoFit/>
          </a:bodyPr>
          <a:lstStyle/>
          <a:p>
            <a:pPr fontAlgn="base">
              <a:spcBef>
                <a:spcPts val="600"/>
              </a:spcBef>
              <a:spcAft>
                <a:spcPts val="600"/>
              </a:spcAft>
            </a:pPr>
            <a:r>
              <a:rPr lang="en-US" sz="2400" dirty="0"/>
              <a:t>Prince Ludwig married in October 1810. He threw a party and party became an annual event known simply as Oktoberfest.</a:t>
            </a:r>
          </a:p>
          <a:p>
            <a:pPr fontAlgn="base">
              <a:spcBef>
                <a:spcPts val="600"/>
              </a:spcBef>
              <a:spcAft>
                <a:spcPts val="600"/>
              </a:spcAft>
            </a:pPr>
            <a:r>
              <a:rPr lang="en-US" sz="2400" dirty="0"/>
              <a:t>However, with warmer temperatures in September making for a better party atmosphere, the event was pushed back into September. </a:t>
            </a:r>
          </a:p>
          <a:p>
            <a:pPr fontAlgn="base">
              <a:spcBef>
                <a:spcPts val="600"/>
              </a:spcBef>
              <a:spcAft>
                <a:spcPts val="600"/>
              </a:spcAft>
            </a:pPr>
            <a:r>
              <a:rPr lang="en-US" sz="2400" dirty="0"/>
              <a:t>It ends on the first Sunday of “</a:t>
            </a:r>
            <a:r>
              <a:rPr lang="en-US" sz="2400" dirty="0" err="1"/>
              <a:t>Oktober</a:t>
            </a:r>
            <a:r>
              <a:rPr lang="en-US" sz="2400" dirty="0"/>
              <a:t>” to keep the name in place.</a:t>
            </a:r>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098" name="Picture 2" descr="Free Cartoon Beer Mug, Download Free Cartoon Beer Mug png images, Free ...">
            <a:extLst>
              <a:ext uri="{FF2B5EF4-FFF2-40B4-BE49-F238E27FC236}">
                <a16:creationId xmlns:a16="http://schemas.microsoft.com/office/drawing/2014/main" id="{193860D0-0F10-FB42-0E84-67E3807D0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600" y="1170145"/>
            <a:ext cx="1883563" cy="252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79651"/>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1862626" y="2801647"/>
            <a:ext cx="7173941" cy="584775"/>
          </a:xfrm>
          <a:prstGeom prst="rect">
            <a:avLst/>
          </a:prstGeom>
          <a:noFill/>
        </p:spPr>
        <p:txBody>
          <a:bodyPr wrap="square" rtlCol="0">
            <a:spAutoFit/>
          </a:bodyPr>
          <a:lstStyle/>
          <a:p>
            <a:pPr algn="l" fontAlgn="base"/>
            <a:r>
              <a:rPr lang="en-US" sz="3200" b="1" i="0" dirty="0">
                <a:solidFill>
                  <a:srgbClr val="444444"/>
                </a:solidFill>
                <a:effectLst/>
              </a:rPr>
              <a:t>Did you know that South America is high</a:t>
            </a:r>
          </a:p>
        </p:txBody>
      </p:sp>
      <p:sp>
        <p:nvSpPr>
          <p:cNvPr id="10" name="TextBox 9">
            <a:extLst>
              <a:ext uri="{FF2B5EF4-FFF2-40B4-BE49-F238E27FC236}">
                <a16:creationId xmlns:a16="http://schemas.microsoft.com/office/drawing/2014/main" id="{DF60258B-59C8-7A3A-EF7D-4079C8887F98}"/>
              </a:ext>
            </a:extLst>
          </p:cNvPr>
          <p:cNvSpPr txBox="1"/>
          <p:nvPr/>
        </p:nvSpPr>
        <p:spPr>
          <a:xfrm>
            <a:off x="999056" y="3776378"/>
            <a:ext cx="9889088" cy="2154436"/>
          </a:xfrm>
          <a:prstGeom prst="rect">
            <a:avLst/>
          </a:prstGeom>
          <a:noFill/>
        </p:spPr>
        <p:txBody>
          <a:bodyPr wrap="square" rtlCol="0">
            <a:spAutoFit/>
          </a:bodyPr>
          <a:lstStyle/>
          <a:p>
            <a:pPr fontAlgn="base">
              <a:spcBef>
                <a:spcPts val="600"/>
              </a:spcBef>
              <a:spcAft>
                <a:spcPts val="600"/>
              </a:spcAft>
            </a:pPr>
            <a:r>
              <a:rPr lang="en-US" sz="2600" dirty="0"/>
              <a:t>It has the highest capital in the world -  La Paz in Bolivia.</a:t>
            </a:r>
          </a:p>
          <a:p>
            <a:pPr fontAlgn="base">
              <a:spcBef>
                <a:spcPts val="600"/>
              </a:spcBef>
              <a:spcAft>
                <a:spcPts val="600"/>
              </a:spcAft>
            </a:pPr>
            <a:r>
              <a:rPr lang="en-US" sz="2600" dirty="0"/>
              <a:t>Venezuela has  the highest waterfall in the world – Angel Falls.</a:t>
            </a:r>
          </a:p>
          <a:p>
            <a:pPr fontAlgn="base">
              <a:spcBef>
                <a:spcPts val="600"/>
              </a:spcBef>
              <a:spcAft>
                <a:spcPts val="600"/>
              </a:spcAft>
            </a:pPr>
            <a:r>
              <a:rPr lang="en-US" sz="2600" dirty="0"/>
              <a:t>Lake Titicaca is the highest navigable lake in the world.</a:t>
            </a:r>
          </a:p>
          <a:p>
            <a:pPr fontAlgn="base">
              <a:spcBef>
                <a:spcPts val="600"/>
              </a:spcBef>
              <a:spcAft>
                <a:spcPts val="600"/>
              </a:spcAft>
            </a:pPr>
            <a:r>
              <a:rPr lang="en-US" sz="2600" dirty="0"/>
              <a:t>Mount Aconcagua is the Highest Mountain In The Western Hemisphere.</a:t>
            </a:r>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extBox 2">
            <a:extLst>
              <a:ext uri="{FF2B5EF4-FFF2-40B4-BE49-F238E27FC236}">
                <a16:creationId xmlns:a16="http://schemas.microsoft.com/office/drawing/2014/main" id="{FDD6DC14-4AEB-C56E-B88F-FA7383423C6C}"/>
              </a:ext>
            </a:extLst>
          </p:cNvPr>
          <p:cNvSpPr txBox="1"/>
          <p:nvPr/>
        </p:nvSpPr>
        <p:spPr>
          <a:xfrm>
            <a:off x="3795207" y="6034391"/>
            <a:ext cx="7015575" cy="461665"/>
          </a:xfrm>
          <a:prstGeom prst="rect">
            <a:avLst/>
          </a:prstGeom>
          <a:noFill/>
        </p:spPr>
        <p:txBody>
          <a:bodyPr wrap="none" rtlCol="0">
            <a:spAutoFit/>
          </a:bodyPr>
          <a:lstStyle/>
          <a:p>
            <a:r>
              <a:rPr lang="en-US" sz="2400" dirty="0"/>
              <a:t>And there are drug cartels that try to keep us all “high”</a:t>
            </a:r>
            <a:endParaRPr lang="en-AU" sz="2400" dirty="0"/>
          </a:p>
        </p:txBody>
      </p:sp>
    </p:spTree>
    <p:extLst>
      <p:ext uri="{BB962C8B-B14F-4D97-AF65-F5344CB8AC3E}">
        <p14:creationId xmlns:p14="http://schemas.microsoft.com/office/powerpoint/2010/main" val="29465014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1862626" y="2351782"/>
            <a:ext cx="8302866" cy="1077218"/>
          </a:xfrm>
          <a:prstGeom prst="rect">
            <a:avLst/>
          </a:prstGeom>
          <a:noFill/>
        </p:spPr>
        <p:txBody>
          <a:bodyPr wrap="square" rtlCol="0">
            <a:spAutoFit/>
          </a:bodyPr>
          <a:lstStyle/>
          <a:p>
            <a:pPr algn="l" fontAlgn="base"/>
            <a:r>
              <a:rPr lang="en-US" sz="3200" b="1" i="0" dirty="0">
                <a:effectLst/>
              </a:rPr>
              <a:t>The Galapagos Islands inspired Charles Darwin’s Theory of Evolution</a:t>
            </a:r>
          </a:p>
        </p:txBody>
      </p:sp>
      <p:sp>
        <p:nvSpPr>
          <p:cNvPr id="10" name="TextBox 9">
            <a:extLst>
              <a:ext uri="{FF2B5EF4-FFF2-40B4-BE49-F238E27FC236}">
                <a16:creationId xmlns:a16="http://schemas.microsoft.com/office/drawing/2014/main" id="{DF60258B-59C8-7A3A-EF7D-4079C8887F98}"/>
              </a:ext>
            </a:extLst>
          </p:cNvPr>
          <p:cNvSpPr txBox="1"/>
          <p:nvPr/>
        </p:nvSpPr>
        <p:spPr>
          <a:xfrm>
            <a:off x="861291" y="4506218"/>
            <a:ext cx="9889088" cy="1292662"/>
          </a:xfrm>
          <a:prstGeom prst="rect">
            <a:avLst/>
          </a:prstGeom>
          <a:noFill/>
        </p:spPr>
        <p:txBody>
          <a:bodyPr wrap="square" rtlCol="0">
            <a:spAutoFit/>
          </a:bodyPr>
          <a:lstStyle/>
          <a:p>
            <a:pPr fontAlgn="base"/>
            <a:r>
              <a:rPr lang="en-US" sz="2600" dirty="0">
                <a:latin typeface="-apple-system"/>
              </a:rPr>
              <a:t>Sitting off the coast of mainland Ecuador lies the Galapagos Islands. A hub of biodiversity, these islands were at the core of Darwin’s research when he was formulating his famous Theory of Evolution</a:t>
            </a:r>
            <a:r>
              <a:rPr lang="en-US" sz="2400" dirty="0">
                <a:latin typeface="-apple-system"/>
              </a:rPr>
              <a:t>. </a:t>
            </a:r>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9465430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755028" y="946054"/>
            <a:ext cx="543697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dirty="0">
                <a:solidFill>
                  <a:srgbClr val="01010F"/>
                </a:solidFill>
                <a:effectLst/>
              </a:rPr>
              <a:t>1)  Mount Buller - AU</a:t>
            </a:r>
            <a:br>
              <a:rPr lang="en-AU" sz="2800" dirty="0"/>
            </a:br>
            <a:r>
              <a:rPr lang="en-AU" sz="2800" b="0" i="0" dirty="0">
                <a:solidFill>
                  <a:srgbClr val="01010F"/>
                </a:solidFill>
                <a:effectLst/>
              </a:rPr>
              <a:t>2) Glacier district, South Island - NZ.</a:t>
            </a:r>
            <a:br>
              <a:rPr lang="en-AU" sz="2800" dirty="0"/>
            </a:br>
            <a:r>
              <a:rPr lang="en-AU" sz="2800" b="0" i="0" dirty="0">
                <a:solidFill>
                  <a:srgbClr val="01010F"/>
                </a:solidFill>
                <a:effectLst/>
              </a:rPr>
              <a:t>3) Barossa Valley - AU.</a:t>
            </a:r>
            <a:br>
              <a:rPr lang="en-AU" sz="2800" dirty="0"/>
            </a:br>
            <a:r>
              <a:rPr lang="en-AU" sz="2800" b="0" i="0" dirty="0">
                <a:solidFill>
                  <a:srgbClr val="01010F"/>
                </a:solidFill>
                <a:effectLst/>
              </a:rPr>
              <a:t>​4) Whakapapa, Nth Island - NZ</a:t>
            </a:r>
            <a:endParaRPr kumimoji="0" lang="en-AU" sz="2800" b="0" i="0" u="none"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755028" y="3093043"/>
            <a:ext cx="5436972" cy="2646878"/>
          </a:xfrm>
          <a:prstGeom prst="rect">
            <a:avLst/>
          </a:prstGeom>
          <a:noFill/>
        </p:spPr>
        <p:txBody>
          <a:bodyPr wrap="square" rtlCol="0">
            <a:spAutoFit/>
          </a:bodyPr>
          <a:lstStyle/>
          <a:p>
            <a:pPr lvl="0"/>
            <a:r>
              <a:rPr lang="en-US" sz="2800" b="1" dirty="0">
                <a:solidFill>
                  <a:schemeClr val="accent5">
                    <a:lumMod val="50000"/>
                  </a:schemeClr>
                </a:solidFill>
              </a:rPr>
              <a:t>2) Glacier district, South Island, NZ</a:t>
            </a:r>
            <a:r>
              <a:rPr lang="en-US" sz="2800" dirty="0">
                <a:solidFill>
                  <a:schemeClr val="accent5">
                    <a:lumMod val="50000"/>
                  </a:schemeClr>
                </a:solidFill>
              </a:rPr>
              <a:t> </a:t>
            </a:r>
            <a:br>
              <a:rPr lang="en-US" sz="2400" dirty="0"/>
            </a:br>
            <a:r>
              <a:rPr lang="en-US" dirty="0"/>
              <a:t>​</a:t>
            </a:r>
          </a:p>
          <a:p>
            <a:pPr lvl="0"/>
            <a:r>
              <a:rPr lang="en-US" sz="2400" dirty="0"/>
              <a:t>Fox Glacier and Franz Josef glaciers on the west coast of the South Island.  </a:t>
            </a:r>
          </a:p>
          <a:p>
            <a:pPr lvl="0"/>
            <a:endParaRPr lang="en-US" sz="2400" dirty="0"/>
          </a:p>
          <a:p>
            <a:pPr lvl="0"/>
            <a:r>
              <a:rPr lang="en-US" sz="2400" dirty="0"/>
              <a:t>Don't miss a helicopter ride to the top of Fax Glacier.</a:t>
            </a:r>
            <a:endParaRPr kumimoji="0" lang="en-AU" sz="2400" b="0"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descr="A field with trees and mountains in the background&#10;&#10;Description automatically generated">
            <a:extLst>
              <a:ext uri="{FF2B5EF4-FFF2-40B4-BE49-F238E27FC236}">
                <a16:creationId xmlns:a16="http://schemas.microsoft.com/office/drawing/2014/main" id="{D9FB3AE5-A894-6103-E99C-9BBCDD763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92" y="1102840"/>
            <a:ext cx="6400800" cy="4800600"/>
          </a:xfrm>
          <a:prstGeom prst="rect">
            <a:avLst/>
          </a:prstGeom>
        </p:spPr>
      </p:pic>
      <p:sp>
        <p:nvSpPr>
          <p:cNvPr id="3" name="Title 1">
            <a:extLst>
              <a:ext uri="{FF2B5EF4-FFF2-40B4-BE49-F238E27FC236}">
                <a16:creationId xmlns:a16="http://schemas.microsoft.com/office/drawing/2014/main" id="{BCDD87BA-605E-244F-120B-3F3D8B66E94B}"/>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5" name="TextBox 4">
            <a:extLst>
              <a:ext uri="{FF2B5EF4-FFF2-40B4-BE49-F238E27FC236}">
                <a16:creationId xmlns:a16="http://schemas.microsoft.com/office/drawing/2014/main" id="{B32EBD06-1DB3-3E67-780B-70D58B875A17}"/>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10" name="Title 1">
            <a:extLst>
              <a:ext uri="{FF2B5EF4-FFF2-40B4-BE49-F238E27FC236}">
                <a16:creationId xmlns:a16="http://schemas.microsoft.com/office/drawing/2014/main" id="{F6CCE6EF-27FE-BDB3-F6BD-D600E501DC27}"/>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302738290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966496" y="2351782"/>
            <a:ext cx="5534952" cy="1077218"/>
          </a:xfrm>
          <a:prstGeom prst="rect">
            <a:avLst/>
          </a:prstGeom>
          <a:noFill/>
        </p:spPr>
        <p:txBody>
          <a:bodyPr wrap="square" rtlCol="0">
            <a:spAutoFit/>
          </a:bodyPr>
          <a:lstStyle/>
          <a:p>
            <a:pPr algn="l" fontAlgn="base"/>
            <a:r>
              <a:rPr lang="en-US" sz="3200" b="1" i="0" dirty="0">
                <a:effectLst/>
                <a:latin typeface="-apple-system"/>
              </a:rPr>
              <a:t>The Rafflesia </a:t>
            </a:r>
            <a:r>
              <a:rPr lang="en-US" sz="3200" b="1" i="0" dirty="0" err="1">
                <a:effectLst/>
                <a:latin typeface="-apple-system"/>
              </a:rPr>
              <a:t>Arnoldii</a:t>
            </a:r>
            <a:r>
              <a:rPr lang="en-US" sz="3200" b="1" i="0" dirty="0">
                <a:effectLst/>
                <a:latin typeface="-apple-system"/>
              </a:rPr>
              <a:t> is the world’s biggest flower</a:t>
            </a:r>
            <a:endParaRPr lang="en-US" sz="3200" b="1" i="0" dirty="0">
              <a:effectLst/>
            </a:endParaRPr>
          </a:p>
        </p:txBody>
      </p:sp>
      <p:sp>
        <p:nvSpPr>
          <p:cNvPr id="10" name="TextBox 9">
            <a:extLst>
              <a:ext uri="{FF2B5EF4-FFF2-40B4-BE49-F238E27FC236}">
                <a16:creationId xmlns:a16="http://schemas.microsoft.com/office/drawing/2014/main" id="{DF60258B-59C8-7A3A-EF7D-4079C8887F98}"/>
              </a:ext>
            </a:extLst>
          </p:cNvPr>
          <p:cNvSpPr txBox="1"/>
          <p:nvPr/>
        </p:nvSpPr>
        <p:spPr>
          <a:xfrm>
            <a:off x="1157853" y="4020186"/>
            <a:ext cx="9304201" cy="1384995"/>
          </a:xfrm>
          <a:prstGeom prst="rect">
            <a:avLst/>
          </a:prstGeom>
          <a:noFill/>
        </p:spPr>
        <p:txBody>
          <a:bodyPr wrap="square" rtlCol="0">
            <a:spAutoFit/>
          </a:bodyPr>
          <a:lstStyle/>
          <a:p>
            <a:pPr fontAlgn="base"/>
            <a:r>
              <a:rPr lang="en-US" sz="2800" dirty="0"/>
              <a:t>It is native to the jungles of Sumatra and Borneo, Indonesia. When it blooms, the flower (which can reach a diameter of one </a:t>
            </a:r>
            <a:r>
              <a:rPr lang="en-US" sz="2800" dirty="0" err="1"/>
              <a:t>metre</a:t>
            </a:r>
            <a:r>
              <a:rPr lang="en-US" sz="2800" dirty="0"/>
              <a:t>) is said to smell like rotting flesh.</a:t>
            </a:r>
            <a:endParaRPr lang="en-US" sz="2800" dirty="0">
              <a:latin typeface="-apple-system"/>
            </a:endParaRPr>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6" name="Picture 2" descr="Rafflesia Arnoldii - The Largest Flower in The World is in Indonesia">
            <a:extLst>
              <a:ext uri="{FF2B5EF4-FFF2-40B4-BE49-F238E27FC236}">
                <a16:creationId xmlns:a16="http://schemas.microsoft.com/office/drawing/2014/main" id="{7F081E01-18CF-C459-A3FD-975D5161E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883" y="1223625"/>
            <a:ext cx="2623086" cy="26230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035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6154" name="Picture 10">
            <a:extLst>
              <a:ext uri="{FF2B5EF4-FFF2-40B4-BE49-F238E27FC236}">
                <a16:creationId xmlns:a16="http://schemas.microsoft.com/office/drawing/2014/main" id="{7D0A157A-9D58-A213-86ED-8885803B3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a:stretch/>
        </p:blipFill>
        <p:spPr bwMode="auto">
          <a:xfrm>
            <a:off x="-1" y="0"/>
            <a:ext cx="1673157" cy="262308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386819E9-4774-DAB3-22E7-336161AACEEF}"/>
              </a:ext>
            </a:extLst>
          </p:cNvPr>
          <p:cNvSpPr/>
          <p:nvPr/>
        </p:nvSpPr>
        <p:spPr>
          <a:xfrm>
            <a:off x="1554515" y="97277"/>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136314" y="2011740"/>
            <a:ext cx="7347277" cy="1569660"/>
          </a:xfrm>
          <a:prstGeom prst="rect">
            <a:avLst/>
          </a:prstGeom>
          <a:noFill/>
        </p:spPr>
        <p:txBody>
          <a:bodyPr wrap="square" rtlCol="0">
            <a:spAutoFit/>
          </a:bodyPr>
          <a:lstStyle/>
          <a:p>
            <a:pPr fontAlgn="base"/>
            <a:r>
              <a:rPr lang="en-US" sz="3200" b="1" i="0" dirty="0">
                <a:effectLst/>
                <a:latin typeface="-apple-system"/>
              </a:rPr>
              <a:t>In Vietnam, </a:t>
            </a:r>
            <a:r>
              <a:rPr lang="en-US" sz="3200" b="1" i="0" dirty="0">
                <a:solidFill>
                  <a:srgbClr val="000000"/>
                </a:solidFill>
                <a:effectLst/>
                <a:latin typeface="Inter var"/>
              </a:rPr>
              <a:t>your age is based on the year you were born, and changes at new year.</a:t>
            </a:r>
          </a:p>
          <a:p>
            <a:pPr algn="l" fontAlgn="base"/>
            <a:endParaRPr lang="en-US" sz="3200" b="1" i="0" dirty="0">
              <a:effectLst/>
            </a:endParaRPr>
          </a:p>
        </p:txBody>
      </p:sp>
      <p:sp>
        <p:nvSpPr>
          <p:cNvPr id="10" name="TextBox 9">
            <a:extLst>
              <a:ext uri="{FF2B5EF4-FFF2-40B4-BE49-F238E27FC236}">
                <a16:creationId xmlns:a16="http://schemas.microsoft.com/office/drawing/2014/main" id="{DF60258B-59C8-7A3A-EF7D-4079C8887F98}"/>
              </a:ext>
            </a:extLst>
          </p:cNvPr>
          <p:cNvSpPr txBox="1"/>
          <p:nvPr/>
        </p:nvSpPr>
        <p:spPr>
          <a:xfrm>
            <a:off x="2064016" y="4196953"/>
            <a:ext cx="6511574" cy="954107"/>
          </a:xfrm>
          <a:prstGeom prst="rect">
            <a:avLst/>
          </a:prstGeom>
          <a:noFill/>
        </p:spPr>
        <p:txBody>
          <a:bodyPr wrap="square" rtlCol="0">
            <a:spAutoFit/>
          </a:bodyPr>
          <a:lstStyle/>
          <a:p>
            <a:pPr fontAlgn="base"/>
            <a:r>
              <a:rPr lang="en-US" sz="2800" dirty="0"/>
              <a:t>If you were born 1 week before new year, you would turn 1 on the new year.</a:t>
            </a:r>
            <a:endParaRPr lang="en-US" sz="2800" dirty="0">
              <a:latin typeface="-apple-system"/>
            </a:endParaRPr>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0" name="Picture 2" descr="animated birthday cake clipart 10 free Cliparts | Download images on ...">
            <a:extLst>
              <a:ext uri="{FF2B5EF4-FFF2-40B4-BE49-F238E27FC236}">
                <a16:creationId xmlns:a16="http://schemas.microsoft.com/office/drawing/2014/main" id="{5D8899FC-CCAD-6F04-A33B-9E87400C5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789" y="3212063"/>
            <a:ext cx="3363503" cy="25811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365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0000">
              <a:schemeClr val="accent1">
                <a:lumMod val="45000"/>
                <a:lumOff val="55000"/>
              </a:schemeClr>
            </a:gs>
            <a:gs pos="56000">
              <a:schemeClr val="accent1">
                <a:lumMod val="45000"/>
                <a:lumOff val="55000"/>
              </a:schemeClr>
            </a:gs>
            <a:gs pos="83000">
              <a:schemeClr val="accent1">
                <a:lumMod val="30000"/>
                <a:lumOff val="70000"/>
              </a:schemeClr>
            </a:gs>
          </a:gsLst>
          <a:lin ang="12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9" name="TextBox 8">
            <a:extLst>
              <a:ext uri="{FF2B5EF4-FFF2-40B4-BE49-F238E27FC236}">
                <a16:creationId xmlns:a16="http://schemas.microsoft.com/office/drawing/2014/main" id="{C4C85B8F-B07D-9CCD-D45C-2FC350C0E331}"/>
              </a:ext>
            </a:extLst>
          </p:cNvPr>
          <p:cNvSpPr txBox="1"/>
          <p:nvPr/>
        </p:nvSpPr>
        <p:spPr>
          <a:xfrm>
            <a:off x="2136314" y="2011740"/>
            <a:ext cx="7347277" cy="2062103"/>
          </a:xfrm>
          <a:prstGeom prst="rect">
            <a:avLst/>
          </a:prstGeom>
          <a:noFill/>
        </p:spPr>
        <p:txBody>
          <a:bodyPr wrap="square" rtlCol="0">
            <a:spAutoFit/>
          </a:bodyPr>
          <a:lstStyle/>
          <a:p>
            <a:pPr algn="l"/>
            <a:r>
              <a:rPr lang="en-US" sz="3200" b="0" i="0" dirty="0">
                <a:solidFill>
                  <a:srgbClr val="282828"/>
                </a:solidFill>
                <a:effectLst/>
                <a:latin typeface="Red Hat Display"/>
              </a:rPr>
              <a:t>Ironing boards are surfboards that gave up their dreams and got a boring job. Don’t be an ironing board.</a:t>
            </a:r>
          </a:p>
          <a:p>
            <a:pPr algn="l" fontAlgn="base"/>
            <a:endParaRPr lang="en-US" sz="3200" b="1" i="0" dirty="0">
              <a:effectLst/>
            </a:endParaRPr>
          </a:p>
        </p:txBody>
      </p:sp>
      <p:sp>
        <p:nvSpPr>
          <p:cNvPr id="10" name="TextBox 9">
            <a:extLst>
              <a:ext uri="{FF2B5EF4-FFF2-40B4-BE49-F238E27FC236}">
                <a16:creationId xmlns:a16="http://schemas.microsoft.com/office/drawing/2014/main" id="{DF60258B-59C8-7A3A-EF7D-4079C8887F98}"/>
              </a:ext>
            </a:extLst>
          </p:cNvPr>
          <p:cNvSpPr txBox="1"/>
          <p:nvPr/>
        </p:nvSpPr>
        <p:spPr>
          <a:xfrm>
            <a:off x="2064016" y="4196953"/>
            <a:ext cx="6511574" cy="523220"/>
          </a:xfrm>
          <a:prstGeom prst="rect">
            <a:avLst/>
          </a:prstGeom>
          <a:noFill/>
        </p:spPr>
        <p:txBody>
          <a:bodyPr wrap="square" rtlCol="0">
            <a:spAutoFit/>
          </a:bodyPr>
          <a:lstStyle/>
          <a:p>
            <a:pPr fontAlgn="base"/>
            <a:endParaRPr lang="en-US" sz="2800" dirty="0">
              <a:latin typeface="-apple-system"/>
            </a:endParaRPr>
          </a:p>
        </p:txBody>
      </p:sp>
      <p:sp>
        <p:nvSpPr>
          <p:cNvPr id="2" name="AutoShape 2">
            <a:extLst>
              <a:ext uri="{FF2B5EF4-FFF2-40B4-BE49-F238E27FC236}">
                <a16:creationId xmlns:a16="http://schemas.microsoft.com/office/drawing/2014/main" id="{DF1EA547-76A9-B42C-7F44-EB39C39B1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DD2044DB-B66B-5C80-7C7E-C4392138DB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87276072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50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619998" y="1087262"/>
            <a:ext cx="458847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1010F"/>
                </a:solidFill>
                <a:effectLst/>
              </a:rPr>
              <a:t>1)  Mumbai - India</a:t>
            </a:r>
            <a:br>
              <a:rPr lang="en-AU" sz="2800" b="1" dirty="0"/>
            </a:br>
            <a:r>
              <a:rPr lang="en-AU" sz="2800" b="1" i="0" dirty="0">
                <a:solidFill>
                  <a:srgbClr val="01010F"/>
                </a:solidFill>
                <a:effectLst/>
              </a:rPr>
              <a:t>2) Kandy - Sri Lanka.</a:t>
            </a:r>
            <a:br>
              <a:rPr lang="en-AU" sz="2800" b="1" dirty="0"/>
            </a:br>
            <a:r>
              <a:rPr lang="en-AU" sz="2800" b="1" i="0" dirty="0">
                <a:solidFill>
                  <a:srgbClr val="01010F"/>
                </a:solidFill>
                <a:effectLst/>
              </a:rPr>
              <a:t>3) Hoi An - Vietnam</a:t>
            </a:r>
            <a:br>
              <a:rPr lang="en-AU" sz="2800" b="1" dirty="0"/>
            </a:br>
            <a:r>
              <a:rPr lang="en-AU" sz="2800" b="1" i="0" dirty="0">
                <a:solidFill>
                  <a:srgbClr val="01010F"/>
                </a:solidFill>
                <a:effectLst/>
              </a:rPr>
              <a:t>​4) </a:t>
            </a:r>
            <a:r>
              <a:rPr lang="en-AU" sz="2800" b="1" i="0" dirty="0">
                <a:solidFill>
                  <a:srgbClr val="212121"/>
                </a:solidFill>
                <a:effectLst/>
              </a:rPr>
              <a:t>Ho Chi Minh City- Vietnam</a:t>
            </a:r>
            <a:endParaRPr kumimoji="0" lang="en-AU" sz="2800" b="1" i="0" u="none"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447011" y="3093043"/>
            <a:ext cx="4530809" cy="3046988"/>
          </a:xfrm>
          <a:prstGeom prst="rect">
            <a:avLst/>
          </a:prstGeom>
          <a:noFill/>
        </p:spPr>
        <p:txBody>
          <a:bodyPr wrap="square" rtlCol="0">
            <a:spAutoFit/>
          </a:bodyPr>
          <a:lstStyle/>
          <a:p>
            <a:pPr lvl="0"/>
            <a:r>
              <a:rPr lang="en-US" sz="2800" b="1" dirty="0"/>
              <a:t>1)  Mumbai - India</a:t>
            </a:r>
            <a:br>
              <a:rPr lang="en-US" sz="2000" dirty="0"/>
            </a:br>
            <a:r>
              <a:rPr lang="en-US" sz="2000" dirty="0"/>
              <a:t>  </a:t>
            </a:r>
          </a:p>
          <a:p>
            <a:pPr lvl="0"/>
            <a:r>
              <a:rPr lang="en-US" sz="2400" dirty="0"/>
              <a:t>The Taj Mahal Palace Hotel, is a heritage, five-star, luxury hotel in the </a:t>
            </a:r>
            <a:r>
              <a:rPr lang="en-US" sz="2400" dirty="0" err="1"/>
              <a:t>Colaba</a:t>
            </a:r>
            <a:r>
              <a:rPr lang="en-US" sz="2400" dirty="0"/>
              <a:t> of Mumbai. </a:t>
            </a:r>
            <a:br>
              <a:rPr lang="en-US" sz="2400" dirty="0"/>
            </a:br>
            <a:endParaRPr lang="en-US" sz="2400" dirty="0"/>
          </a:p>
          <a:p>
            <a:pPr lvl="0"/>
            <a:r>
              <a:rPr lang="en-US" sz="2400" dirty="0"/>
              <a:t>Historically it was known as the "Taj Mahal Hotel"</a:t>
            </a:r>
            <a:endParaRPr kumimoji="0" lang="en-AU" sz="2400" b="0" i="0" u="none" strike="noStrike" kern="1200" cap="none" spc="0" normalizeH="0" baseline="0" noProof="0" dirty="0">
              <a:ln>
                <a:noFill/>
              </a:ln>
              <a:solidFill>
                <a:prstClr val="black"/>
              </a:solidFill>
              <a:effectLst/>
              <a:uLnTx/>
              <a:uFillTx/>
              <a:latin typeface="Calibri" panose="020F0502020204030204"/>
            </a:endParaRP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S.E. Asia</a:t>
            </a:r>
            <a:endParaRPr lang="en-AU" sz="3200" dirty="0"/>
          </a:p>
        </p:txBody>
      </p:sp>
      <p:pic>
        <p:nvPicPr>
          <p:cNvPr id="8" name="Picture 7" descr="A large building with a dome on top with Taj Mahal in the background&#10;&#10;Description automatically generated">
            <a:extLst>
              <a:ext uri="{FF2B5EF4-FFF2-40B4-BE49-F238E27FC236}">
                <a16:creationId xmlns:a16="http://schemas.microsoft.com/office/drawing/2014/main" id="{16CADE67-A41D-9405-92AF-8C206B821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7" y="1087261"/>
            <a:ext cx="7401896" cy="4934597"/>
          </a:xfrm>
          <a:prstGeom prst="rect">
            <a:avLst/>
          </a:prstGeom>
        </p:spPr>
      </p:pic>
      <p:sp>
        <p:nvSpPr>
          <p:cNvPr id="4" name="TextBox 3">
            <a:extLst>
              <a:ext uri="{FF2B5EF4-FFF2-40B4-BE49-F238E27FC236}">
                <a16:creationId xmlns:a16="http://schemas.microsoft.com/office/drawing/2014/main" id="{9502E235-F627-33D7-8E1F-BDD61BD94648}"/>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10" name="Title 1">
            <a:extLst>
              <a:ext uri="{FF2B5EF4-FFF2-40B4-BE49-F238E27FC236}">
                <a16:creationId xmlns:a16="http://schemas.microsoft.com/office/drawing/2014/main" id="{CAC8C952-65D3-AF4F-60F9-5AB17F747AC4}"/>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Tree>
    <p:extLst>
      <p:ext uri="{BB962C8B-B14F-4D97-AF65-F5344CB8AC3E}">
        <p14:creationId xmlns:p14="http://schemas.microsoft.com/office/powerpoint/2010/main" val="240736780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1974</TotalTime>
  <Words>6500</Words>
  <Application>Microsoft Office PowerPoint</Application>
  <PresentationFormat>Widescreen</PresentationFormat>
  <Paragraphs>497</Paragraphs>
  <Slides>82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82</vt:i4>
      </vt:variant>
    </vt:vector>
  </HeadingPairs>
  <TitlesOfParts>
    <vt:vector size="94" baseType="lpstr">
      <vt:lpstr>-apple-system</vt:lpstr>
      <vt:lpstr>Arial</vt:lpstr>
      <vt:lpstr>Blackadder ITC</vt:lpstr>
      <vt:lpstr>Calibri</vt:lpstr>
      <vt:lpstr>Calibri Light</vt:lpstr>
      <vt:lpstr>inherit</vt:lpstr>
      <vt:lpstr>Inter var</vt:lpstr>
      <vt:lpstr>Lato</vt:lpstr>
      <vt:lpstr>Red Hat Display</vt:lpstr>
      <vt:lpstr>Roboto</vt:lpstr>
      <vt:lpstr>Sansation</vt:lpstr>
      <vt:lpstr>Office Theme</vt:lpstr>
      <vt:lpstr>Where am I?</vt:lpstr>
      <vt:lpstr>Where am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am I?</dc:title>
  <dc:creator>Alan Nathan</dc:creator>
  <cp:lastModifiedBy>Alan Nathan</cp:lastModifiedBy>
  <cp:revision>67</cp:revision>
  <dcterms:created xsi:type="dcterms:W3CDTF">2023-11-10T23:18:14Z</dcterms:created>
  <dcterms:modified xsi:type="dcterms:W3CDTF">2023-11-29T23:04:47Z</dcterms:modified>
</cp:coreProperties>
</file>