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9" r:id="rId2"/>
    <p:sldId id="316" r:id="rId3"/>
    <p:sldId id="271" r:id="rId4"/>
    <p:sldId id="273" r:id="rId5"/>
    <p:sldId id="342" r:id="rId6"/>
    <p:sldId id="272" r:id="rId7"/>
    <p:sldId id="300" r:id="rId8"/>
    <p:sldId id="274" r:id="rId9"/>
    <p:sldId id="297" r:id="rId10"/>
    <p:sldId id="275" r:id="rId11"/>
    <p:sldId id="341" r:id="rId12"/>
    <p:sldId id="279" r:id="rId13"/>
    <p:sldId id="317" r:id="rId14"/>
    <p:sldId id="278" r:id="rId15"/>
    <p:sldId id="277" r:id="rId16"/>
    <p:sldId id="281" r:id="rId17"/>
    <p:sldId id="343" r:id="rId18"/>
    <p:sldId id="276" r:id="rId19"/>
    <p:sldId id="280" r:id="rId20"/>
    <p:sldId id="284" r:id="rId21"/>
    <p:sldId id="350" r:id="rId22"/>
    <p:sldId id="3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6" d="100"/>
          <a:sy n="116"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BBA-5BD2-9D8D-6BE8-E2BA6B0E2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E8362D9-3D7B-0ED1-101C-2EE9301C3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CCB8FDD-0590-E0F9-F460-072ECE200EE8}"/>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32A524D4-A978-A901-E64E-461C35115F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B13E2E-223D-5C76-66BF-2A733336B184}"/>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8505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AA83-454C-51DF-CA61-913C1FF8B24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B997DED-E6D5-8BD7-BB42-0C48E5757D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94E6EB-A0A1-1965-28E9-4C9F6AEB582B}"/>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0F56C2AA-9547-7269-0C6F-BE0D55F720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A50C5E-2229-2BFB-0C3C-2714DF243B40}"/>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319574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EC0-F289-ABA2-1315-8EFF8B7E4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9A03D5-CAEA-886E-87F0-7193A9E97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5193AA-E135-3EE8-52B9-FDF76B688F78}"/>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A8229159-43B0-8A86-C58D-5F3D4289BE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543254-C2C3-CCAB-426C-933B7585ECF8}"/>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33103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7220-EA4B-E4DE-B06E-CEC62530C85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4D4B9-7C9A-1B84-2069-DFE6F2070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1E101C-CF6A-8537-A7ED-F56D3AB67081}"/>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E454D0F1-B893-B705-1A27-BAA6BF2D93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BF9217-D50D-C694-7494-2C8072D236B4}"/>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5861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6BD9-FAC2-9C2E-51B5-24643E821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29C39E9-ABD8-05ED-A651-DDBCEF2F4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F687A-1769-B75B-1A3E-6A7696C579C8}"/>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F6CB302B-C6BE-16AA-AEC7-6849D2AE32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2F80B2-E162-215B-0894-1EEC8411FDED}"/>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6316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0E27-BBEE-5797-0B5F-45025F1876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F128638-4373-49D1-1E3C-32656C046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B5CDFB-C6D2-CB0F-B7D2-A93908C5E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76C46B-EBF3-061F-1E28-B153C2A32596}"/>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6" name="Footer Placeholder 5">
            <a:extLst>
              <a:ext uri="{FF2B5EF4-FFF2-40B4-BE49-F238E27FC236}">
                <a16:creationId xmlns:a16="http://schemas.microsoft.com/office/drawing/2014/main" id="{DBF2AD9A-372C-F253-BB79-D726D23780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CD2DB6-FCF8-6215-C6DE-3F7595AC121A}"/>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63714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084A-7A43-D1E0-0BDD-1916237BBB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BE65CC-70F8-98D0-A066-AF45A7950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6A587-7D19-A73B-DC3F-697F3F2C4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AFF6069-3645-A85C-6D99-A74B3B358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38485-78C4-1E65-D0A3-BF1F449EF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90AB581-A2BA-287D-36C7-06F689A922FA}"/>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8" name="Footer Placeholder 7">
            <a:extLst>
              <a:ext uri="{FF2B5EF4-FFF2-40B4-BE49-F238E27FC236}">
                <a16:creationId xmlns:a16="http://schemas.microsoft.com/office/drawing/2014/main" id="{CBF3D217-BF55-5B45-D1F5-69C2DE53AF2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EF1022D-B91F-2345-D449-10AE9B201FC1}"/>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58715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30C5-61FA-E5A9-5DCC-2C7132E3744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E1D147-43C9-3067-EDB5-21953968271F}"/>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4" name="Footer Placeholder 3">
            <a:extLst>
              <a:ext uri="{FF2B5EF4-FFF2-40B4-BE49-F238E27FC236}">
                <a16:creationId xmlns:a16="http://schemas.microsoft.com/office/drawing/2014/main" id="{CF8037FB-D872-F0AB-32C4-6452600821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7F5DEA-C4F3-1947-CBA6-3E44F27485AD}"/>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27821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F2EE9-98FD-AA5B-2B87-6D53AA363C90}"/>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3" name="Footer Placeholder 2">
            <a:extLst>
              <a:ext uri="{FF2B5EF4-FFF2-40B4-BE49-F238E27FC236}">
                <a16:creationId xmlns:a16="http://schemas.microsoft.com/office/drawing/2014/main" id="{AA4A4CE3-0E7B-07A6-FBCC-83B1475A318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9055F79-1B8F-49E4-0BC2-576DF604F0EB}"/>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36744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5F4-1DF8-3F77-25A1-6113B680B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08FD5A-4559-7760-E9E7-025AE1EED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0BF2BAE-5693-356F-A159-B44D0E6C6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958D2-CAFE-7A58-C22D-92F6D2875539}"/>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6" name="Footer Placeholder 5">
            <a:extLst>
              <a:ext uri="{FF2B5EF4-FFF2-40B4-BE49-F238E27FC236}">
                <a16:creationId xmlns:a16="http://schemas.microsoft.com/office/drawing/2014/main" id="{7BA5A8AA-5E6C-5AE0-3F86-96435A883C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BA0A88E-AF78-B268-7775-39CA91B849D9}"/>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8832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4F74-5C66-A264-D254-7DD821383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A2388D-1098-9E6F-F8B8-B8F24B5DD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0E4B756-C089-AEBC-2C71-B3724152F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3A7DC-B140-AE7B-52D8-86E53CBC31B4}"/>
              </a:ext>
            </a:extLst>
          </p:cNvPr>
          <p:cNvSpPr>
            <a:spLocks noGrp="1"/>
          </p:cNvSpPr>
          <p:nvPr>
            <p:ph type="dt" sz="half" idx="10"/>
          </p:nvPr>
        </p:nvSpPr>
        <p:spPr/>
        <p:txBody>
          <a:bodyPr/>
          <a:lstStyle/>
          <a:p>
            <a:fld id="{D6962946-3749-4588-BB58-27A8571A2413}" type="datetimeFigureOut">
              <a:rPr lang="en-AU" smtClean="0"/>
              <a:t>26/03/2024</a:t>
            </a:fld>
            <a:endParaRPr lang="en-AU"/>
          </a:p>
        </p:txBody>
      </p:sp>
      <p:sp>
        <p:nvSpPr>
          <p:cNvPr id="6" name="Footer Placeholder 5">
            <a:extLst>
              <a:ext uri="{FF2B5EF4-FFF2-40B4-BE49-F238E27FC236}">
                <a16:creationId xmlns:a16="http://schemas.microsoft.com/office/drawing/2014/main" id="{40F92E5F-BF4A-3224-28C4-0044F2943F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A1F1BF-7704-F0D1-0D36-B4372DD4F356}"/>
              </a:ext>
            </a:extLst>
          </p:cNvPr>
          <p:cNvSpPr>
            <a:spLocks noGrp="1"/>
          </p:cNvSpPr>
          <p:nvPr>
            <p:ph type="sldNum" sz="quarter" idx="12"/>
          </p:nvPr>
        </p:nvSpPr>
        <p:spPr/>
        <p:txBody>
          <a:bodyPr/>
          <a:lstStyle/>
          <a:p>
            <a:fld id="{DD2D9A90-E238-4ABD-A312-88E3C0424317}" type="slidenum">
              <a:rPr lang="en-AU" smtClean="0"/>
              <a:t>‹#›</a:t>
            </a:fld>
            <a:endParaRPr lang="en-AU"/>
          </a:p>
        </p:txBody>
      </p:sp>
    </p:spTree>
    <p:extLst>
      <p:ext uri="{BB962C8B-B14F-4D97-AF65-F5344CB8AC3E}">
        <p14:creationId xmlns:p14="http://schemas.microsoft.com/office/powerpoint/2010/main" val="288842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4CE78-944A-5EBD-26F5-061357D5B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58818C1-2F26-FDAB-E4ED-11B891291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01FC97-FB48-D621-9735-D2BFDA2D7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2946-3749-4588-BB58-27A8571A2413}" type="datetimeFigureOut">
              <a:rPr lang="en-AU" smtClean="0"/>
              <a:t>26/03/2024</a:t>
            </a:fld>
            <a:endParaRPr lang="en-AU"/>
          </a:p>
        </p:txBody>
      </p:sp>
      <p:sp>
        <p:nvSpPr>
          <p:cNvPr id="5" name="Footer Placeholder 4">
            <a:extLst>
              <a:ext uri="{FF2B5EF4-FFF2-40B4-BE49-F238E27FC236}">
                <a16:creationId xmlns:a16="http://schemas.microsoft.com/office/drawing/2014/main" id="{D6FDD286-675B-2B13-4F27-B0EEB552E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B37C1B-4D57-DE7E-3436-8229BB6610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D9A90-E238-4ABD-A312-88E3C0424317}" type="slidenum">
              <a:rPr lang="en-AU" smtClean="0"/>
              <a:t>‹#›</a:t>
            </a:fld>
            <a:endParaRPr lang="en-AU"/>
          </a:p>
        </p:txBody>
      </p:sp>
    </p:spTree>
    <p:extLst>
      <p:ext uri="{BB962C8B-B14F-4D97-AF65-F5344CB8AC3E}">
        <p14:creationId xmlns:p14="http://schemas.microsoft.com/office/powerpoint/2010/main" val="37996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B33158A-B116-A31C-03DD-AD3B112E28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C59347-2DC2-77D3-DECC-F5197210FC8B}"/>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11" name="Title 10">
            <a:extLst>
              <a:ext uri="{FF2B5EF4-FFF2-40B4-BE49-F238E27FC236}">
                <a16:creationId xmlns:a16="http://schemas.microsoft.com/office/drawing/2014/main" id="{334BE8D4-A81D-599C-87FA-8625A7E3F575}"/>
              </a:ext>
            </a:extLst>
          </p:cNvPr>
          <p:cNvSpPr>
            <a:spLocks noGrp="1"/>
          </p:cNvSpPr>
          <p:nvPr>
            <p:ph type="ctrTitle"/>
          </p:nvPr>
        </p:nvSpPr>
        <p:spPr>
          <a:xfrm>
            <a:off x="1326292" y="1351005"/>
            <a:ext cx="9144000" cy="1170417"/>
          </a:xfrm>
        </p:spPr>
        <p:txBody>
          <a:bodyPr/>
          <a:lstStyle/>
          <a:p>
            <a:r>
              <a:rPr lang="en-US" dirty="0"/>
              <a:t>Where am I</a:t>
            </a:r>
            <a:endParaRPr lang="en-AU" dirty="0"/>
          </a:p>
        </p:txBody>
      </p:sp>
      <p:pic>
        <p:nvPicPr>
          <p:cNvPr id="1026" name="Picture 2" descr="Compass GIF - Compass GIFs">
            <a:extLst>
              <a:ext uri="{FF2B5EF4-FFF2-40B4-BE49-F238E27FC236}">
                <a16:creationId xmlns:a16="http://schemas.microsoft.com/office/drawing/2014/main" id="{7EDA7FE7-D7C2-74AD-ECDE-C6B973761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1" y="3704839"/>
            <a:ext cx="2095500" cy="25622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0270B2-9A2C-904B-6CAD-6FD1AE166AA5}"/>
              </a:ext>
            </a:extLst>
          </p:cNvPr>
          <p:cNvSpPr txBox="1"/>
          <p:nvPr/>
        </p:nvSpPr>
        <p:spPr>
          <a:xfrm>
            <a:off x="7974227" y="3978876"/>
            <a:ext cx="2186817" cy="584775"/>
          </a:xfrm>
          <a:prstGeom prst="rect">
            <a:avLst/>
          </a:prstGeom>
          <a:noFill/>
        </p:spPr>
        <p:txBody>
          <a:bodyPr wrap="none" rtlCol="0">
            <a:spAutoFit/>
          </a:bodyPr>
          <a:lstStyle/>
          <a:p>
            <a:r>
              <a:rPr lang="en-US" sz="3200" dirty="0">
                <a:latin typeface="Bauhaus 93" panose="04030905020B02020C02" pitchFamily="82" charset="0"/>
              </a:rPr>
              <a:t>Photo Quiz</a:t>
            </a:r>
            <a:endParaRPr lang="en-AU" sz="3200" dirty="0">
              <a:latin typeface="Bauhaus 93" panose="04030905020B02020C02" pitchFamily="82" charset="0"/>
            </a:endParaRPr>
          </a:p>
        </p:txBody>
      </p:sp>
    </p:spTree>
    <p:extLst>
      <p:ext uri="{BB962C8B-B14F-4D97-AF65-F5344CB8AC3E}">
        <p14:creationId xmlns:p14="http://schemas.microsoft.com/office/powerpoint/2010/main" val="4234102014"/>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all tower lit up at night&#10;&#10;Description automatically generated">
            <a:extLst>
              <a:ext uri="{FF2B5EF4-FFF2-40B4-BE49-F238E27FC236}">
                <a16:creationId xmlns:a16="http://schemas.microsoft.com/office/drawing/2014/main" id="{FD6905CB-A356-F6EE-436B-7340B914B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568" y="41073"/>
            <a:ext cx="5112696" cy="6816928"/>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en-AU" sz="2800" b="1" i="0" dirty="0">
                <a:effectLst/>
              </a:rPr>
              <a:t>1) Paris</a:t>
            </a:r>
            <a:br>
              <a:rPr lang="en-AU" sz="2800" b="1" i="0" dirty="0">
                <a:effectLst/>
              </a:rPr>
            </a:br>
            <a:r>
              <a:rPr lang="en-AU" sz="2800" b="1" i="0" dirty="0">
                <a:effectLst/>
              </a:rPr>
              <a:t>2) Rome</a:t>
            </a:r>
            <a:br>
              <a:rPr lang="en-AU" sz="2800" b="1" i="0" dirty="0">
                <a:effectLst/>
              </a:rPr>
            </a:br>
            <a:r>
              <a:rPr lang="en-AU" sz="2800" b="1" i="0" dirty="0">
                <a:effectLst/>
              </a:rPr>
              <a:t>3) Melbourne</a:t>
            </a:r>
            <a:br>
              <a:rPr lang="en-AU" sz="2800" b="1" i="0" dirty="0">
                <a:effectLst/>
              </a:rPr>
            </a:br>
            <a:r>
              <a:rPr lang="en-AU" sz="2800" b="1" i="0" dirty="0">
                <a:effectLst/>
              </a:rPr>
              <a:t>​4) Las Vegas</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227652" y="3213497"/>
            <a:ext cx="4866530" cy="3108543"/>
          </a:xfrm>
          <a:prstGeom prst="rect">
            <a:avLst/>
          </a:prstGeom>
          <a:noFill/>
        </p:spPr>
        <p:txBody>
          <a:bodyPr wrap="square" rtlCol="0">
            <a:spAutoFit/>
          </a:bodyPr>
          <a:lstStyle/>
          <a:p>
            <a:r>
              <a:rPr lang="en-US" sz="2800" b="1" dirty="0"/>
              <a:t>Las Vegas,  USA</a:t>
            </a:r>
            <a:br>
              <a:rPr lang="en-US" sz="2800" dirty="0"/>
            </a:br>
            <a:r>
              <a:rPr lang="en-US" sz="2800" dirty="0"/>
              <a:t>I bet you said Paris, France.</a:t>
            </a:r>
            <a:br>
              <a:rPr lang="en-US" sz="2800" dirty="0"/>
            </a:br>
            <a:br>
              <a:rPr lang="en-US" sz="2800" dirty="0"/>
            </a:br>
            <a:r>
              <a:rPr lang="en-US" sz="2800" dirty="0"/>
              <a:t>​Paris Las Vegas is a hotel and casino located on the Las Vegas Strip in Paradise, Nevada.</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DFE4CD40-FAE1-AEEE-17FF-12C25919B95D}"/>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46045"/>
      </p:ext>
    </p:extLst>
  </p:cSld>
  <p:clrMapOvr>
    <a:masterClrMapping/>
  </p:clrMapOvr>
  <mc:AlternateContent xmlns:mc="http://schemas.openxmlformats.org/markup-compatibility/2006" xmlns:p14="http://schemas.microsoft.com/office/powerpoint/2010/main">
    <mc:Choice Requires="p14">
      <p:transition spd="slow" p14:dur="1400" advClick="0" advTm="20000">
        <p14:rippl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4F6F4288-7DFD-732B-6A82-6B84F91D6D2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5DE1AF-F2C3-9C2B-07AF-CE125A06888A}"/>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F49F7B3A-04A9-418E-87E1-CE087ACC601A}"/>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D06B04CF-3BD2-AC06-6010-2EB54E72E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C85B8F-B07D-9CCD-D45C-2FC350C0E331}"/>
              </a:ext>
            </a:extLst>
          </p:cNvPr>
          <p:cNvSpPr txBox="1"/>
          <p:nvPr/>
        </p:nvSpPr>
        <p:spPr>
          <a:xfrm>
            <a:off x="2062263" y="1938813"/>
            <a:ext cx="8309830" cy="1569660"/>
          </a:xfrm>
          <a:prstGeom prst="rect">
            <a:avLst/>
          </a:prstGeom>
          <a:noFill/>
        </p:spPr>
        <p:txBody>
          <a:bodyPr wrap="square" rtlCol="0">
            <a:spAutoFit/>
          </a:bodyPr>
          <a:lstStyle/>
          <a:p>
            <a:r>
              <a:rPr lang="en-US" sz="3200" b="1" i="0" dirty="0">
                <a:solidFill>
                  <a:srgbClr val="000000"/>
                </a:solidFill>
                <a:effectLst/>
              </a:rPr>
              <a:t>Researchers suspect that fish communicate through the noise of their farts, just like some teenage boys</a:t>
            </a:r>
            <a:endParaRPr lang="en-AU" sz="3200" b="1" dirty="0"/>
          </a:p>
        </p:txBody>
      </p:sp>
      <p:sp>
        <p:nvSpPr>
          <p:cNvPr id="10" name="TextBox 9">
            <a:extLst>
              <a:ext uri="{FF2B5EF4-FFF2-40B4-BE49-F238E27FC236}">
                <a16:creationId xmlns:a16="http://schemas.microsoft.com/office/drawing/2014/main" id="{DF60258B-59C8-7A3A-EF7D-4079C8887F98}"/>
              </a:ext>
            </a:extLst>
          </p:cNvPr>
          <p:cNvSpPr txBox="1"/>
          <p:nvPr/>
        </p:nvSpPr>
        <p:spPr>
          <a:xfrm>
            <a:off x="2777027" y="5177541"/>
            <a:ext cx="5978801" cy="1077218"/>
          </a:xfrm>
          <a:prstGeom prst="rect">
            <a:avLst/>
          </a:prstGeom>
          <a:noFill/>
        </p:spPr>
        <p:txBody>
          <a:bodyPr wrap="square" rtlCol="0">
            <a:spAutoFit/>
          </a:bodyPr>
          <a:lstStyle/>
          <a:p>
            <a:r>
              <a:rPr lang="en-US" sz="3200" dirty="0"/>
              <a:t>No comment.  I am not communicating</a:t>
            </a:r>
            <a:endParaRPr lang="en-AU" sz="3200" dirty="0"/>
          </a:p>
        </p:txBody>
      </p:sp>
      <p:pic>
        <p:nvPicPr>
          <p:cNvPr id="3074" name="Picture 2" descr="Funny fish cartoon smiling Royalty Free Vector Image">
            <a:extLst>
              <a:ext uri="{FF2B5EF4-FFF2-40B4-BE49-F238E27FC236}">
                <a16:creationId xmlns:a16="http://schemas.microsoft.com/office/drawing/2014/main" id="{E81C4E89-CA71-B5AB-1693-7050A8092B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35"/>
          <a:stretch/>
        </p:blipFill>
        <p:spPr bwMode="auto">
          <a:xfrm>
            <a:off x="8889492" y="3798309"/>
            <a:ext cx="2653925" cy="23471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23FB5A9-D49A-3089-2B80-DD431A8B82F7}"/>
              </a:ext>
            </a:extLst>
          </p:cNvPr>
          <p:cNvCxnSpPr/>
          <p:nvPr/>
        </p:nvCxnSpPr>
        <p:spPr>
          <a:xfrm>
            <a:off x="0" y="6793433"/>
            <a:ext cx="12019005"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756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0" fill="hold"/>
                                        <p:tgtEl>
                                          <p:spTgt spid="3"/>
                                        </p:tgtEl>
                                        <p:attrNameLst>
                                          <p:attrName>ppt_x</p:attrName>
                                        </p:attrNameLst>
                                      </p:cBhvr>
                                      <p:tavLst>
                                        <p:tav tm="0">
                                          <p:val>
                                            <p:strVal val="0-#ppt_w/2"/>
                                          </p:val>
                                        </p:tav>
                                        <p:tav tm="100000">
                                          <p:val>
                                            <p:strVal val="#ppt_x"/>
                                          </p:val>
                                        </p:tav>
                                      </p:tavLst>
                                    </p:anim>
                                    <p:anim calcmode="lin" valueType="num">
                                      <p:cBhvr additive="base">
                                        <p:cTn id="8" dur="9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9000"/>
                            </p:stCondLst>
                            <p:childTnLst>
                              <p:par>
                                <p:cTn id="10" presetID="53" presetClass="entr" presetSubtype="16" fill="hold" grpId="0" nodeType="after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7338" y="854963"/>
            <a:ext cx="4080623" cy="2246769"/>
          </a:xfrm>
          <a:prstGeom prst="rect">
            <a:avLst/>
          </a:prstGeom>
          <a:noFill/>
        </p:spPr>
        <p:txBody>
          <a:bodyPr wrap="square" rtlCol="0">
            <a:spAutoFit/>
          </a:bodyPr>
          <a:lstStyle/>
          <a:p>
            <a:pPr fontAlgn="t"/>
            <a:r>
              <a:rPr lang="en-AU" sz="2800" b="1" i="0" dirty="0">
                <a:effectLst/>
                <a:latin typeface="Calibri" panose="020F0502020204030204" pitchFamily="34" charset="0"/>
                <a:cs typeface="Calibri" panose="020F0502020204030204" pitchFamily="34" charset="0"/>
              </a:rPr>
              <a:t>1) Porto, Portugal</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2) Prague, Czechia </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3) Auckland, New Zealand</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4) Ho Chi Minh City, Vietnam</a:t>
            </a:r>
            <a:endParaRPr lang="pt-BR" sz="2800" b="1" i="0" dirty="0">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8201992" y="3155296"/>
            <a:ext cx="3876344" cy="3385542"/>
          </a:xfrm>
          <a:prstGeom prst="rect">
            <a:avLst/>
          </a:prstGeom>
          <a:noFill/>
        </p:spPr>
        <p:txBody>
          <a:bodyPr wrap="square" rtlCol="0">
            <a:spAutoFit/>
          </a:bodyPr>
          <a:lstStyle/>
          <a:p>
            <a:r>
              <a:rPr lang="en-US" sz="2800" b="1" dirty="0"/>
              <a:t>Porto,  Portugal</a:t>
            </a:r>
            <a:br>
              <a:rPr lang="en-US" b="1" dirty="0"/>
            </a:br>
            <a:br>
              <a:rPr lang="en-US" b="1" dirty="0"/>
            </a:br>
            <a:r>
              <a:rPr lang="en-US" sz="2400" dirty="0"/>
              <a:t>The Maria Pia Bridge is a railway bridge built in 1877, and attributed to Gustave Eiffel, situated over the Portuguese northern municipalities of Porto and Vila Nova de Gaia</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9" name="Picture 8" descr="A bridge over a river&#10;&#10;Description automatically generated">
            <a:extLst>
              <a:ext uri="{FF2B5EF4-FFF2-40B4-BE49-F238E27FC236}">
                <a16:creationId xmlns:a16="http://schemas.microsoft.com/office/drawing/2014/main" id="{0AFC9CEB-B23A-BB66-A087-966334EF6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4" y="830045"/>
            <a:ext cx="8002316" cy="5251520"/>
          </a:xfrm>
          <a:prstGeom prst="rect">
            <a:avLst/>
          </a:prstGeom>
        </p:spPr>
      </p:pic>
      <p:cxnSp>
        <p:nvCxnSpPr>
          <p:cNvPr id="2" name="Straight Arrow Connector 1">
            <a:extLst>
              <a:ext uri="{FF2B5EF4-FFF2-40B4-BE49-F238E27FC236}">
                <a16:creationId xmlns:a16="http://schemas.microsoft.com/office/drawing/2014/main" id="{B883C732-EE2D-1BB8-A5E7-9E51683D650C}"/>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833142"/>
      </p:ext>
    </p:extLst>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7338" y="854963"/>
            <a:ext cx="4080623" cy="1815882"/>
          </a:xfrm>
          <a:prstGeom prst="rect">
            <a:avLst/>
          </a:prstGeom>
          <a:noFill/>
        </p:spPr>
        <p:txBody>
          <a:bodyPr wrap="square" rtlCol="0">
            <a:spAutoFit/>
          </a:bodyPr>
          <a:lstStyle/>
          <a:p>
            <a:pPr fontAlgn="t"/>
            <a:r>
              <a:rPr lang="en-AU" sz="2800" b="1" i="0" dirty="0">
                <a:effectLst/>
                <a:latin typeface="Calibri" panose="020F0502020204030204" pitchFamily="34" charset="0"/>
                <a:cs typeface="Calibri" panose="020F0502020204030204" pitchFamily="34" charset="0"/>
              </a:rPr>
              <a:t>1) Bundaberg</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2) Launceston</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3) Melbourne</a:t>
            </a:r>
            <a:br>
              <a:rPr lang="en-AU" sz="2800" b="1" i="0" dirty="0">
                <a:effectLst/>
                <a:latin typeface="Calibri" panose="020F0502020204030204" pitchFamily="34" charset="0"/>
                <a:cs typeface="Calibri" panose="020F0502020204030204" pitchFamily="34" charset="0"/>
              </a:rPr>
            </a:br>
            <a:r>
              <a:rPr lang="en-AU" sz="2800" b="1" i="0" dirty="0">
                <a:effectLst/>
                <a:latin typeface="Calibri" panose="020F0502020204030204" pitchFamily="34" charset="0"/>
                <a:cs typeface="Calibri" panose="020F0502020204030204" pitchFamily="34" charset="0"/>
              </a:rPr>
              <a:t>4) Sydney</a:t>
            </a:r>
            <a:endParaRPr lang="pt-BR" sz="2800" b="1" i="0" dirty="0">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671880" y="2779263"/>
            <a:ext cx="4532477" cy="3508653"/>
          </a:xfrm>
          <a:prstGeom prst="rect">
            <a:avLst/>
          </a:prstGeom>
          <a:noFill/>
        </p:spPr>
        <p:txBody>
          <a:bodyPr wrap="square" rtlCol="0">
            <a:spAutoFit/>
          </a:bodyPr>
          <a:lstStyle/>
          <a:p>
            <a:r>
              <a:rPr lang="en-US" sz="2800" b="1" dirty="0"/>
              <a:t>4)  Sydney – Australia Sq.</a:t>
            </a:r>
            <a:br>
              <a:rPr lang="en-US" b="1" dirty="0"/>
            </a:br>
            <a:br>
              <a:rPr lang="en-US" b="1" dirty="0"/>
            </a:br>
            <a:r>
              <a:rPr lang="en-US" sz="2200" dirty="0"/>
              <a:t>A public art sculpture by John Seward Johnson II, the grandson of Robert Wood Johnson I who co-founded Johnson &amp; Johnson, placed in Australia Square in 1988, Australia's bicentennial year. Johnson's bronze statues depict real people of their time in everyday activities.</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2050" name="Picture 2" descr="Picture">
            <a:extLst>
              <a:ext uri="{FF2B5EF4-FFF2-40B4-BE49-F238E27FC236}">
                <a16:creationId xmlns:a16="http://schemas.microsoft.com/office/drawing/2014/main" id="{BF432823-D4E3-F2C2-BCD1-D3A07EE3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30" y="934867"/>
            <a:ext cx="6662789" cy="5461468"/>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79136CD5-094F-F244-074F-41104CE8BB7C}"/>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74982"/>
      </p:ext>
    </p:extLst>
  </p:cSld>
  <p:clrMapOvr>
    <a:masterClrMapping/>
  </p:clrMapOvr>
  <mc:AlternateContent xmlns:mc="http://schemas.openxmlformats.org/markup-compatibility/2006">
    <mc:Choice xmlns:p14="http://schemas.microsoft.com/office/powerpoint/2010/main" Requires="p14">
      <p:transition spd="slow" p14:dur="200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900086" y="978297"/>
            <a:ext cx="4234249" cy="1815882"/>
          </a:xfrm>
          <a:prstGeom prst="rect">
            <a:avLst/>
          </a:prstGeom>
          <a:noFill/>
        </p:spPr>
        <p:txBody>
          <a:bodyPr wrap="square" rtlCol="0">
            <a:spAutoFit/>
          </a:bodyPr>
          <a:lstStyle/>
          <a:p>
            <a:pPr fontAlgn="t"/>
            <a:r>
              <a:rPr lang="en-AU" sz="2800" b="1" i="0" dirty="0">
                <a:effectLst/>
                <a:latin typeface="Sansation"/>
              </a:rPr>
              <a:t>1) Heidelberg, Germany</a:t>
            </a:r>
            <a:br>
              <a:rPr lang="en-AU" sz="2800" b="1" dirty="0"/>
            </a:br>
            <a:r>
              <a:rPr lang="en-AU" sz="2800" b="1" i="0" dirty="0">
                <a:effectLst/>
                <a:latin typeface="Sansation"/>
              </a:rPr>
              <a:t>2) Antwerp, </a:t>
            </a:r>
            <a:r>
              <a:rPr lang="en-AU" sz="2800" b="1" i="0" dirty="0" err="1">
                <a:effectLst/>
                <a:latin typeface="Sansation"/>
              </a:rPr>
              <a:t>Belgiun</a:t>
            </a:r>
            <a:br>
              <a:rPr lang="en-AU" sz="2800" b="1" dirty="0"/>
            </a:br>
            <a:r>
              <a:rPr lang="en-AU" sz="2800" b="1" i="0" dirty="0">
                <a:effectLst/>
                <a:latin typeface="Sansation"/>
              </a:rPr>
              <a:t>3) </a:t>
            </a:r>
            <a:r>
              <a:rPr lang="en-AU" sz="2800" b="1" i="0" dirty="0" err="1">
                <a:effectLst/>
                <a:latin typeface="Sansation"/>
              </a:rPr>
              <a:t>Amsterdam,Holland</a:t>
            </a:r>
            <a:r>
              <a:rPr lang="en-AU" sz="2800" b="1" i="0" dirty="0">
                <a:effectLst/>
                <a:latin typeface="Sansation"/>
              </a:rPr>
              <a:t>.</a:t>
            </a:r>
            <a:br>
              <a:rPr lang="en-AU" sz="2800" b="1" dirty="0"/>
            </a:br>
            <a:r>
              <a:rPr lang="en-AU" sz="2800" b="1" i="0" dirty="0">
                <a:effectLst/>
                <a:latin typeface="Sansation"/>
              </a:rPr>
              <a:t>​4) Gdansk, Poland</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965990" y="3213497"/>
            <a:ext cx="3599934" cy="2893100"/>
          </a:xfrm>
          <a:prstGeom prst="rect">
            <a:avLst/>
          </a:prstGeom>
          <a:noFill/>
        </p:spPr>
        <p:txBody>
          <a:bodyPr wrap="square" rtlCol="0">
            <a:spAutoFit/>
          </a:bodyPr>
          <a:lstStyle/>
          <a:p>
            <a:r>
              <a:rPr lang="en-US" sz="2800" b="1" dirty="0"/>
              <a:t>Heidelberg,  Germany</a:t>
            </a:r>
            <a:br>
              <a:rPr lang="en-US" sz="2800" dirty="0"/>
            </a:br>
            <a:endParaRPr lang="en-US" sz="2800" dirty="0"/>
          </a:p>
          <a:p>
            <a:r>
              <a:rPr lang="en-US" dirty="0"/>
              <a:t>The Karl Theodor Bridge, commonly known as the Old Bridge, is an arch bridge in Heidelberg that crosses the Neckar river. It connects the Old City with the eastern part of the </a:t>
            </a:r>
            <a:r>
              <a:rPr lang="en-US" dirty="0" err="1"/>
              <a:t>Neuenheim</a:t>
            </a:r>
            <a:r>
              <a:rPr lang="en-US" dirty="0"/>
              <a:t> district of the city on the opposite bank</a:t>
            </a: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bridge over a river with buildings and trees&#10;&#10;Description automatically generated">
            <a:extLst>
              <a:ext uri="{FF2B5EF4-FFF2-40B4-BE49-F238E27FC236}">
                <a16:creationId xmlns:a16="http://schemas.microsoft.com/office/drawing/2014/main" id="{3E6E5551-7101-6CE6-318C-50CEF9B3F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5" y="990600"/>
            <a:ext cx="7694140" cy="5129427"/>
          </a:xfrm>
          <a:prstGeom prst="rect">
            <a:avLst/>
          </a:prstGeom>
        </p:spPr>
      </p:pic>
      <p:cxnSp>
        <p:nvCxnSpPr>
          <p:cNvPr id="2" name="Straight Arrow Connector 1">
            <a:extLst>
              <a:ext uri="{FF2B5EF4-FFF2-40B4-BE49-F238E27FC236}">
                <a16:creationId xmlns:a16="http://schemas.microsoft.com/office/drawing/2014/main" id="{252A832E-D71D-9434-E7CD-4C4F6B6BDB0B}"/>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223886"/>
      </p:ext>
    </p:extLst>
  </p:cSld>
  <p:clrMapOvr>
    <a:masterClrMapping/>
  </p:clrMapOvr>
  <mc:AlternateContent xmlns:mc="http://schemas.openxmlformats.org/markup-compatibility/2006">
    <mc:Choice xmlns:p14="http://schemas.microsoft.com/office/powerpoint/2010/main" Requires="p14">
      <p:transition spd="slow" p14:dur="200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group of people walking on a bridge&#10;&#10;Description automatically generated">
            <a:extLst>
              <a:ext uri="{FF2B5EF4-FFF2-40B4-BE49-F238E27FC236}">
                <a16:creationId xmlns:a16="http://schemas.microsoft.com/office/drawing/2014/main" id="{18845961-7571-0AE9-36C9-A5343DF4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870" y="0"/>
            <a:ext cx="4579951"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en-AU" sz="2800" b="1" i="0" dirty="0">
                <a:effectLst/>
              </a:rPr>
              <a:t>1) France</a:t>
            </a:r>
            <a:br>
              <a:rPr lang="en-AU" sz="2800" b="1" dirty="0"/>
            </a:br>
            <a:r>
              <a:rPr lang="en-AU" sz="2800" b="1" i="0" dirty="0">
                <a:effectLst/>
              </a:rPr>
              <a:t>2) Portugal</a:t>
            </a:r>
            <a:br>
              <a:rPr lang="en-AU" sz="2800" b="1" dirty="0"/>
            </a:br>
            <a:r>
              <a:rPr lang="en-AU" sz="2800" b="1" i="0" dirty="0">
                <a:effectLst/>
              </a:rPr>
              <a:t>3) Brazil</a:t>
            </a:r>
            <a:br>
              <a:rPr lang="en-AU" sz="2800" b="1" dirty="0"/>
            </a:br>
            <a:r>
              <a:rPr lang="en-AU" sz="2800" b="1" i="0" dirty="0">
                <a:effectLst/>
              </a:rPr>
              <a:t>​4) USA</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408488" y="3065215"/>
            <a:ext cx="4478712" cy="3539430"/>
          </a:xfrm>
          <a:prstGeom prst="rect">
            <a:avLst/>
          </a:prstGeom>
          <a:noFill/>
        </p:spPr>
        <p:txBody>
          <a:bodyPr wrap="square" rtlCol="0">
            <a:spAutoFit/>
          </a:bodyPr>
          <a:lstStyle/>
          <a:p>
            <a:r>
              <a:rPr lang="en-US" sz="2800" b="1" dirty="0"/>
              <a:t>San Francisco,  USA</a:t>
            </a:r>
            <a:br>
              <a:rPr lang="en-US" sz="2800" dirty="0"/>
            </a:br>
            <a:br>
              <a:rPr lang="en-US" sz="2800" dirty="0"/>
            </a:br>
            <a:r>
              <a:rPr lang="en-US" sz="2400" dirty="0"/>
              <a:t>The Golden Gate Bridge is a suspension bridge spanning the Golden Gate, the one-mile-wide strait connecting San Francisco Bay and the Pacific Ocean. </a:t>
            </a:r>
          </a:p>
          <a:p>
            <a:endParaRPr lang="en-US" sz="2400" dirty="0"/>
          </a:p>
          <a:p>
            <a:r>
              <a:rPr lang="en-US" sz="2400" dirty="0"/>
              <a:t>Construction started 1933</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DD6FB2F5-916F-E0EE-91CA-AB944E418D22}"/>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518809"/>
      </p:ext>
    </p:extLst>
  </p:cSld>
  <p:clrMapOvr>
    <a:masterClrMapping/>
  </p:clrMapOvr>
  <mc:AlternateContent xmlns:mc="http://schemas.openxmlformats.org/markup-compatibility/2006">
    <mc:Choice xmlns:p14="http://schemas.microsoft.com/office/powerpoint/2010/main" Requires="p14">
      <p:transition spd="slow" p14:dur="200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en-AU" sz="2800" b="1" i="0" dirty="0">
                <a:effectLst/>
              </a:rPr>
              <a:t>1) Israel</a:t>
            </a:r>
            <a:br>
              <a:rPr lang="en-AU" sz="2800" b="1" dirty="0"/>
            </a:br>
            <a:r>
              <a:rPr lang="en-AU" sz="2800" b="1" i="0" dirty="0">
                <a:effectLst/>
              </a:rPr>
              <a:t>2) Lebanon</a:t>
            </a:r>
            <a:br>
              <a:rPr lang="en-AU" sz="2800" b="1" dirty="0"/>
            </a:br>
            <a:r>
              <a:rPr lang="en-AU" sz="2800" b="1" i="0" dirty="0">
                <a:effectLst/>
              </a:rPr>
              <a:t>3) Turkey</a:t>
            </a:r>
            <a:br>
              <a:rPr lang="en-AU" sz="2800" b="1" dirty="0"/>
            </a:br>
            <a:r>
              <a:rPr lang="en-AU" sz="2800" b="1" i="0" dirty="0">
                <a:effectLst/>
              </a:rPr>
              <a:t>4) Greece</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8023654" y="2859270"/>
            <a:ext cx="4168346" cy="3847207"/>
          </a:xfrm>
          <a:prstGeom prst="rect">
            <a:avLst/>
          </a:prstGeom>
          <a:noFill/>
        </p:spPr>
        <p:txBody>
          <a:bodyPr wrap="square" rtlCol="0">
            <a:spAutoFit/>
          </a:bodyPr>
          <a:lstStyle/>
          <a:p>
            <a:r>
              <a:rPr lang="en-US" sz="2800" b="1" dirty="0"/>
              <a:t>Istanbul,  Turkey</a:t>
            </a:r>
            <a:br>
              <a:rPr lang="en-US" sz="2400" dirty="0"/>
            </a:br>
            <a:r>
              <a:rPr lang="en-US" sz="2400" dirty="0"/>
              <a:t>​Hagia Sophia is a former Greek Orthodox Christian patriarchal basilica, later an Ottoman imperial mosque and now a museum in Istanbul, Turkey. Built in 537 AD at the beginning of the Middle Ages, it was famous in particular for its massive dome.</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Hagia Sophia with towers and a dome&#10;&#10;Description automatically generated">
            <a:extLst>
              <a:ext uri="{FF2B5EF4-FFF2-40B4-BE49-F238E27FC236}">
                <a16:creationId xmlns:a16="http://schemas.microsoft.com/office/drawing/2014/main" id="{315CE017-D84B-628A-28C8-9FF877BA2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8" y="758220"/>
            <a:ext cx="7832957" cy="6010707"/>
          </a:xfrm>
          <a:prstGeom prst="rect">
            <a:avLst/>
          </a:prstGeom>
        </p:spPr>
      </p:pic>
      <p:cxnSp>
        <p:nvCxnSpPr>
          <p:cNvPr id="2" name="Straight Arrow Connector 1">
            <a:extLst>
              <a:ext uri="{FF2B5EF4-FFF2-40B4-BE49-F238E27FC236}">
                <a16:creationId xmlns:a16="http://schemas.microsoft.com/office/drawing/2014/main" id="{468C4E63-1F63-49CD-7483-EB2DF833FFA9}"/>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523592"/>
      </p:ext>
    </p:extLst>
  </p:cSld>
  <p:clrMapOvr>
    <a:masterClrMapping/>
  </p:clrMapOvr>
  <p:transition spd="slow" advClick="0" advTm="2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750" fill="hold"/>
                                        <p:tgtEl>
                                          <p:spTgt spid="2"/>
                                        </p:tgtEl>
                                        <p:attrNameLst>
                                          <p:attrName>ppt_x</p:attrName>
                                        </p:attrNameLst>
                                      </p:cBhvr>
                                      <p:tavLst>
                                        <p:tav tm="0">
                                          <p:val>
                                            <p:strVal val="0-#ppt_w/2"/>
                                          </p:val>
                                        </p:tav>
                                        <p:tav tm="100000">
                                          <p:val>
                                            <p:strVal val="#ppt_x"/>
                                          </p:val>
                                        </p:tav>
                                      </p:tavLst>
                                    </p:anim>
                                    <p:anim calcmode="lin" valueType="num">
                                      <p:cBhvr additive="base">
                                        <p:cTn id="8" dur="12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750"/>
                            </p:stCondLst>
                            <p:childTnLst>
                              <p:par>
                                <p:cTn id="10" presetID="2" presetClass="entr" presetSubtype="4"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DE6D45C2-6B83-0137-58A9-2A392D30313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C5400F0-0BBA-4295-D5BC-A4A2BB2CF4C6}"/>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BAEBA8AA-7B6F-A5B9-8B93-E9EC0D6B34FA}"/>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BDE3D4AD-6A83-8BD4-10BA-13290B1F8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2277C9-42B4-FD5F-F16A-53E9066608AC}"/>
              </a:ext>
            </a:extLst>
          </p:cNvPr>
          <p:cNvSpPr txBox="1"/>
          <p:nvPr/>
        </p:nvSpPr>
        <p:spPr>
          <a:xfrm>
            <a:off x="2598906" y="1523881"/>
            <a:ext cx="6994187" cy="1477328"/>
          </a:xfrm>
          <a:prstGeom prst="rect">
            <a:avLst/>
          </a:prstGeom>
          <a:noFill/>
        </p:spPr>
        <p:txBody>
          <a:bodyPr wrap="square" rtlCol="0">
            <a:spAutoFit/>
          </a:bodyPr>
          <a:lstStyle/>
          <a:p>
            <a:pPr algn="l"/>
            <a:r>
              <a:rPr lang="en-US" sz="3600" b="1" i="0" dirty="0">
                <a:solidFill>
                  <a:srgbClr val="000000"/>
                </a:solidFill>
                <a:effectLst/>
              </a:rPr>
              <a:t>The Great Barrier Reef is the only living thing visible from space</a:t>
            </a:r>
          </a:p>
          <a:p>
            <a:endParaRPr lang="en-AU" dirty="0"/>
          </a:p>
        </p:txBody>
      </p:sp>
      <p:sp>
        <p:nvSpPr>
          <p:cNvPr id="4" name="TextBox 3">
            <a:extLst>
              <a:ext uri="{FF2B5EF4-FFF2-40B4-BE49-F238E27FC236}">
                <a16:creationId xmlns:a16="http://schemas.microsoft.com/office/drawing/2014/main" id="{A4991EE1-90C7-2EEE-2B56-F72AF9E52A05}"/>
              </a:ext>
            </a:extLst>
          </p:cNvPr>
          <p:cNvSpPr txBox="1"/>
          <p:nvPr/>
        </p:nvSpPr>
        <p:spPr>
          <a:xfrm>
            <a:off x="2062263" y="3229822"/>
            <a:ext cx="8793805" cy="2308324"/>
          </a:xfrm>
          <a:prstGeom prst="rect">
            <a:avLst/>
          </a:prstGeom>
          <a:noFill/>
        </p:spPr>
        <p:txBody>
          <a:bodyPr wrap="square" rtlCol="0">
            <a:spAutoFit/>
          </a:bodyPr>
          <a:lstStyle/>
          <a:p>
            <a:r>
              <a:rPr lang="en-US" sz="3600" dirty="0"/>
              <a:t> The Great Barrier Reef is larger than the Great Wall of China. It’s so large that it can be seen from space, the only living thing visible from that far away.</a:t>
            </a:r>
            <a:endParaRPr lang="en-AU" sz="3600" dirty="0"/>
          </a:p>
        </p:txBody>
      </p:sp>
      <p:cxnSp>
        <p:nvCxnSpPr>
          <p:cNvPr id="6" name="Straight Arrow Connector 5">
            <a:extLst>
              <a:ext uri="{FF2B5EF4-FFF2-40B4-BE49-F238E27FC236}">
                <a16:creationId xmlns:a16="http://schemas.microsoft.com/office/drawing/2014/main" id="{792C457B-A28F-031E-9E83-A827CC14D160}"/>
              </a:ext>
            </a:extLst>
          </p:cNvPr>
          <p:cNvCxnSpPr/>
          <p:nvPr/>
        </p:nvCxnSpPr>
        <p:spPr>
          <a:xfrm>
            <a:off x="0" y="6793433"/>
            <a:ext cx="12019005"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317798"/>
      </p:ext>
    </p:extLst>
  </p:cSld>
  <p:clrMapOvr>
    <a:masterClrMapping/>
  </p:clrMapOvr>
  <mc:AlternateContent xmlns:mc="http://schemas.openxmlformats.org/markup-compatibility/2006">
    <mc:Choice xmlns:p14="http://schemas.microsoft.com/office/powerpoint/2010/main" Requires="p14">
      <p:transition spd="slow" p14:dur="2000" advClick="0" advTm="17000"/>
    </mc:Choice>
    <mc:Fallback>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9000" fill="hold"/>
                                        <p:tgtEl>
                                          <p:spTgt spid="6"/>
                                        </p:tgtEl>
                                        <p:attrNameLst>
                                          <p:attrName>ppt_x</p:attrName>
                                        </p:attrNameLst>
                                      </p:cBhvr>
                                      <p:tavLst>
                                        <p:tav tm="0">
                                          <p:val>
                                            <p:strVal val="0-#ppt_w/2"/>
                                          </p:val>
                                        </p:tav>
                                        <p:tav tm="100000">
                                          <p:val>
                                            <p:strVal val="#ppt_x"/>
                                          </p:val>
                                        </p:tav>
                                      </p:tavLst>
                                    </p:anim>
                                    <p:anim calcmode="lin" valueType="num">
                                      <p:cBhvr additive="base">
                                        <p:cTn id="8" dur="9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90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tall tower in a city&#10;&#10;Description automatically generated">
            <a:extLst>
              <a:ext uri="{FF2B5EF4-FFF2-40B4-BE49-F238E27FC236}">
                <a16:creationId xmlns:a16="http://schemas.microsoft.com/office/drawing/2014/main" id="{2DF0A7FF-37CC-A291-8965-DA262FA8C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870" y="0"/>
            <a:ext cx="4452938"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7348151" y="978297"/>
            <a:ext cx="3908941" cy="1815882"/>
          </a:xfrm>
          <a:prstGeom prst="rect">
            <a:avLst/>
          </a:prstGeom>
          <a:noFill/>
        </p:spPr>
        <p:txBody>
          <a:bodyPr wrap="square" rtlCol="0">
            <a:spAutoFit/>
          </a:bodyPr>
          <a:lstStyle/>
          <a:p>
            <a:pPr fontAlgn="t"/>
            <a:r>
              <a:rPr lang="en-AU" sz="2800" b="1" i="0" dirty="0">
                <a:effectLst/>
              </a:rPr>
              <a:t>1) Pisa, Italy</a:t>
            </a:r>
            <a:br>
              <a:rPr lang="en-AU" sz="2800" b="1" dirty="0"/>
            </a:br>
            <a:r>
              <a:rPr lang="en-AU" sz="2800" b="1" i="0" dirty="0">
                <a:effectLst/>
              </a:rPr>
              <a:t>2) Porto, Portugal</a:t>
            </a:r>
            <a:br>
              <a:rPr lang="en-AU" sz="2800" b="1" dirty="0"/>
            </a:br>
            <a:r>
              <a:rPr lang="en-AU" sz="2800" b="1" i="0" dirty="0">
                <a:effectLst/>
              </a:rPr>
              <a:t>3) Utrecht, Netherlands</a:t>
            </a:r>
            <a:br>
              <a:rPr lang="en-AU" sz="2800" b="1" dirty="0"/>
            </a:br>
            <a:r>
              <a:rPr lang="en-AU" sz="2800" b="1" i="0" dirty="0">
                <a:effectLst/>
              </a:rPr>
              <a:t>4) Venice, Italy</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150444" y="3213497"/>
            <a:ext cx="4602058" cy="2739211"/>
          </a:xfrm>
          <a:prstGeom prst="rect">
            <a:avLst/>
          </a:prstGeom>
          <a:noFill/>
        </p:spPr>
        <p:txBody>
          <a:bodyPr wrap="square" rtlCol="0">
            <a:spAutoFit/>
          </a:bodyPr>
          <a:lstStyle/>
          <a:p>
            <a:r>
              <a:rPr lang="en-US" sz="2800" b="1" dirty="0"/>
              <a:t>3) Utrecht,  the Netherlands</a:t>
            </a:r>
            <a:br>
              <a:rPr lang="en-US" sz="2400" dirty="0"/>
            </a:br>
            <a:br>
              <a:rPr lang="en-US" sz="2400" dirty="0"/>
            </a:br>
            <a:r>
              <a:rPr lang="en-US" sz="2400" dirty="0"/>
              <a:t>The Dom Tower of Utrecht is the tallest church tower in the Netherlands, at 112.5 </a:t>
            </a:r>
            <a:r>
              <a:rPr lang="en-US" sz="2400" dirty="0" err="1"/>
              <a:t>metres</a:t>
            </a:r>
            <a:r>
              <a:rPr lang="en-US" sz="2400" dirty="0"/>
              <a:t> in height.  The Gothic-style tower is the symbol of the city.</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E0CC8211-DCF2-D9B4-F22A-A618A3B02F28}"/>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560557"/>
      </p:ext>
    </p:extLst>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city next to the water&#10;&#10;Description automatically generated">
            <a:extLst>
              <a:ext uri="{FF2B5EF4-FFF2-40B4-BE49-F238E27FC236}">
                <a16:creationId xmlns:a16="http://schemas.microsoft.com/office/drawing/2014/main" id="{C6C75CB1-76B6-D4C9-7E22-17DB04AB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8" y="0"/>
            <a:ext cx="6858000" cy="6858000"/>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rPr>
              <a:t>1) Genoa, Italy</a:t>
            </a:r>
            <a:br>
              <a:rPr lang="en-AU" sz="2800" b="1" dirty="0"/>
            </a:br>
            <a:r>
              <a:rPr lang="en-AU" sz="2800" b="1" i="0" dirty="0">
                <a:effectLst/>
              </a:rPr>
              <a:t>2) Marseille, France</a:t>
            </a:r>
            <a:br>
              <a:rPr lang="en-AU" sz="2800" b="1" dirty="0"/>
            </a:br>
            <a:r>
              <a:rPr lang="en-AU" sz="2800" b="1" i="0" dirty="0">
                <a:effectLst/>
              </a:rPr>
              <a:t>3) Dubrovnik, Croatia</a:t>
            </a:r>
            <a:br>
              <a:rPr lang="en-AU" sz="2800" b="1" dirty="0"/>
            </a:br>
            <a:r>
              <a:rPr lang="en-AU" sz="2800" b="1" i="0" dirty="0">
                <a:effectLst/>
              </a:rPr>
              <a:t>4) Valencia, Spain</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08034"/>
            <a:ext cx="4696604" cy="3477875"/>
          </a:xfrm>
          <a:prstGeom prst="rect">
            <a:avLst/>
          </a:prstGeom>
          <a:noFill/>
        </p:spPr>
        <p:txBody>
          <a:bodyPr wrap="square" rtlCol="0">
            <a:spAutoFit/>
          </a:bodyPr>
          <a:lstStyle/>
          <a:p>
            <a:r>
              <a:rPr lang="en-US" sz="2800" b="1" dirty="0"/>
              <a:t>Dubrovnik - Croatia.   </a:t>
            </a:r>
            <a:br>
              <a:rPr lang="en-US" sz="2400" dirty="0"/>
            </a:br>
            <a:r>
              <a:rPr lang="en-US" sz="2400" dirty="0"/>
              <a:t>Dubrovnik Old Town, encircled with massive stone walls completed in the 16th century.   Its well-preserved buildings range from baroque St. Blaise Church to Renaissance </a:t>
            </a:r>
            <a:r>
              <a:rPr lang="en-US" sz="2400" dirty="0" err="1"/>
              <a:t>Sponza</a:t>
            </a:r>
            <a:r>
              <a:rPr lang="en-US" sz="2400" dirty="0"/>
              <a:t> Palace and Gothic Rector’s Palace, now a history </a:t>
            </a:r>
            <a:r>
              <a:rPr lang="en-US" sz="2400"/>
              <a:t>museum.</a:t>
            </a:r>
            <a:endParaRPr lang="en-US" sz="2400" dirty="0"/>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Europe</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FF00"/>
                </a:solidFill>
                <a:latin typeface="+mn-lt"/>
              </a:rPr>
              <a:t>Where am I?</a:t>
            </a:r>
            <a:endParaRPr lang="en-AU" sz="3200" b="1" dirty="0">
              <a:solidFill>
                <a:srgbClr val="FFFF00"/>
              </a:solidFill>
              <a:latin typeface="+mn-lt"/>
            </a:endParaRPr>
          </a:p>
        </p:txBody>
      </p:sp>
      <p:cxnSp>
        <p:nvCxnSpPr>
          <p:cNvPr id="2" name="Straight Arrow Connector 1">
            <a:extLst>
              <a:ext uri="{FF2B5EF4-FFF2-40B4-BE49-F238E27FC236}">
                <a16:creationId xmlns:a16="http://schemas.microsoft.com/office/drawing/2014/main" id="{637FCD4C-54BA-E7E1-CD2D-F1F0E4E84A1A}"/>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486396"/>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387348" y="1113830"/>
            <a:ext cx="2490718"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800" b="1" i="0" dirty="0">
                <a:effectLst/>
              </a:rPr>
              <a:t>1) Perth</a:t>
            </a:r>
            <a:br>
              <a:rPr lang="en-AU" sz="2800" b="1" dirty="0"/>
            </a:br>
            <a:r>
              <a:rPr lang="en-AU" sz="2800" b="1" i="0" dirty="0">
                <a:effectLst/>
              </a:rPr>
              <a:t>2) Sydney</a:t>
            </a:r>
            <a:br>
              <a:rPr lang="en-AU" sz="2800" b="1" dirty="0"/>
            </a:br>
            <a:r>
              <a:rPr lang="en-AU" sz="2800" b="1" i="0" dirty="0">
                <a:effectLst/>
              </a:rPr>
              <a:t>3) Nelson Bay</a:t>
            </a:r>
            <a:br>
              <a:rPr lang="en-AU" sz="2800" b="1" dirty="0"/>
            </a:br>
            <a:r>
              <a:rPr lang="en-AU" sz="2800" b="1" i="0" dirty="0">
                <a:effectLst/>
              </a:rPr>
              <a:t>4) Port Arthur</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529384" y="3213497"/>
            <a:ext cx="4223117" cy="3046988"/>
          </a:xfrm>
          <a:prstGeom prst="rect">
            <a:avLst/>
          </a:prstGeom>
          <a:noFill/>
        </p:spPr>
        <p:txBody>
          <a:bodyPr wrap="square" rtlCol="0">
            <a:spAutoFit/>
          </a:bodyPr>
          <a:lstStyle/>
          <a:p>
            <a:pPr marL="457200" indent="-457200">
              <a:buAutoNum type="arabicParenR"/>
            </a:pPr>
            <a:r>
              <a:rPr lang="en-US" sz="2800" b="1" dirty="0"/>
              <a:t>Sydney</a:t>
            </a:r>
          </a:p>
          <a:p>
            <a:pPr marL="457200" indent="-457200">
              <a:buAutoNum type="arabicParenR"/>
            </a:pPr>
            <a:endParaRPr lang="en-US" sz="2000" dirty="0"/>
          </a:p>
          <a:p>
            <a:r>
              <a:rPr lang="en-US" sz="2400" dirty="0"/>
              <a:t>Unveiled in 1926 by Sculptor Sir Edgar Bertram </a:t>
            </a:r>
            <a:r>
              <a:rPr lang="en-US" sz="2400" dirty="0" err="1"/>
              <a:t>Mackennal</a:t>
            </a:r>
            <a:r>
              <a:rPr lang="en-US" sz="2400" dirty="0"/>
              <a:t> (1863-1931) who was the most successful Australian artist of his time.  Located opposite the state library of NSW.</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Australia</a:t>
            </a:r>
            <a:endParaRPr lang="en-AU" sz="3200" dirty="0"/>
          </a:p>
        </p:txBody>
      </p:sp>
      <p:sp>
        <p:nvSpPr>
          <p:cNvPr id="9" name="TextBox 8">
            <a:extLst>
              <a:ext uri="{FF2B5EF4-FFF2-40B4-BE49-F238E27FC236}">
                <a16:creationId xmlns:a16="http://schemas.microsoft.com/office/drawing/2014/main" id="{98867B94-32EF-BFDA-9E59-E8F30B1C79F7}"/>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A32B6B2-B68E-96C9-150D-D7AD70CF3070}"/>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1026" name="Picture 2" descr="Picture">
            <a:extLst>
              <a:ext uri="{FF2B5EF4-FFF2-40B4-BE49-F238E27FC236}">
                <a16:creationId xmlns:a16="http://schemas.microsoft.com/office/drawing/2014/main" id="{A03BF7B2-F597-6686-C3FC-93D32EC32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26" y="591126"/>
            <a:ext cx="3217513" cy="6172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C11A17-5D1A-2026-E120-E24024CBF84E}"/>
              </a:ext>
            </a:extLst>
          </p:cNvPr>
          <p:cNvSpPr txBox="1"/>
          <p:nvPr/>
        </p:nvSpPr>
        <p:spPr>
          <a:xfrm>
            <a:off x="4094206" y="2237214"/>
            <a:ext cx="1754660" cy="954107"/>
          </a:xfrm>
          <a:prstGeom prst="rect">
            <a:avLst/>
          </a:prstGeom>
          <a:noFill/>
        </p:spPr>
        <p:txBody>
          <a:bodyPr wrap="square" rtlCol="0">
            <a:spAutoFit/>
          </a:bodyPr>
          <a:lstStyle/>
          <a:p>
            <a:pPr algn="ctr"/>
            <a:r>
              <a:rPr lang="en-US" sz="2800" dirty="0"/>
              <a:t>Romeo and Juliet</a:t>
            </a:r>
            <a:endParaRPr lang="en-AU" sz="2800" dirty="0"/>
          </a:p>
        </p:txBody>
      </p:sp>
      <p:cxnSp>
        <p:nvCxnSpPr>
          <p:cNvPr id="5" name="Straight Arrow Connector 4">
            <a:extLst>
              <a:ext uri="{FF2B5EF4-FFF2-40B4-BE49-F238E27FC236}">
                <a16:creationId xmlns:a16="http://schemas.microsoft.com/office/drawing/2014/main" id="{1E4DD681-6DBF-C2E7-C245-39573E2AE934}"/>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18494"/>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4000" fill="hold"/>
                                        <p:tgtEl>
                                          <p:spTgt spid="5"/>
                                        </p:tgtEl>
                                        <p:attrNameLst>
                                          <p:attrName>ppt_x</p:attrName>
                                        </p:attrNameLst>
                                      </p:cBhvr>
                                      <p:tavLst>
                                        <p:tav tm="0">
                                          <p:val>
                                            <p:strVal val="0-#ppt_w/2"/>
                                          </p:val>
                                        </p:tav>
                                        <p:tav tm="100000">
                                          <p:val>
                                            <p:strVal val="#ppt_x"/>
                                          </p:val>
                                        </p:tav>
                                      </p:tavLst>
                                    </p:anim>
                                    <p:anim calcmode="lin" valueType="num">
                                      <p:cBhvr additive="base">
                                        <p:cTn id="8" dur="14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4000"/>
                            </p:stCondLst>
                            <p:childTnLst>
                              <p:par>
                                <p:cTn id="10" presetID="2" presetClass="entr" presetSubtype="4"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816122" y="912394"/>
            <a:ext cx="3859515" cy="1815882"/>
          </a:xfrm>
          <a:prstGeom prst="rect">
            <a:avLst/>
          </a:prstGeom>
          <a:noFill/>
        </p:spPr>
        <p:txBody>
          <a:bodyPr wrap="square" rtlCol="0">
            <a:spAutoFit/>
          </a:bodyPr>
          <a:lstStyle/>
          <a:p>
            <a:pPr fontAlgn="t"/>
            <a:r>
              <a:rPr lang="en-AU" sz="2800" b="1" i="0" dirty="0">
                <a:effectLst/>
                <a:latin typeface="Sansation"/>
              </a:rPr>
              <a:t>1) Scotland.</a:t>
            </a:r>
            <a:br>
              <a:rPr lang="en-AU" sz="2800" b="1" i="0" dirty="0">
                <a:effectLst/>
                <a:latin typeface="Sansation"/>
              </a:rPr>
            </a:br>
            <a:r>
              <a:rPr lang="en-AU" sz="2800" b="1" i="0" dirty="0">
                <a:effectLst/>
                <a:latin typeface="Sansation"/>
              </a:rPr>
              <a:t>2) Denmark.</a:t>
            </a:r>
            <a:br>
              <a:rPr lang="en-AU" sz="2800" b="1" i="0" dirty="0">
                <a:effectLst/>
                <a:latin typeface="Sansation"/>
              </a:rPr>
            </a:br>
            <a:r>
              <a:rPr lang="en-AU" sz="2800" b="1" i="0" dirty="0">
                <a:effectLst/>
                <a:latin typeface="Sansation"/>
              </a:rPr>
              <a:t>3) Mumbai.</a:t>
            </a:r>
            <a:br>
              <a:rPr lang="en-AU" sz="2800" b="1" i="0" dirty="0">
                <a:effectLst/>
                <a:latin typeface="Sansation"/>
              </a:rPr>
            </a:br>
            <a:r>
              <a:rPr lang="en-AU" sz="2800" b="1" i="0" dirty="0">
                <a:effectLst/>
                <a:latin typeface="Sansation"/>
              </a:rPr>
              <a:t>​4) New Zealand</a:t>
            </a: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08034"/>
            <a:ext cx="4794422" cy="3539430"/>
          </a:xfrm>
          <a:prstGeom prst="rect">
            <a:avLst/>
          </a:prstGeom>
          <a:noFill/>
        </p:spPr>
        <p:txBody>
          <a:bodyPr wrap="square" rtlCol="0">
            <a:spAutoFit/>
          </a:bodyPr>
          <a:lstStyle/>
          <a:p>
            <a:r>
              <a:rPr lang="en-US" sz="2800" b="1" dirty="0"/>
              <a:t>1 )  Country =  Scotland       Town = Falkirk</a:t>
            </a:r>
            <a:br>
              <a:rPr lang="en-US" sz="2800" dirty="0"/>
            </a:br>
            <a:r>
              <a:rPr lang="en-US" sz="2400" dirty="0"/>
              <a:t>The Falkirk Wheel is a rotating boat lift in central Scotland, connecting the Forth and Clyde Canal with the Union Canal. The lift is named after Falkirk, the town in which it is located. It reconnects the two canals for the first time since the 1930s. </a:t>
            </a:r>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9" name="Picture 8" descr="A bridge with a bridge in the middle&#10;&#10;Description automatically generated">
            <a:extLst>
              <a:ext uri="{FF2B5EF4-FFF2-40B4-BE49-F238E27FC236}">
                <a16:creationId xmlns:a16="http://schemas.microsoft.com/office/drawing/2014/main" id="{5E770AC8-A0C9-0A2A-4771-4B3EBD789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8" y="830045"/>
            <a:ext cx="7315200" cy="4876800"/>
          </a:xfrm>
          <a:prstGeom prst="rect">
            <a:avLst/>
          </a:prstGeom>
        </p:spPr>
      </p:pic>
      <p:sp>
        <p:nvSpPr>
          <p:cNvPr id="11" name="TextBox 10">
            <a:extLst>
              <a:ext uri="{FF2B5EF4-FFF2-40B4-BE49-F238E27FC236}">
                <a16:creationId xmlns:a16="http://schemas.microsoft.com/office/drawing/2014/main" id="{8628DA58-D6E6-FD4D-9F7D-C1DFD15CC51B}"/>
              </a:ext>
            </a:extLst>
          </p:cNvPr>
          <p:cNvSpPr txBox="1"/>
          <p:nvPr/>
        </p:nvSpPr>
        <p:spPr>
          <a:xfrm>
            <a:off x="873211" y="5839578"/>
            <a:ext cx="5560540" cy="1107996"/>
          </a:xfrm>
          <a:prstGeom prst="rect">
            <a:avLst/>
          </a:prstGeom>
          <a:noFill/>
        </p:spPr>
        <p:txBody>
          <a:bodyPr wrap="square" rtlCol="0">
            <a:spAutoFit/>
          </a:bodyPr>
          <a:lstStyle/>
          <a:p>
            <a:r>
              <a:rPr lang="en-US" sz="2400" dirty="0">
                <a:effectLst/>
              </a:rPr>
              <a:t>- 1 point for the country, an extra point if you know the name of the place?</a:t>
            </a:r>
            <a:endParaRPr lang="en-AU" sz="2400" b="1" i="0" dirty="0">
              <a:effectLst/>
              <a:latin typeface="Sansation"/>
            </a:endParaRPr>
          </a:p>
          <a:p>
            <a:endParaRPr lang="en-AU" dirty="0"/>
          </a:p>
        </p:txBody>
      </p:sp>
      <p:cxnSp>
        <p:nvCxnSpPr>
          <p:cNvPr id="2" name="Straight Arrow Connector 1">
            <a:extLst>
              <a:ext uri="{FF2B5EF4-FFF2-40B4-BE49-F238E27FC236}">
                <a16:creationId xmlns:a16="http://schemas.microsoft.com/office/drawing/2014/main" id="{0E22920D-ABE6-09CA-5B0E-B21B76DACC25}"/>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303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22000">
        <p15:prstTrans prst="fallOver"/>
      </p:transition>
    </mc:Choice>
    <mc:Fallback>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E648729-5C27-FC43-4781-DA1942A0298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B1E5121-27FB-A34C-9593-19C9DA5DBEF4}"/>
              </a:ext>
            </a:extLst>
          </p:cNvPr>
          <p:cNvSpPr txBox="1"/>
          <p:nvPr/>
        </p:nvSpPr>
        <p:spPr>
          <a:xfrm>
            <a:off x="6887512" y="610134"/>
            <a:ext cx="3859515" cy="1815882"/>
          </a:xfrm>
          <a:prstGeom prst="rect">
            <a:avLst/>
          </a:prstGeom>
          <a:noFill/>
        </p:spPr>
        <p:txBody>
          <a:bodyPr wrap="square" rtlCol="0">
            <a:spAutoFit/>
          </a:bodyPr>
          <a:lstStyle/>
          <a:p>
            <a:pPr fontAlgn="t"/>
            <a:r>
              <a:rPr lang="en-AU" sz="2800" b="1" i="0" dirty="0">
                <a:effectLst/>
                <a:latin typeface="Sansation"/>
              </a:rPr>
              <a:t>1) Jerusalem</a:t>
            </a:r>
            <a:br>
              <a:rPr lang="en-AU" sz="2800" b="1" i="0" dirty="0">
                <a:effectLst/>
                <a:latin typeface="Sansation"/>
              </a:rPr>
            </a:br>
            <a:r>
              <a:rPr lang="en-AU" sz="2800" b="1" i="0" dirty="0">
                <a:effectLst/>
                <a:latin typeface="Sansation"/>
              </a:rPr>
              <a:t>2) Hong Kong</a:t>
            </a:r>
            <a:br>
              <a:rPr lang="en-AU" sz="2800" b="1" i="0" dirty="0">
                <a:effectLst/>
                <a:latin typeface="Sansation"/>
              </a:rPr>
            </a:br>
            <a:r>
              <a:rPr lang="en-AU" sz="2800" b="1" i="0" dirty="0">
                <a:effectLst/>
                <a:latin typeface="Sansation"/>
              </a:rPr>
              <a:t>3) Mumbai.</a:t>
            </a:r>
            <a:br>
              <a:rPr lang="en-AU" sz="2800" b="1" i="0" dirty="0">
                <a:effectLst/>
                <a:latin typeface="Sansation"/>
              </a:rPr>
            </a:br>
            <a:r>
              <a:rPr lang="en-AU" sz="2800" b="1" i="0" dirty="0">
                <a:effectLst/>
                <a:latin typeface="Sansation"/>
              </a:rPr>
              <a:t>​4) Istanbul</a:t>
            </a:r>
          </a:p>
        </p:txBody>
      </p:sp>
      <p:sp>
        <p:nvSpPr>
          <p:cNvPr id="7" name="TextBox 6">
            <a:extLst>
              <a:ext uri="{FF2B5EF4-FFF2-40B4-BE49-F238E27FC236}">
                <a16:creationId xmlns:a16="http://schemas.microsoft.com/office/drawing/2014/main" id="{F2F80730-C0EE-1F61-3098-93F2FA091F4F}"/>
              </a:ext>
            </a:extLst>
          </p:cNvPr>
          <p:cNvSpPr txBox="1"/>
          <p:nvPr/>
        </p:nvSpPr>
        <p:spPr>
          <a:xfrm>
            <a:off x="5330917" y="2656849"/>
            <a:ext cx="6763265" cy="3970318"/>
          </a:xfrm>
          <a:prstGeom prst="rect">
            <a:avLst/>
          </a:prstGeom>
          <a:noFill/>
        </p:spPr>
        <p:txBody>
          <a:bodyPr wrap="square" rtlCol="0">
            <a:spAutoFit/>
          </a:bodyPr>
          <a:lstStyle/>
          <a:p>
            <a:r>
              <a:rPr lang="en-US" sz="2800" b="1" dirty="0"/>
              <a:t>4 )  Istanbul</a:t>
            </a:r>
            <a:br>
              <a:rPr lang="en-US" sz="2800" dirty="0"/>
            </a:br>
            <a:r>
              <a:rPr lang="en-US" sz="2800" dirty="0"/>
              <a:t>The Grand Bazaar in Istanbul is one of the largest and oldest covered markets in the world, with 61 covered streets and over 4,000 shops on a total area of 30,700 m², attracting between 250,000 and 400,000 visitors daily.</a:t>
            </a:r>
          </a:p>
          <a:p>
            <a:r>
              <a:rPr lang="en-US" sz="2800" dirty="0"/>
              <a:t>If they don’t have the antique in stock, they will get it </a:t>
            </a:r>
            <a:r>
              <a:rPr lang="en-US" sz="2800"/>
              <a:t>for you from the factory.</a:t>
            </a:r>
            <a:endParaRPr lang="en-US" sz="2800" dirty="0"/>
          </a:p>
        </p:txBody>
      </p:sp>
      <p:sp>
        <p:nvSpPr>
          <p:cNvPr id="8" name="TextBox 7">
            <a:extLst>
              <a:ext uri="{FF2B5EF4-FFF2-40B4-BE49-F238E27FC236}">
                <a16:creationId xmlns:a16="http://schemas.microsoft.com/office/drawing/2014/main" id="{5E32C6CA-D0C0-1440-CFA7-024A86EC2045}"/>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E6A740C6-8253-4815-B2D8-64F8BBC65CC2}"/>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3" name="Picture 2" descr="A group of people walking in a market&#10;&#10;Description automatically generated">
            <a:extLst>
              <a:ext uri="{FF2B5EF4-FFF2-40B4-BE49-F238E27FC236}">
                <a16:creationId xmlns:a16="http://schemas.microsoft.com/office/drawing/2014/main" id="{F0C10652-0541-DFF3-7731-F2E6C35FA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7302" y="1742632"/>
            <a:ext cx="5945606" cy="3963737"/>
          </a:xfrm>
          <a:prstGeom prst="rect">
            <a:avLst/>
          </a:prstGeom>
        </p:spPr>
      </p:pic>
      <p:cxnSp>
        <p:nvCxnSpPr>
          <p:cNvPr id="2" name="Straight Arrow Connector 1">
            <a:extLst>
              <a:ext uri="{FF2B5EF4-FFF2-40B4-BE49-F238E27FC236}">
                <a16:creationId xmlns:a16="http://schemas.microsoft.com/office/drawing/2014/main" id="{CD798351-809C-5C8B-A25A-320DED9743B1}"/>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646119"/>
      </p:ext>
    </p:extLst>
  </p:cSld>
  <p:clrMapOvr>
    <a:masterClrMapping/>
  </p:clrMapOvr>
  <mc:AlternateContent xmlns:mc="http://schemas.openxmlformats.org/markup-compatibility/2006">
    <mc:Choice xmlns:p14="http://schemas.microsoft.com/office/powerpoint/2010/main" Requires="p14">
      <p:transition spd="slow" p14:dur="200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E648729-5C27-FC43-4781-DA1942A0298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E32C6CA-D0C0-1440-CFA7-024A86EC2045}"/>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E6A740C6-8253-4815-B2D8-64F8BBC65CC2}"/>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CD798351-809C-5C8B-A25A-320DED9743B1}"/>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ar Crash Animated Gif">
            <a:extLst>
              <a:ext uri="{FF2B5EF4-FFF2-40B4-BE49-F238E27FC236}">
                <a16:creationId xmlns:a16="http://schemas.microsoft.com/office/drawing/2014/main" id="{465C126D-AE86-6B91-F290-5D1324599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735" y="883510"/>
            <a:ext cx="9405551" cy="5290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BD68B7-EE56-DD0D-BF03-CB6B82C17FCC}"/>
              </a:ext>
            </a:extLst>
          </p:cNvPr>
          <p:cNvSpPr txBox="1"/>
          <p:nvPr/>
        </p:nvSpPr>
        <p:spPr>
          <a:xfrm>
            <a:off x="4127157" y="1276865"/>
            <a:ext cx="3821880" cy="707886"/>
          </a:xfrm>
          <a:prstGeom prst="rect">
            <a:avLst/>
          </a:prstGeom>
          <a:noFill/>
        </p:spPr>
        <p:txBody>
          <a:bodyPr wrap="none" rtlCol="0">
            <a:spAutoFit/>
          </a:bodyPr>
          <a:lstStyle/>
          <a:p>
            <a:r>
              <a:rPr lang="en-US" sz="4000" dirty="0">
                <a:latin typeface="Wide Latin" panose="020A0A07050505020404" pitchFamily="18" charset="0"/>
              </a:rPr>
              <a:t>The End</a:t>
            </a:r>
            <a:endParaRPr lang="en-AU" sz="4000" dirty="0">
              <a:latin typeface="Wide Latin" panose="020A0A07050505020404" pitchFamily="18" charset="0"/>
            </a:endParaRPr>
          </a:p>
        </p:txBody>
      </p:sp>
    </p:spTree>
    <p:extLst>
      <p:ext uri="{BB962C8B-B14F-4D97-AF65-F5344CB8AC3E}">
        <p14:creationId xmlns:p14="http://schemas.microsoft.com/office/powerpoint/2010/main" val="1650642266"/>
      </p:ext>
    </p:extLst>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0" fill="hold"/>
                                        <p:tgtEl>
                                          <p:spTgt spid="2"/>
                                        </p:tgtEl>
                                        <p:attrNameLst>
                                          <p:attrName>ppt_x</p:attrName>
                                        </p:attrNameLst>
                                      </p:cBhvr>
                                      <p:tavLst>
                                        <p:tav tm="0">
                                          <p:val>
                                            <p:strVal val="0-#ppt_w/2"/>
                                          </p:val>
                                        </p:tav>
                                        <p:tav tm="100000">
                                          <p:val>
                                            <p:strVal val="#ppt_x"/>
                                          </p:val>
                                        </p:tav>
                                      </p:tavLst>
                                    </p:anim>
                                    <p:anim calcmode="lin" valueType="num">
                                      <p:cBhvr additive="base">
                                        <p:cTn id="8" dur="8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2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144330" y="1011957"/>
            <a:ext cx="2358914"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800" b="1" i="0" dirty="0">
                <a:effectLst/>
              </a:rPr>
              <a:t>1) India</a:t>
            </a:r>
            <a:br>
              <a:rPr lang="en-AU" sz="2800" b="1" dirty="0"/>
            </a:br>
            <a:r>
              <a:rPr lang="en-AU" sz="2800" b="1" i="0" dirty="0">
                <a:effectLst/>
              </a:rPr>
              <a:t>2) Japan</a:t>
            </a:r>
            <a:br>
              <a:rPr lang="en-AU" sz="2800" b="1" dirty="0"/>
            </a:br>
            <a:r>
              <a:rPr lang="en-AU" sz="2800" b="1" i="0" dirty="0">
                <a:effectLst/>
              </a:rPr>
              <a:t>3) Sri Lanka</a:t>
            </a:r>
            <a:br>
              <a:rPr lang="en-AU" sz="2800" b="1" dirty="0"/>
            </a:br>
            <a:r>
              <a:rPr lang="en-AU" sz="2800" b="1" i="0" dirty="0">
                <a:effectLst/>
              </a:rPr>
              <a:t>​4) China</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69972" y="3213497"/>
            <a:ext cx="4382529" cy="2677656"/>
          </a:xfrm>
          <a:prstGeom prst="rect">
            <a:avLst/>
          </a:prstGeom>
          <a:noFill/>
        </p:spPr>
        <p:txBody>
          <a:bodyPr wrap="square" rtlCol="0">
            <a:spAutoFit/>
          </a:bodyPr>
          <a:lstStyle/>
          <a:p>
            <a:pPr marL="457200" indent="-457200">
              <a:buAutoNum type="arabicParenR" startAt="4"/>
            </a:pPr>
            <a:r>
              <a:rPr lang="en-US" sz="2800" b="1" dirty="0"/>
              <a:t>Xi'an,  China</a:t>
            </a:r>
            <a:br>
              <a:rPr lang="en-US" sz="2000" dirty="0"/>
            </a:br>
            <a:endParaRPr lang="en-US" sz="2000" dirty="0"/>
          </a:p>
          <a:p>
            <a:r>
              <a:rPr lang="en-US" sz="2400" dirty="0"/>
              <a:t>The Terracotta Army is a collection of terracotta sculptures depicting the armies of Qin Shi Huang, the first Emperor of China.</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East</a:t>
            </a:r>
            <a:endParaRPr lang="en-AU" sz="3200" dirty="0"/>
          </a:p>
        </p:txBody>
      </p:sp>
      <p:pic>
        <p:nvPicPr>
          <p:cNvPr id="5" name="Picture 4" descr="A group of terracotta warriors&#10;&#10;Description automatically generated">
            <a:extLst>
              <a:ext uri="{FF2B5EF4-FFF2-40B4-BE49-F238E27FC236}">
                <a16:creationId xmlns:a16="http://schemas.microsoft.com/office/drawing/2014/main" id="{9385D52B-511F-6E4B-B8A3-FDAAA6119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45418"/>
            <a:ext cx="6219569" cy="6320349"/>
          </a:xfrm>
          <a:prstGeom prst="rect">
            <a:avLst/>
          </a:prstGeom>
        </p:spPr>
      </p:pic>
      <p:sp>
        <p:nvSpPr>
          <p:cNvPr id="8" name="TextBox 7">
            <a:extLst>
              <a:ext uri="{FF2B5EF4-FFF2-40B4-BE49-F238E27FC236}">
                <a16:creationId xmlns:a16="http://schemas.microsoft.com/office/drawing/2014/main" id="{6ADBC232-A0A9-A90B-A80D-2D9654DB6DE4}"/>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F2827A10-8AEE-DD8F-14FC-6301429A8602}"/>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557484A0-8685-865B-FDFA-8DF4F10A3F60}"/>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56301"/>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4000" fill="hold"/>
                                        <p:tgtEl>
                                          <p:spTgt spid="2"/>
                                        </p:tgtEl>
                                        <p:attrNameLst>
                                          <p:attrName>ppt_x</p:attrName>
                                        </p:attrNameLst>
                                      </p:cBhvr>
                                      <p:tavLst>
                                        <p:tav tm="0">
                                          <p:val>
                                            <p:strVal val="0-#ppt_w/2"/>
                                          </p:val>
                                        </p:tav>
                                        <p:tav tm="100000">
                                          <p:val>
                                            <p:strVal val="#ppt_x"/>
                                          </p:val>
                                        </p:tav>
                                      </p:tavLst>
                                    </p:anim>
                                    <p:anim calcmode="lin" valueType="num">
                                      <p:cBhvr additive="base">
                                        <p:cTn id="8" dur="14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4000"/>
                            </p:stCondLst>
                            <p:childTnLst>
                              <p:par>
                                <p:cTn id="10" presetID="2" presetClass="entr" presetSubtype="4"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69972" y="1184952"/>
            <a:ext cx="3789407" cy="2185214"/>
          </a:xfrm>
          <a:prstGeom prst="rect">
            <a:avLst/>
          </a:prstGeom>
          <a:noFill/>
        </p:spPr>
        <p:txBody>
          <a:bodyPr wrap="square" rtlCol="0">
            <a:spAutoFit/>
          </a:bodyPr>
          <a:lstStyle/>
          <a:p>
            <a:pPr fontAlgn="t"/>
            <a:r>
              <a:rPr lang="es-ES" sz="2800" b="1" i="0" dirty="0">
                <a:effectLst/>
              </a:rPr>
              <a:t>1) Los </a:t>
            </a:r>
            <a:r>
              <a:rPr lang="es-ES" sz="2800" b="1" i="0" dirty="0" err="1">
                <a:effectLst/>
              </a:rPr>
              <a:t>Angeles</a:t>
            </a:r>
            <a:r>
              <a:rPr lang="es-ES" sz="2800" b="1" i="0" dirty="0">
                <a:effectLst/>
              </a:rPr>
              <a:t>, USA</a:t>
            </a:r>
            <a:br>
              <a:rPr lang="es-ES" sz="2800" b="1" i="0" dirty="0">
                <a:effectLst/>
              </a:rPr>
            </a:br>
            <a:r>
              <a:rPr lang="es-ES" sz="2800" b="1" i="0" dirty="0">
                <a:effectLst/>
              </a:rPr>
              <a:t>2) </a:t>
            </a:r>
            <a:r>
              <a:rPr lang="es-ES" sz="2800" b="1" i="0" dirty="0" err="1">
                <a:effectLst/>
              </a:rPr>
              <a:t>Naples</a:t>
            </a:r>
            <a:r>
              <a:rPr lang="es-ES" sz="2800" b="1" i="0" dirty="0">
                <a:effectLst/>
              </a:rPr>
              <a:t>, </a:t>
            </a:r>
            <a:r>
              <a:rPr lang="es-ES" sz="2800" b="1" i="0" dirty="0" err="1">
                <a:effectLst/>
              </a:rPr>
              <a:t>Italy</a:t>
            </a:r>
            <a:endParaRPr lang="es-ES" sz="2800" b="1" i="0" dirty="0">
              <a:effectLst/>
            </a:endParaRPr>
          </a:p>
          <a:p>
            <a:pPr fontAlgn="t"/>
            <a:r>
              <a:rPr lang="es-ES" sz="2800" b="1" i="0" dirty="0">
                <a:effectLst/>
              </a:rPr>
              <a:t>​3) </a:t>
            </a:r>
            <a:r>
              <a:rPr lang="es-ES" sz="2800" b="1" i="0" dirty="0" err="1">
                <a:effectLst/>
              </a:rPr>
              <a:t>Singapore</a:t>
            </a:r>
            <a:br>
              <a:rPr lang="es-ES" sz="2800" b="1" i="0" dirty="0">
                <a:effectLst/>
              </a:rPr>
            </a:br>
            <a:r>
              <a:rPr lang="es-ES" sz="2800" b="1" i="0" dirty="0">
                <a:effectLst/>
              </a:rPr>
              <a:t>4) Barcelona, </a:t>
            </a:r>
            <a:r>
              <a:rPr lang="es-ES" sz="2800" b="1" i="0" dirty="0" err="1">
                <a:effectLst/>
              </a:rPr>
              <a:t>Spain</a:t>
            </a:r>
            <a:br>
              <a:rPr lang="es-ES" sz="2400" i="0" dirty="0">
                <a:effectLst/>
                <a:latin typeface="Sansation"/>
              </a:rPr>
            </a:br>
            <a:r>
              <a:rPr lang="es-ES" sz="2400" i="0" dirty="0">
                <a:effectLst/>
                <a:latin typeface="Sansation"/>
              </a:rPr>
              <a:t>​</a:t>
            </a:r>
          </a:p>
        </p:txBody>
      </p:sp>
      <p:sp>
        <p:nvSpPr>
          <p:cNvPr id="7" name="TextBox 6">
            <a:extLst>
              <a:ext uri="{FF2B5EF4-FFF2-40B4-BE49-F238E27FC236}">
                <a16:creationId xmlns:a16="http://schemas.microsoft.com/office/drawing/2014/main" id="{4E8CB2B2-0EDB-7593-B5E6-466222C55AC6}"/>
              </a:ext>
            </a:extLst>
          </p:cNvPr>
          <p:cNvSpPr txBox="1"/>
          <p:nvPr/>
        </p:nvSpPr>
        <p:spPr>
          <a:xfrm>
            <a:off x="6713838" y="3213497"/>
            <a:ext cx="5038663" cy="3046988"/>
          </a:xfrm>
          <a:prstGeom prst="rect">
            <a:avLst/>
          </a:prstGeom>
          <a:noFill/>
        </p:spPr>
        <p:txBody>
          <a:bodyPr wrap="square" rtlCol="0">
            <a:spAutoFit/>
          </a:bodyPr>
          <a:lstStyle/>
          <a:p>
            <a:r>
              <a:rPr lang="en-US" sz="2800" b="1" dirty="0"/>
              <a:t>3) Singapore</a:t>
            </a:r>
            <a:br>
              <a:rPr lang="en-US" sz="2000" b="1" dirty="0"/>
            </a:br>
            <a:r>
              <a:rPr lang="en-US" sz="2000" b="1" dirty="0"/>
              <a:t>​</a:t>
            </a:r>
          </a:p>
          <a:p>
            <a:r>
              <a:rPr lang="en-US" sz="2400" dirty="0"/>
              <a:t>Marina Bay Sands is an integrated resort fronting Marina Bay in Singapore. At its opening in 2010, it was billed as the world's most expensive standalone casino property at US$8 billion, including the land cost.</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pic>
        <p:nvPicPr>
          <p:cNvPr id="8" name="Picture 7" descr="A tall building with a balcony on top&#10;&#10;Description automatically generated">
            <a:extLst>
              <a:ext uri="{FF2B5EF4-FFF2-40B4-BE49-F238E27FC236}">
                <a16:creationId xmlns:a16="http://schemas.microsoft.com/office/drawing/2014/main" id="{C722AC5E-4E80-30E1-BEE2-9CA3E9B10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798" y="160113"/>
            <a:ext cx="4446202" cy="6675496"/>
          </a:xfrm>
          <a:prstGeom prst="rect">
            <a:avLst/>
          </a:prstGeom>
        </p:spPr>
      </p:pic>
      <p:sp>
        <p:nvSpPr>
          <p:cNvPr id="9" name="TextBox 8">
            <a:extLst>
              <a:ext uri="{FF2B5EF4-FFF2-40B4-BE49-F238E27FC236}">
                <a16:creationId xmlns:a16="http://schemas.microsoft.com/office/drawing/2014/main" id="{BFECBD32-4853-1336-E8D9-7964323ECD9F}"/>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DB652500-76A0-82C4-1916-1AAE272E1604}"/>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660C3106-4BF5-ECC2-35EC-D18D1298F3E9}"/>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501679"/>
      </p:ext>
    </p:extLst>
  </p:cSld>
  <p:clrMapOvr>
    <a:masterClrMapping/>
  </p:clrMapOvr>
  <mc:AlternateContent xmlns:mc="http://schemas.openxmlformats.org/markup-compatibility/2006" xmlns:p14="http://schemas.microsoft.com/office/powerpoint/2010/main">
    <mc:Choice Requires="p14">
      <p:transition spd="slow" p14:dur="1600" advClick="0" advTm="22000">
        <p14:prism isInverted="1"/>
      </p:transition>
    </mc:Choice>
    <mc:Fallback xmlns="">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500" fill="hold"/>
                                        <p:tgtEl>
                                          <p:spTgt spid="2"/>
                                        </p:tgtEl>
                                        <p:attrNameLst>
                                          <p:attrName>ppt_x</p:attrName>
                                        </p:attrNameLst>
                                      </p:cBhvr>
                                      <p:tavLst>
                                        <p:tav tm="0">
                                          <p:val>
                                            <p:strVal val="0-#ppt_w/2"/>
                                          </p:val>
                                        </p:tav>
                                        <p:tav tm="100000">
                                          <p:val>
                                            <p:strVal val="#ppt_x"/>
                                          </p:val>
                                        </p:tav>
                                      </p:tavLst>
                                    </p:anim>
                                    <p:anim calcmode="lin" valueType="num">
                                      <p:cBhvr additive="base">
                                        <p:cTn id="8" dur="13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500"/>
                            </p:stCondLst>
                            <p:childTnLst>
                              <p:par>
                                <p:cTn id="10" presetID="2" presetClass="entr" presetSubtype="4"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a:extLst>
            <a:ext uri="{FF2B5EF4-FFF2-40B4-BE49-F238E27FC236}">
              <a16:creationId xmlns:a16="http://schemas.microsoft.com/office/drawing/2014/main" id="{F3507BAE-8A75-E4F8-5960-F613FF2D9FE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96DAB36-BFC4-7FD3-3172-FEC0C400E12B}"/>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hought Bubble: Cloud 4">
            <a:extLst>
              <a:ext uri="{FF2B5EF4-FFF2-40B4-BE49-F238E27FC236}">
                <a16:creationId xmlns:a16="http://schemas.microsoft.com/office/drawing/2014/main" id="{44074105-A61A-B4CC-B928-2B1C40F2B54F}"/>
              </a:ext>
            </a:extLst>
          </p:cNvPr>
          <p:cNvSpPr/>
          <p:nvPr/>
        </p:nvSpPr>
        <p:spPr>
          <a:xfrm>
            <a:off x="2361910" y="108418"/>
            <a:ext cx="3365771" cy="1031132"/>
          </a:xfrm>
          <a:prstGeom prst="cloudCallout">
            <a:avLst>
              <a:gd name="adj1" fmla="val -69670"/>
              <a:gd name="adj2" fmla="val 12500"/>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rPr>
              <a:t>Did you know</a:t>
            </a:r>
            <a:endParaRPr lang="en-AU" sz="2800" dirty="0">
              <a:solidFill>
                <a:schemeClr val="accent2">
                  <a:lumMod val="50000"/>
                </a:schemeClr>
              </a:solidFill>
            </a:endParaRPr>
          </a:p>
        </p:txBody>
      </p:sp>
      <p:pic>
        <p:nvPicPr>
          <p:cNvPr id="2" name="Picture 2" descr="Mouth Talking Sticker by Startup-Woche Düsseldorf for iOS &amp; Android | GIPHY">
            <a:extLst>
              <a:ext uri="{FF2B5EF4-FFF2-40B4-BE49-F238E27FC236}">
                <a16:creationId xmlns:a16="http://schemas.microsoft.com/office/drawing/2014/main" id="{78E4B0B4-133B-B354-6EB2-C99949839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 y="0"/>
            <a:ext cx="2106827" cy="2106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C85B8F-B07D-9CCD-D45C-2FC350C0E331}"/>
              </a:ext>
            </a:extLst>
          </p:cNvPr>
          <p:cNvSpPr txBox="1"/>
          <p:nvPr/>
        </p:nvSpPr>
        <p:spPr>
          <a:xfrm>
            <a:off x="1996275" y="2465172"/>
            <a:ext cx="8412321" cy="646331"/>
          </a:xfrm>
          <a:prstGeom prst="rect">
            <a:avLst/>
          </a:prstGeom>
          <a:noFill/>
        </p:spPr>
        <p:txBody>
          <a:bodyPr wrap="square" rtlCol="0">
            <a:spAutoFit/>
          </a:bodyPr>
          <a:lstStyle/>
          <a:p>
            <a:r>
              <a:rPr lang="en-US" sz="3600" b="1" i="0" dirty="0">
                <a:solidFill>
                  <a:srgbClr val="000000"/>
                </a:solidFill>
                <a:effectLst/>
              </a:rPr>
              <a:t>In 1992, Singapore banned chewing gum. </a:t>
            </a:r>
            <a:endParaRPr lang="en-AU" sz="3600" b="1" dirty="0"/>
          </a:p>
        </p:txBody>
      </p:sp>
      <p:sp>
        <p:nvSpPr>
          <p:cNvPr id="4" name="TextBox 3">
            <a:extLst>
              <a:ext uri="{FF2B5EF4-FFF2-40B4-BE49-F238E27FC236}">
                <a16:creationId xmlns:a16="http://schemas.microsoft.com/office/drawing/2014/main" id="{DF60258B-59C8-7A3A-EF7D-4079C8887F98}"/>
              </a:ext>
            </a:extLst>
          </p:cNvPr>
          <p:cNvSpPr txBox="1"/>
          <p:nvPr/>
        </p:nvSpPr>
        <p:spPr>
          <a:xfrm>
            <a:off x="3701509" y="4179149"/>
            <a:ext cx="7475572" cy="1754326"/>
          </a:xfrm>
          <a:prstGeom prst="rect">
            <a:avLst/>
          </a:prstGeom>
          <a:noFill/>
        </p:spPr>
        <p:txBody>
          <a:bodyPr wrap="square" rtlCol="0">
            <a:spAutoFit/>
          </a:bodyPr>
          <a:lstStyle/>
          <a:p>
            <a:r>
              <a:rPr lang="en-US" sz="3600" dirty="0">
                <a:solidFill>
                  <a:srgbClr val="000000"/>
                </a:solidFill>
              </a:rPr>
              <a:t>This fell in line with the country’s strict laws against litter, graffiti, jaywalking, spitting, and other untidy habits.</a:t>
            </a:r>
            <a:endParaRPr lang="en-AU" sz="3600" dirty="0"/>
          </a:p>
        </p:txBody>
      </p:sp>
      <p:pic>
        <p:nvPicPr>
          <p:cNvPr id="2050" name="Picture 2" descr="Gum clipart chew pictures on Cliparts Pub 2020! 🔝">
            <a:extLst>
              <a:ext uri="{FF2B5EF4-FFF2-40B4-BE49-F238E27FC236}">
                <a16:creationId xmlns:a16="http://schemas.microsoft.com/office/drawing/2014/main" id="{3090B880-4EC2-80E5-2C38-77421C566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11" y="3945713"/>
            <a:ext cx="2081712" cy="24506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FDA84439-EFC9-0902-9182-92DDDC662FC3}"/>
              </a:ext>
            </a:extLst>
          </p:cNvPr>
          <p:cNvCxnSpPr/>
          <p:nvPr/>
        </p:nvCxnSpPr>
        <p:spPr>
          <a:xfrm>
            <a:off x="0" y="6793433"/>
            <a:ext cx="12019005"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539051"/>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9000" fill="hold"/>
                                        <p:tgtEl>
                                          <p:spTgt spid="6"/>
                                        </p:tgtEl>
                                        <p:attrNameLst>
                                          <p:attrName>ppt_x</p:attrName>
                                        </p:attrNameLst>
                                      </p:cBhvr>
                                      <p:tavLst>
                                        <p:tav tm="0">
                                          <p:val>
                                            <p:strVal val="0-#ppt_w/2"/>
                                          </p:val>
                                        </p:tav>
                                        <p:tav tm="100000">
                                          <p:val>
                                            <p:strVal val="#ppt_x"/>
                                          </p:val>
                                        </p:tav>
                                      </p:tavLst>
                                    </p:anim>
                                    <p:anim calcmode="lin" valueType="num">
                                      <p:cBhvr additive="base">
                                        <p:cTn id="8" dur="9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9000"/>
                            </p:stCondLst>
                            <p:childTnLst>
                              <p:par>
                                <p:cTn id="10" presetID="53" presetClass="entr" presetSubtype="16"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369972" y="1236941"/>
            <a:ext cx="3789407"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b="1" i="0" dirty="0">
                <a:effectLst/>
              </a:rPr>
              <a:t>1) Sydney, Australia</a:t>
            </a:r>
            <a:br>
              <a:rPr lang="en-US" sz="2800" b="1" dirty="0"/>
            </a:br>
            <a:r>
              <a:rPr lang="en-US" sz="2800" b="1" i="0" dirty="0">
                <a:effectLst/>
              </a:rPr>
              <a:t>2) Hong Kong</a:t>
            </a:r>
            <a:br>
              <a:rPr lang="en-US" sz="2800" b="1" dirty="0"/>
            </a:br>
            <a:r>
              <a:rPr lang="en-US" sz="2800" b="1" i="0" dirty="0">
                <a:effectLst/>
              </a:rPr>
              <a:t>3) Moscow, Russia</a:t>
            </a:r>
            <a:br>
              <a:rPr lang="en-US" sz="2800" b="1" dirty="0"/>
            </a:br>
            <a:r>
              <a:rPr lang="en-US" sz="2800" b="1" i="0" dirty="0">
                <a:effectLst/>
              </a:rPr>
              <a:t>​4) St Petersburg, Russia</a:t>
            </a:r>
            <a:endParaRPr kumimoji="0" lang="en-AU" sz="2800" b="1" i="0" u="none" strike="noStrike" kern="1200" cap="none" spc="0" normalizeH="0" baseline="0" noProof="0" dirty="0">
              <a:ln>
                <a:noFill/>
              </a:ln>
              <a:effectLst/>
              <a:uLnTx/>
              <a:uFillTx/>
              <a:ea typeface="+mn-ea"/>
              <a:cs typeface="+mn-cs"/>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69972" y="3675162"/>
            <a:ext cx="4382529" cy="1754326"/>
          </a:xfrm>
          <a:prstGeom prst="rect">
            <a:avLst/>
          </a:prstGeom>
          <a:noFill/>
        </p:spPr>
        <p:txBody>
          <a:bodyPr wrap="square" rtlCol="0">
            <a:spAutoFit/>
          </a:bodyPr>
          <a:lstStyle/>
          <a:p>
            <a:r>
              <a:rPr lang="en-US" sz="2800" b="1" dirty="0"/>
              <a:t>4)   St Petersburg,  Russia</a:t>
            </a:r>
            <a:br>
              <a:rPr lang="en-US" sz="2000" b="1" dirty="0"/>
            </a:br>
            <a:br>
              <a:rPr lang="en-US" sz="2000" b="1" dirty="0"/>
            </a:br>
            <a:r>
              <a:rPr lang="en-US" sz="2000" dirty="0"/>
              <a:t>Cathedral of the Resurrection of Christ (commonly known as Church of the </a:t>
            </a:r>
            <a:r>
              <a:rPr lang="en-US" sz="2000" dirty="0" err="1"/>
              <a:t>Saviour</a:t>
            </a:r>
            <a:r>
              <a:rPr lang="en-US" sz="2000" dirty="0"/>
              <a:t> on Spilled Blood).</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The World</a:t>
            </a:r>
            <a:endParaRPr lang="en-AU" sz="3200" dirty="0"/>
          </a:p>
        </p:txBody>
      </p:sp>
      <p:pic>
        <p:nvPicPr>
          <p:cNvPr id="5" name="Picture 4" descr="A close-up of a building&#10;&#10;Description automatically generated">
            <a:extLst>
              <a:ext uri="{FF2B5EF4-FFF2-40B4-BE49-F238E27FC236}">
                <a16:creationId xmlns:a16="http://schemas.microsoft.com/office/drawing/2014/main" id="{97B55F5D-F345-034F-FF7E-3D4749A9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35" y="55106"/>
            <a:ext cx="5139092" cy="6699507"/>
          </a:xfrm>
          <a:prstGeom prst="rect">
            <a:avLst/>
          </a:prstGeom>
        </p:spPr>
      </p:pic>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211E4B8-2A5B-0968-45EB-A24CB984F7AB}"/>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BFD477A7-598F-AB96-6D56-BD172A0FE292}"/>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51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ageCurlDoubl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4000" fill="hold"/>
                                        <p:tgtEl>
                                          <p:spTgt spid="2"/>
                                        </p:tgtEl>
                                        <p:attrNameLst>
                                          <p:attrName>ppt_x</p:attrName>
                                        </p:attrNameLst>
                                      </p:cBhvr>
                                      <p:tavLst>
                                        <p:tav tm="0">
                                          <p:val>
                                            <p:strVal val="0-#ppt_w/2"/>
                                          </p:val>
                                        </p:tav>
                                        <p:tav tm="100000">
                                          <p:val>
                                            <p:strVal val="#ppt_x"/>
                                          </p:val>
                                        </p:tav>
                                      </p:tavLst>
                                    </p:anim>
                                    <p:anim calcmode="lin" valueType="num">
                                      <p:cBhvr additive="base">
                                        <p:cTn id="8" dur="14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4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descr="A tree growing over a building&#10;&#10;Description automatically generated with medium confidence">
            <a:extLst>
              <a:ext uri="{FF2B5EF4-FFF2-40B4-BE49-F238E27FC236}">
                <a16:creationId xmlns:a16="http://schemas.microsoft.com/office/drawing/2014/main" id="{73FB405F-A928-292B-FFD1-EA69186D7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57" y="127789"/>
            <a:ext cx="4453354" cy="6686375"/>
          </a:xfrm>
          <a:prstGeom prst="rect">
            <a:avLst/>
          </a:prstGeom>
        </p:spPr>
      </p:pic>
      <p:sp>
        <p:nvSpPr>
          <p:cNvPr id="6" name="TextBox 5">
            <a:extLst>
              <a:ext uri="{FF2B5EF4-FFF2-40B4-BE49-F238E27FC236}">
                <a16:creationId xmlns:a16="http://schemas.microsoft.com/office/drawing/2014/main" id="{815D5256-806F-9566-E866-BED0C8D6DC0D}"/>
              </a:ext>
            </a:extLst>
          </p:cNvPr>
          <p:cNvSpPr txBox="1"/>
          <p:nvPr/>
        </p:nvSpPr>
        <p:spPr>
          <a:xfrm>
            <a:off x="5815914" y="3828136"/>
            <a:ext cx="5565887"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b="1" i="0" dirty="0">
                <a:effectLst/>
              </a:rPr>
              <a:t>3) Ta Prohm temple, </a:t>
            </a:r>
            <a:r>
              <a:rPr lang="en-US" sz="2800" b="1" i="0" dirty="0" err="1">
                <a:effectLst/>
              </a:rPr>
              <a:t>Siem</a:t>
            </a:r>
            <a:r>
              <a:rPr lang="en-US" sz="2800" b="1" i="0" dirty="0">
                <a:effectLst/>
              </a:rPr>
              <a:t> Reap, Cambodia</a:t>
            </a:r>
            <a:br>
              <a:rPr lang="en-US" sz="2800" dirty="0"/>
            </a:br>
            <a:r>
              <a:rPr lang="en-US" sz="2400" b="0" i="0" dirty="0">
                <a:effectLst/>
              </a:rPr>
              <a:t>Ta Prohm  is the modern name of the temple in </a:t>
            </a:r>
            <a:r>
              <a:rPr lang="en-US" sz="2400" b="0" i="0" dirty="0" err="1">
                <a:effectLst/>
              </a:rPr>
              <a:t>Siem</a:t>
            </a:r>
            <a:r>
              <a:rPr lang="en-US" sz="2400" b="0" i="0" dirty="0">
                <a:effectLst/>
              </a:rPr>
              <a:t> Reap, built in the 12th and early 13th centuries and originally called </a:t>
            </a:r>
            <a:r>
              <a:rPr lang="en-US" sz="2400" b="0" i="0" dirty="0" err="1">
                <a:effectLst/>
              </a:rPr>
              <a:t>Rajavihara</a:t>
            </a:r>
            <a:r>
              <a:rPr lang="en-US" sz="2400" b="0" i="0" dirty="0">
                <a:effectLst/>
              </a:rPr>
              <a:t> </a:t>
            </a:r>
            <a:endParaRPr kumimoji="0" lang="en-AU" sz="2400" b="1" i="0" u="none" strike="noStrike" kern="1200" cap="none" spc="0" normalizeH="0" baseline="0" noProof="0" dirty="0">
              <a:ln>
                <a:noFill/>
              </a:ln>
              <a:effectLst/>
              <a:uLnTx/>
              <a:uFillTx/>
              <a:ea typeface="+mn-ea"/>
              <a:cs typeface="+mn-cs"/>
            </a:endParaRP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err="1"/>
              <a:t>S.E.Asia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8211E4B8-2A5B-0968-45EB-A24CB984F7AB}"/>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sp>
        <p:nvSpPr>
          <p:cNvPr id="10" name="TextBox 9">
            <a:extLst>
              <a:ext uri="{FF2B5EF4-FFF2-40B4-BE49-F238E27FC236}">
                <a16:creationId xmlns:a16="http://schemas.microsoft.com/office/drawing/2014/main" id="{5261CDA3-B2A1-305F-EA6D-F315B51016AA}"/>
              </a:ext>
            </a:extLst>
          </p:cNvPr>
          <p:cNvSpPr txBox="1"/>
          <p:nvPr/>
        </p:nvSpPr>
        <p:spPr>
          <a:xfrm>
            <a:off x="5695870" y="966809"/>
            <a:ext cx="6398311" cy="2246769"/>
          </a:xfrm>
          <a:prstGeom prst="rect">
            <a:avLst/>
          </a:prstGeom>
          <a:noFill/>
        </p:spPr>
        <p:txBody>
          <a:bodyPr wrap="square" rtlCol="0">
            <a:spAutoFit/>
          </a:bodyPr>
          <a:lstStyle/>
          <a:p>
            <a:r>
              <a:rPr lang="en-AU" sz="2800" b="1" i="0" dirty="0">
                <a:effectLst/>
              </a:rPr>
              <a:t>1)  Banteay </a:t>
            </a:r>
            <a:r>
              <a:rPr lang="en-AU" sz="2800" b="1" i="0" dirty="0" err="1">
                <a:effectLst/>
              </a:rPr>
              <a:t>Srei</a:t>
            </a:r>
            <a:r>
              <a:rPr lang="en-AU" sz="2800" b="1" i="0" dirty="0">
                <a:effectLst/>
              </a:rPr>
              <a:t>, </a:t>
            </a:r>
            <a:r>
              <a:rPr lang="en-AU" sz="2800" b="1" i="0" dirty="0">
                <a:solidFill>
                  <a:schemeClr val="accent2">
                    <a:lumMod val="50000"/>
                  </a:schemeClr>
                </a:solidFill>
                <a:effectLst/>
              </a:rPr>
              <a:t>Angkor,</a:t>
            </a:r>
            <a:r>
              <a:rPr lang="en-AU" sz="2800" b="1" i="0" dirty="0">
                <a:effectLst/>
              </a:rPr>
              <a:t> </a:t>
            </a:r>
            <a:r>
              <a:rPr lang="en-AU" sz="2800" b="1" i="0" dirty="0">
                <a:solidFill>
                  <a:schemeClr val="accent2">
                    <a:lumMod val="50000"/>
                  </a:schemeClr>
                </a:solidFill>
                <a:effectLst/>
              </a:rPr>
              <a:t>Cambodia </a:t>
            </a:r>
            <a:br>
              <a:rPr lang="en-AU" sz="2800" b="1" dirty="0"/>
            </a:br>
            <a:r>
              <a:rPr lang="en-AU" sz="2800" b="1" i="0" dirty="0">
                <a:effectLst/>
              </a:rPr>
              <a:t>2)  Sri Ponnambalam </a:t>
            </a:r>
            <a:r>
              <a:rPr lang="en-AU" sz="2800" b="1" i="0" dirty="0" err="1">
                <a:effectLst/>
              </a:rPr>
              <a:t>Vanesar</a:t>
            </a:r>
            <a:r>
              <a:rPr lang="en-AU" sz="2800" b="1" i="0" dirty="0">
                <a:effectLst/>
              </a:rPr>
              <a:t> </a:t>
            </a:r>
            <a:r>
              <a:rPr lang="en-AU" sz="2800" b="1" i="0" dirty="0" err="1">
                <a:effectLst/>
              </a:rPr>
              <a:t>Kovil</a:t>
            </a:r>
            <a:r>
              <a:rPr lang="en-AU" sz="2800" b="1" i="0" dirty="0">
                <a:effectLst/>
              </a:rPr>
              <a:t>, </a:t>
            </a:r>
            <a:r>
              <a:rPr lang="en-AU" sz="2800" b="1" i="0" dirty="0">
                <a:solidFill>
                  <a:schemeClr val="accent2">
                    <a:lumMod val="50000"/>
                  </a:schemeClr>
                </a:solidFill>
                <a:effectLst/>
              </a:rPr>
              <a:t>Colombo,</a:t>
            </a:r>
            <a:r>
              <a:rPr lang="en-AU" sz="2800" b="1" i="0" dirty="0">
                <a:effectLst/>
              </a:rPr>
              <a:t> </a:t>
            </a:r>
            <a:r>
              <a:rPr lang="en-AU" sz="2800" b="1" i="0" dirty="0">
                <a:solidFill>
                  <a:schemeClr val="accent2">
                    <a:lumMod val="50000"/>
                  </a:schemeClr>
                </a:solidFill>
                <a:effectLst/>
              </a:rPr>
              <a:t>Sri Lanka</a:t>
            </a:r>
            <a:br>
              <a:rPr lang="en-AU" sz="2800" b="1" dirty="0"/>
            </a:br>
            <a:r>
              <a:rPr lang="en-AU" sz="2800" b="1" i="0" dirty="0">
                <a:effectLst/>
              </a:rPr>
              <a:t>3) Ta Prohm temple, </a:t>
            </a:r>
            <a:r>
              <a:rPr lang="en-AU" sz="2800" b="1" i="0" dirty="0" err="1">
                <a:solidFill>
                  <a:schemeClr val="accent2">
                    <a:lumMod val="50000"/>
                  </a:schemeClr>
                </a:solidFill>
                <a:effectLst/>
              </a:rPr>
              <a:t>Siem</a:t>
            </a:r>
            <a:r>
              <a:rPr lang="en-AU" sz="2800" b="1" i="0" dirty="0">
                <a:solidFill>
                  <a:schemeClr val="accent2">
                    <a:lumMod val="50000"/>
                  </a:schemeClr>
                </a:solidFill>
                <a:effectLst/>
              </a:rPr>
              <a:t> </a:t>
            </a:r>
            <a:r>
              <a:rPr lang="en-AU" sz="2800" b="1" i="0" dirty="0" err="1">
                <a:solidFill>
                  <a:schemeClr val="accent2">
                    <a:lumMod val="50000"/>
                  </a:schemeClr>
                </a:solidFill>
                <a:effectLst/>
              </a:rPr>
              <a:t>Reap</a:t>
            </a:r>
            <a:r>
              <a:rPr lang="en-AU" sz="2800" b="1" i="0" dirty="0" err="1">
                <a:effectLst/>
              </a:rPr>
              <a:t>,</a:t>
            </a:r>
            <a:r>
              <a:rPr lang="en-AU" sz="2800" b="1" i="0" dirty="0" err="1">
                <a:solidFill>
                  <a:schemeClr val="accent2">
                    <a:lumMod val="50000"/>
                  </a:schemeClr>
                </a:solidFill>
                <a:effectLst/>
              </a:rPr>
              <a:t>Cambodia</a:t>
            </a:r>
            <a:br>
              <a:rPr lang="en-AU" sz="2800" b="1" dirty="0"/>
            </a:br>
            <a:r>
              <a:rPr lang="en-AU" sz="2800" b="1" i="0" dirty="0">
                <a:effectLst/>
              </a:rPr>
              <a:t>​4)  </a:t>
            </a:r>
            <a:r>
              <a:rPr lang="en-AU" sz="2800" b="1" i="0" dirty="0" err="1">
                <a:effectLst/>
              </a:rPr>
              <a:t>Jhandewalan</a:t>
            </a:r>
            <a:r>
              <a:rPr lang="en-AU" sz="2800" b="1" i="0" dirty="0">
                <a:effectLst/>
              </a:rPr>
              <a:t> Temple, </a:t>
            </a:r>
            <a:r>
              <a:rPr lang="en-AU" sz="2800" b="1" i="0" dirty="0">
                <a:solidFill>
                  <a:schemeClr val="accent2">
                    <a:lumMod val="50000"/>
                  </a:schemeClr>
                </a:solidFill>
                <a:effectLst/>
              </a:rPr>
              <a:t>Delhi, India</a:t>
            </a:r>
            <a:endParaRPr lang="en-AU" sz="2800" b="1" dirty="0">
              <a:solidFill>
                <a:schemeClr val="accent2">
                  <a:lumMod val="50000"/>
                </a:schemeClr>
              </a:solidFill>
            </a:endParaRPr>
          </a:p>
        </p:txBody>
      </p:sp>
      <p:cxnSp>
        <p:nvCxnSpPr>
          <p:cNvPr id="2" name="Straight Arrow Connector 1">
            <a:extLst>
              <a:ext uri="{FF2B5EF4-FFF2-40B4-BE49-F238E27FC236}">
                <a16:creationId xmlns:a16="http://schemas.microsoft.com/office/drawing/2014/main" id="{8D9D6C66-72E5-75F3-7AE2-B0CA1FA98094}"/>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25056"/>
      </p:ext>
    </p:extLst>
  </p:cSld>
  <p:clrMapOvr>
    <a:masterClrMapping/>
  </p:clrMapOvr>
  <mc:AlternateContent xmlns:mc="http://schemas.openxmlformats.org/markup-compatibility/2006" xmlns:p14="http://schemas.microsoft.com/office/powerpoint/2010/main">
    <mc:Choice Requires="p14">
      <p:transition spd="slow" p14:dur="4400" advClick="0" advTm="20000">
        <p14:honeycomb/>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1" presetClass="entr" presetSubtype="0" fill="hold" grpId="0" nodeType="afterEffect">
                                  <p:stCondLst>
                                    <p:cond delay="1000"/>
                                  </p:stCondLst>
                                  <p:childTnLst>
                                    <p:set>
                                      <p:cBhvr>
                                        <p:cTn id="11"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8201994" y="978297"/>
            <a:ext cx="2227109" cy="1815882"/>
          </a:xfrm>
          <a:prstGeom prst="rect">
            <a:avLst/>
          </a:prstGeom>
          <a:noFill/>
        </p:spPr>
        <p:txBody>
          <a:bodyPr wrap="square" rtlCol="0">
            <a:spAutoFit/>
          </a:bodyPr>
          <a:lstStyle/>
          <a:p>
            <a:pPr fontAlgn="t"/>
            <a:r>
              <a:rPr lang="pt-BR" sz="2800" b="1" i="0" dirty="0">
                <a:effectLst/>
              </a:rPr>
              <a:t>1) Durban</a:t>
            </a:r>
            <a:br>
              <a:rPr lang="pt-BR" sz="2800" b="1" i="0" dirty="0">
                <a:effectLst/>
              </a:rPr>
            </a:br>
            <a:r>
              <a:rPr lang="pt-BR" sz="2800" b="1" i="0" dirty="0">
                <a:effectLst/>
              </a:rPr>
              <a:t>2) Cape Town</a:t>
            </a:r>
            <a:br>
              <a:rPr lang="pt-BR" sz="2800" b="1" i="0" dirty="0">
                <a:effectLst/>
              </a:rPr>
            </a:br>
            <a:r>
              <a:rPr lang="pt-BR" sz="2800" b="1" i="0" dirty="0">
                <a:effectLst/>
              </a:rPr>
              <a:t>3) Dakar</a:t>
            </a:r>
            <a:br>
              <a:rPr lang="pt-BR" sz="2800" b="1" i="0" dirty="0">
                <a:effectLst/>
              </a:rPr>
            </a:br>
            <a:r>
              <a:rPr lang="pt-BR" sz="2800" b="1" i="0" dirty="0">
                <a:effectLst/>
              </a:rPr>
              <a:t>​4) Tunis</a:t>
            </a:r>
          </a:p>
        </p:txBody>
      </p:sp>
      <p:sp>
        <p:nvSpPr>
          <p:cNvPr id="7" name="TextBox 6">
            <a:extLst>
              <a:ext uri="{FF2B5EF4-FFF2-40B4-BE49-F238E27FC236}">
                <a16:creationId xmlns:a16="http://schemas.microsoft.com/office/drawing/2014/main" id="{4E8CB2B2-0EDB-7593-B5E6-466222C55AC6}"/>
              </a:ext>
            </a:extLst>
          </p:cNvPr>
          <p:cNvSpPr txBox="1"/>
          <p:nvPr/>
        </p:nvSpPr>
        <p:spPr>
          <a:xfrm>
            <a:off x="8201994" y="3213497"/>
            <a:ext cx="3550507" cy="1969770"/>
          </a:xfrm>
          <a:prstGeom prst="rect">
            <a:avLst/>
          </a:prstGeom>
          <a:noFill/>
        </p:spPr>
        <p:txBody>
          <a:bodyPr wrap="square" rtlCol="0">
            <a:spAutoFit/>
          </a:bodyPr>
          <a:lstStyle/>
          <a:p>
            <a:r>
              <a:rPr lang="en-US" sz="2800" b="1" dirty="0"/>
              <a:t>Q 2)  Cape Town - South Africa</a:t>
            </a:r>
            <a:r>
              <a:rPr lang="en-US" sz="2800" dirty="0"/>
              <a:t> </a:t>
            </a:r>
            <a:r>
              <a:rPr lang="en-US" dirty="0"/>
              <a:t> </a:t>
            </a:r>
            <a:br>
              <a:rPr lang="en-US" dirty="0"/>
            </a:br>
            <a:r>
              <a:rPr lang="en-US" dirty="0"/>
              <a:t>​</a:t>
            </a:r>
          </a:p>
          <a:p>
            <a:r>
              <a:rPr lang="en-US" sz="2400" dirty="0"/>
              <a:t>Table mountain from </a:t>
            </a:r>
            <a:r>
              <a:rPr lang="en-US" sz="2400" dirty="0" err="1"/>
              <a:t>Blauberg</a:t>
            </a:r>
            <a:r>
              <a:rPr lang="en-US" sz="2400" dirty="0"/>
              <a:t>, across Table Bay</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Africa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11" name="Picture 10" descr="A rocky shore with a mountain in the background&#10;&#10;Description automatically generated">
            <a:extLst>
              <a:ext uri="{FF2B5EF4-FFF2-40B4-BE49-F238E27FC236}">
                <a16:creationId xmlns:a16="http://schemas.microsoft.com/office/drawing/2014/main" id="{C4A40749-890C-3CB0-C21E-B74CD4EEE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77795"/>
            <a:ext cx="8056605" cy="5371070"/>
          </a:xfrm>
          <a:prstGeom prst="rect">
            <a:avLst/>
          </a:prstGeom>
        </p:spPr>
      </p:pic>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cxnSp>
        <p:nvCxnSpPr>
          <p:cNvPr id="2" name="Straight Arrow Connector 1">
            <a:extLst>
              <a:ext uri="{FF2B5EF4-FFF2-40B4-BE49-F238E27FC236}">
                <a16:creationId xmlns:a16="http://schemas.microsoft.com/office/drawing/2014/main" id="{FD64ED1B-902A-4865-2354-C43186B2A39E}"/>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627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5D5256-806F-9566-E866-BED0C8D6DC0D}"/>
              </a:ext>
            </a:extLst>
          </p:cNvPr>
          <p:cNvSpPr txBox="1"/>
          <p:nvPr/>
        </p:nvSpPr>
        <p:spPr>
          <a:xfrm>
            <a:off x="7462449" y="820061"/>
            <a:ext cx="4696604" cy="1815882"/>
          </a:xfrm>
          <a:prstGeom prst="rect">
            <a:avLst/>
          </a:prstGeom>
          <a:noFill/>
        </p:spPr>
        <p:txBody>
          <a:bodyPr wrap="square" rtlCol="0">
            <a:spAutoFit/>
          </a:bodyPr>
          <a:lstStyle/>
          <a:p>
            <a:pPr fontAlgn="t"/>
            <a:r>
              <a:rPr lang="en-AU" sz="2800" b="1" i="0" dirty="0">
                <a:solidFill>
                  <a:srgbClr val="01010F"/>
                </a:solidFill>
                <a:effectLst/>
              </a:rPr>
              <a:t>1)   Coffs Harbour - NSW - AU</a:t>
            </a:r>
            <a:br>
              <a:rPr lang="en-AU" sz="2800" b="1" dirty="0"/>
            </a:br>
            <a:r>
              <a:rPr lang="en-AU" sz="2800" b="1" i="0" dirty="0">
                <a:solidFill>
                  <a:srgbClr val="01010F"/>
                </a:solidFill>
                <a:effectLst/>
              </a:rPr>
              <a:t>2)  Kingston - SA - AU.</a:t>
            </a:r>
            <a:br>
              <a:rPr lang="en-AU" sz="2800" b="1" dirty="0"/>
            </a:br>
            <a:r>
              <a:rPr lang="en-AU" sz="2800" b="1" i="0" dirty="0">
                <a:solidFill>
                  <a:srgbClr val="01010F"/>
                </a:solidFill>
                <a:effectLst/>
              </a:rPr>
              <a:t>3)  </a:t>
            </a:r>
            <a:r>
              <a:rPr lang="en-AU" sz="2800" b="1" i="0" dirty="0" err="1">
                <a:solidFill>
                  <a:srgbClr val="01010F"/>
                </a:solidFill>
                <a:effectLst/>
              </a:rPr>
              <a:t>Te</a:t>
            </a:r>
            <a:r>
              <a:rPr lang="en-AU" sz="2800" b="1" i="0" dirty="0">
                <a:solidFill>
                  <a:srgbClr val="01010F"/>
                </a:solidFill>
                <a:effectLst/>
              </a:rPr>
              <a:t> Puke, Bay of Plenty - NZ</a:t>
            </a:r>
            <a:br>
              <a:rPr lang="en-AU" sz="2800" b="1" dirty="0"/>
            </a:br>
            <a:r>
              <a:rPr lang="en-AU" sz="2800" b="1" i="0" dirty="0">
                <a:solidFill>
                  <a:srgbClr val="01010F"/>
                </a:solidFill>
                <a:effectLst/>
              </a:rPr>
              <a:t>​4)  Young - NSW - AU</a:t>
            </a:r>
            <a:endParaRPr lang="pt-BR" sz="2800" b="1" i="0" dirty="0">
              <a:effectLst/>
            </a:endParaRPr>
          </a:p>
        </p:txBody>
      </p:sp>
      <p:sp>
        <p:nvSpPr>
          <p:cNvPr id="7" name="TextBox 6">
            <a:extLst>
              <a:ext uri="{FF2B5EF4-FFF2-40B4-BE49-F238E27FC236}">
                <a16:creationId xmlns:a16="http://schemas.microsoft.com/office/drawing/2014/main" id="{4E8CB2B2-0EDB-7593-B5E6-466222C55AC6}"/>
              </a:ext>
            </a:extLst>
          </p:cNvPr>
          <p:cNvSpPr txBox="1"/>
          <p:nvPr/>
        </p:nvSpPr>
        <p:spPr>
          <a:xfrm>
            <a:off x="7397578" y="3008034"/>
            <a:ext cx="4794422" cy="3847207"/>
          </a:xfrm>
          <a:prstGeom prst="rect">
            <a:avLst/>
          </a:prstGeom>
          <a:noFill/>
        </p:spPr>
        <p:txBody>
          <a:bodyPr wrap="square" rtlCol="0">
            <a:spAutoFit/>
          </a:bodyPr>
          <a:lstStyle/>
          <a:p>
            <a:r>
              <a:rPr lang="en-US" sz="2800" b="1" dirty="0"/>
              <a:t>2)  Kingston - SA - AU.</a:t>
            </a:r>
            <a:br>
              <a:rPr lang="en-US" sz="2400" dirty="0"/>
            </a:br>
            <a:r>
              <a:rPr lang="en-US" sz="2400" dirty="0"/>
              <a:t>   The Big Lobster, as the name suggests, is a popular sculpture of a huge red </a:t>
            </a:r>
            <a:r>
              <a:rPr lang="en-US" sz="2400" dirty="0" err="1"/>
              <a:t>coloured</a:t>
            </a:r>
            <a:r>
              <a:rPr lang="en-US" sz="2400" dirty="0"/>
              <a:t> spiny lobster and is located near the entrance of Kingston SE, a renowned fishing town of South Australia.</a:t>
            </a:r>
            <a:br>
              <a:rPr lang="en-US" sz="2400" dirty="0"/>
            </a:br>
            <a:r>
              <a:rPr lang="en-US" sz="2400" dirty="0"/>
              <a:t>   The Big Lobster, known by the locals as “Larry”, is a very popular tourist attraction.</a:t>
            </a:r>
          </a:p>
        </p:txBody>
      </p:sp>
      <p:sp>
        <p:nvSpPr>
          <p:cNvPr id="3" name="Title 1">
            <a:extLst>
              <a:ext uri="{FF2B5EF4-FFF2-40B4-BE49-F238E27FC236}">
                <a16:creationId xmlns:a16="http://schemas.microsoft.com/office/drawing/2014/main" id="{171CA286-FC12-936A-E764-EF27DCD0923D}"/>
              </a:ext>
            </a:extLst>
          </p:cNvPr>
          <p:cNvSpPr txBox="1">
            <a:spLocks/>
          </p:cNvSpPr>
          <p:nvPr/>
        </p:nvSpPr>
        <p:spPr>
          <a:xfrm>
            <a:off x="7835412" y="352208"/>
            <a:ext cx="2490718"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Australasia</a:t>
            </a:r>
            <a:endParaRPr lang="en-AU" sz="3200" dirty="0"/>
          </a:p>
        </p:txBody>
      </p:sp>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323401" y="160697"/>
            <a:ext cx="2680189" cy="47783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mn-lt"/>
              </a:rPr>
              <a:t>Where am I?</a:t>
            </a:r>
            <a:endParaRPr lang="en-AU" sz="3200" b="1" dirty="0">
              <a:latin typeface="+mn-lt"/>
            </a:endParaRPr>
          </a:p>
        </p:txBody>
      </p:sp>
      <p:pic>
        <p:nvPicPr>
          <p:cNvPr id="5" name="Picture 4" descr="A large red lobster statue with Big Lobster in the background&#10;&#10;Description automatically generated">
            <a:extLst>
              <a:ext uri="{FF2B5EF4-FFF2-40B4-BE49-F238E27FC236}">
                <a16:creationId xmlns:a16="http://schemas.microsoft.com/office/drawing/2014/main" id="{855CAFED-F689-13B8-F84A-46D0C4B7D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 y="898967"/>
            <a:ext cx="7329824" cy="5497368"/>
          </a:xfrm>
          <a:prstGeom prst="rect">
            <a:avLst/>
          </a:prstGeom>
        </p:spPr>
      </p:pic>
      <p:cxnSp>
        <p:nvCxnSpPr>
          <p:cNvPr id="2" name="Straight Arrow Connector 1">
            <a:extLst>
              <a:ext uri="{FF2B5EF4-FFF2-40B4-BE49-F238E27FC236}">
                <a16:creationId xmlns:a16="http://schemas.microsoft.com/office/drawing/2014/main" id="{7B493092-96BB-DB46-36D3-953C02741DAB}"/>
              </a:ext>
            </a:extLst>
          </p:cNvPr>
          <p:cNvCxnSpPr/>
          <p:nvPr/>
        </p:nvCxnSpPr>
        <p:spPr>
          <a:xfrm>
            <a:off x="0" y="6793433"/>
            <a:ext cx="120190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0833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3000" fill="hold"/>
                                        <p:tgtEl>
                                          <p:spTgt spid="2"/>
                                        </p:tgtEl>
                                        <p:attrNameLst>
                                          <p:attrName>ppt_x</p:attrName>
                                        </p:attrNameLst>
                                      </p:cBhvr>
                                      <p:tavLst>
                                        <p:tav tm="0">
                                          <p:val>
                                            <p:strVal val="0-#ppt_w/2"/>
                                          </p:val>
                                        </p:tav>
                                        <p:tav tm="100000">
                                          <p:val>
                                            <p:strVal val="#ppt_x"/>
                                          </p:val>
                                        </p:tav>
                                      </p:tavLst>
                                    </p:anim>
                                    <p:anim calcmode="lin" valueType="num">
                                      <p:cBhvr additive="base">
                                        <p:cTn id="8" dur="1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000"/>
                            </p:stCondLst>
                            <p:childTnLst>
                              <p:par>
                                <p:cTn id="10" presetID="2" presetClass="entr" presetSubtype="4"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2079</TotalTime>
  <Words>1423</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Bauhaus 93</vt:lpstr>
      <vt:lpstr>Blackadder ITC</vt:lpstr>
      <vt:lpstr>Calibri</vt:lpstr>
      <vt:lpstr>Calibri Light</vt:lpstr>
      <vt:lpstr>Sansation</vt:lpstr>
      <vt:lpstr>Wide Latin</vt:lpstr>
      <vt:lpstr>Office Theme</vt:lpstr>
      <vt:lpstr>Where am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am I?</dc:title>
  <dc:creator>Alan Nathan</dc:creator>
  <cp:lastModifiedBy>Alan Nathan</cp:lastModifiedBy>
  <cp:revision>90</cp:revision>
  <dcterms:created xsi:type="dcterms:W3CDTF">2023-11-10T23:18:14Z</dcterms:created>
  <dcterms:modified xsi:type="dcterms:W3CDTF">2024-03-26T01:14:22Z</dcterms:modified>
</cp:coreProperties>
</file>