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349" r:id="rId3"/>
    <p:sldId id="289" r:id="rId4"/>
    <p:sldId id="290" r:id="rId5"/>
    <p:sldId id="345" r:id="rId6"/>
    <p:sldId id="291" r:id="rId7"/>
    <p:sldId id="292" r:id="rId8"/>
    <p:sldId id="293" r:id="rId9"/>
    <p:sldId id="294" r:id="rId10"/>
    <p:sldId id="295" r:id="rId11"/>
    <p:sldId id="346" r:id="rId12"/>
    <p:sldId id="296" r:id="rId13"/>
    <p:sldId id="288" r:id="rId14"/>
    <p:sldId id="287" r:id="rId15"/>
    <p:sldId id="351" r:id="rId16"/>
    <p:sldId id="286" r:id="rId17"/>
    <p:sldId id="298" r:id="rId18"/>
    <p:sldId id="299" r:id="rId19"/>
    <p:sldId id="318" r:id="rId20"/>
    <p:sldId id="344" r:id="rId21"/>
    <p:sldId id="301" r:id="rId22"/>
    <p:sldId id="302" r:id="rId23"/>
    <p:sldId id="303" r:id="rId24"/>
    <p:sldId id="304" r:id="rId25"/>
    <p:sldId id="347" r:id="rId26"/>
    <p:sldId id="305" r:id="rId27"/>
    <p:sldId id="352" r:id="rId28"/>
    <p:sldId id="35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99" d="100"/>
          <a:sy n="99" d="100"/>
        </p:scale>
        <p:origin x="102"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DBBA-5BD2-9D8D-6BE8-E2BA6B0E29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E8362D9-3D7B-0ED1-101C-2EE9301C3F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CCB8FDD-0590-E0F9-F460-072ECE200EE8}"/>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5" name="Footer Placeholder 4">
            <a:extLst>
              <a:ext uri="{FF2B5EF4-FFF2-40B4-BE49-F238E27FC236}">
                <a16:creationId xmlns:a16="http://schemas.microsoft.com/office/drawing/2014/main" id="{32A524D4-A978-A901-E64E-461C35115F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1B13E2E-223D-5C76-66BF-2A733336B184}"/>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85050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AA83-454C-51DF-CA61-913C1FF8B24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B997DED-E6D5-8BD7-BB42-0C48E5757D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94E6EB-A0A1-1965-28E9-4C9F6AEB582B}"/>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5" name="Footer Placeholder 4">
            <a:extLst>
              <a:ext uri="{FF2B5EF4-FFF2-40B4-BE49-F238E27FC236}">
                <a16:creationId xmlns:a16="http://schemas.microsoft.com/office/drawing/2014/main" id="{0F56C2AA-9547-7269-0C6F-BE0D55F7209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2A50C5E-2229-2BFB-0C3C-2714DF243B40}"/>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319574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1CEC0-F289-ABA2-1315-8EFF8B7E4E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79A03D5-CAEA-886E-87F0-7193A9E97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65193AA-E135-3EE8-52B9-FDF76B688F78}"/>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5" name="Footer Placeholder 4">
            <a:extLst>
              <a:ext uri="{FF2B5EF4-FFF2-40B4-BE49-F238E27FC236}">
                <a16:creationId xmlns:a16="http://schemas.microsoft.com/office/drawing/2014/main" id="{A8229159-43B0-8A86-C58D-5F3D4289BE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D543254-C2C3-CCAB-426C-933B7585ECF8}"/>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33103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7220-EA4B-E4DE-B06E-CEC62530C85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4D4B9-7C9A-1B84-2069-DFE6F20707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E1E101C-CF6A-8537-A7ED-F56D3AB67081}"/>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5" name="Footer Placeholder 4">
            <a:extLst>
              <a:ext uri="{FF2B5EF4-FFF2-40B4-BE49-F238E27FC236}">
                <a16:creationId xmlns:a16="http://schemas.microsoft.com/office/drawing/2014/main" id="{E454D0F1-B893-B705-1A27-BAA6BF2D93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FBF9217-D50D-C694-7494-2C8072D236B4}"/>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58616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6BD9-FAC2-9C2E-51B5-24643E8219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29C39E9-ABD8-05ED-A651-DDBCEF2F4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9F687A-1769-B75B-1A3E-6A7696C579C8}"/>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5" name="Footer Placeholder 4">
            <a:extLst>
              <a:ext uri="{FF2B5EF4-FFF2-40B4-BE49-F238E27FC236}">
                <a16:creationId xmlns:a16="http://schemas.microsoft.com/office/drawing/2014/main" id="{F6CB302B-C6BE-16AA-AEC7-6849D2AE32B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12F80B2-E162-215B-0894-1EEC8411FDED}"/>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6316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90E27-BBEE-5797-0B5F-45025F1876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F128638-4373-49D1-1E3C-32656C0465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8B5CDFB-C6D2-CB0F-B7D2-A93908C5E7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D76C46B-EBF3-061F-1E28-B153C2A32596}"/>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6" name="Footer Placeholder 5">
            <a:extLst>
              <a:ext uri="{FF2B5EF4-FFF2-40B4-BE49-F238E27FC236}">
                <a16:creationId xmlns:a16="http://schemas.microsoft.com/office/drawing/2014/main" id="{DBF2AD9A-372C-F253-BB79-D726D23780F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0CD2DB6-FCF8-6215-C6DE-3F7595AC121A}"/>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63714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084A-7A43-D1E0-0BDD-1916237BBBB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EBE65CC-70F8-98D0-A066-AF45A79505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6A587-7D19-A73B-DC3F-697F3F2C4A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AFF6069-3645-A85C-6D99-A74B3B358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338485-78C4-1E65-D0A3-BF1F449EF3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90AB581-A2BA-287D-36C7-06F689A922FA}"/>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8" name="Footer Placeholder 7">
            <a:extLst>
              <a:ext uri="{FF2B5EF4-FFF2-40B4-BE49-F238E27FC236}">
                <a16:creationId xmlns:a16="http://schemas.microsoft.com/office/drawing/2014/main" id="{CBF3D217-BF55-5B45-D1F5-69C2DE53AF2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EF1022D-B91F-2345-D449-10AE9B201FC1}"/>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58715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30C5-61FA-E5A9-5DCC-2C7132E3744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2E1D147-43C9-3067-EDB5-21953968271F}"/>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4" name="Footer Placeholder 3">
            <a:extLst>
              <a:ext uri="{FF2B5EF4-FFF2-40B4-BE49-F238E27FC236}">
                <a16:creationId xmlns:a16="http://schemas.microsoft.com/office/drawing/2014/main" id="{CF8037FB-D872-F0AB-32C4-64526008219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87F5DEA-C4F3-1947-CBA6-3E44F27485AD}"/>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27821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F2EE9-98FD-AA5B-2B87-6D53AA363C90}"/>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3" name="Footer Placeholder 2">
            <a:extLst>
              <a:ext uri="{FF2B5EF4-FFF2-40B4-BE49-F238E27FC236}">
                <a16:creationId xmlns:a16="http://schemas.microsoft.com/office/drawing/2014/main" id="{AA4A4CE3-0E7B-07A6-FBCC-83B1475A318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9055F79-1B8F-49E4-0BC2-576DF604F0EB}"/>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367449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5F4-1DF8-3F77-25A1-6113B680B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D08FD5A-4559-7760-E9E7-025AE1EED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0BF2BAE-5693-356F-A159-B44D0E6C6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2958D2-CAFE-7A58-C22D-92F6D2875539}"/>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6" name="Footer Placeholder 5">
            <a:extLst>
              <a:ext uri="{FF2B5EF4-FFF2-40B4-BE49-F238E27FC236}">
                <a16:creationId xmlns:a16="http://schemas.microsoft.com/office/drawing/2014/main" id="{7BA5A8AA-5E6C-5AE0-3F86-96435A883CA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BA0A88E-AF78-B268-7775-39CA91B849D9}"/>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88324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4F74-5C66-A264-D254-7DD821383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2A2388D-1098-9E6F-F8B8-B8F24B5DD5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0E4B756-C089-AEBC-2C71-B3724152F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3A7DC-B140-AE7B-52D8-86E53CBC31B4}"/>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6" name="Footer Placeholder 5">
            <a:extLst>
              <a:ext uri="{FF2B5EF4-FFF2-40B4-BE49-F238E27FC236}">
                <a16:creationId xmlns:a16="http://schemas.microsoft.com/office/drawing/2014/main" id="{40F92E5F-BF4A-3224-28C4-0044F2943F9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CA1F1BF-7704-F0D1-0D36-B4372DD4F356}"/>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88842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4CE78-944A-5EBD-26F5-061357D5B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58818C1-2F26-FDAB-E4ED-11B891291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601FC97-FB48-D621-9735-D2BFDA2D7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62946-3749-4588-BB58-27A8571A2413}" type="datetimeFigureOut">
              <a:rPr lang="en-AU" smtClean="0"/>
              <a:t>26/03/2024</a:t>
            </a:fld>
            <a:endParaRPr lang="en-AU"/>
          </a:p>
        </p:txBody>
      </p:sp>
      <p:sp>
        <p:nvSpPr>
          <p:cNvPr id="5" name="Footer Placeholder 4">
            <a:extLst>
              <a:ext uri="{FF2B5EF4-FFF2-40B4-BE49-F238E27FC236}">
                <a16:creationId xmlns:a16="http://schemas.microsoft.com/office/drawing/2014/main" id="{D6FDD286-675B-2B13-4F27-B0EEB552E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FB37C1B-4D57-DE7E-3436-8229BB6610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D9A90-E238-4ABD-A312-88E3C0424317}" type="slidenum">
              <a:rPr lang="en-AU" smtClean="0"/>
              <a:t>‹#›</a:t>
            </a:fld>
            <a:endParaRPr lang="en-AU"/>
          </a:p>
        </p:txBody>
      </p:sp>
    </p:spTree>
    <p:extLst>
      <p:ext uri="{BB962C8B-B14F-4D97-AF65-F5344CB8AC3E}">
        <p14:creationId xmlns:p14="http://schemas.microsoft.com/office/powerpoint/2010/main" val="379964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1026" name="Picture 2" descr="dreamies.de | Animated emoticons, Funny gif, Beautiful gif">
            <a:extLst>
              <a:ext uri="{FF2B5EF4-FFF2-40B4-BE49-F238E27FC236}">
                <a16:creationId xmlns:a16="http://schemas.microsoft.com/office/drawing/2014/main" id="{EDF19BB5-AC16-DBAC-4DCC-84231118A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257" y="2844154"/>
            <a:ext cx="3552181" cy="3552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88F308-AFD4-3960-9141-216E585B2B3B}"/>
              </a:ext>
            </a:extLst>
          </p:cNvPr>
          <p:cNvSpPr txBox="1"/>
          <p:nvPr/>
        </p:nvSpPr>
        <p:spPr>
          <a:xfrm flipH="1">
            <a:off x="3771256" y="840260"/>
            <a:ext cx="3445089" cy="1446550"/>
          </a:xfrm>
          <a:prstGeom prst="rect">
            <a:avLst/>
          </a:prstGeom>
          <a:noFill/>
        </p:spPr>
        <p:txBody>
          <a:bodyPr wrap="square" rtlCol="0">
            <a:spAutoFit/>
          </a:bodyPr>
          <a:lstStyle/>
          <a:p>
            <a:pPr algn="ctr"/>
            <a:r>
              <a:rPr lang="en-US" sz="4800" b="1" dirty="0">
                <a:solidFill>
                  <a:srgbClr val="FF0000"/>
                </a:solidFill>
              </a:rPr>
              <a:t>Where am I</a:t>
            </a:r>
          </a:p>
          <a:p>
            <a:pPr algn="ctr"/>
            <a:r>
              <a:rPr lang="en-US" sz="4000" b="1" dirty="0"/>
              <a:t>Travel Quiz</a:t>
            </a:r>
            <a:endParaRPr lang="en-AU" sz="4000" b="1" dirty="0"/>
          </a:p>
        </p:txBody>
      </p:sp>
    </p:spTree>
    <p:extLst>
      <p:ext uri="{BB962C8B-B14F-4D97-AF65-F5344CB8AC3E}">
        <p14:creationId xmlns:p14="http://schemas.microsoft.com/office/powerpoint/2010/main" val="146113840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816122" y="912394"/>
            <a:ext cx="4095792" cy="1815882"/>
          </a:xfrm>
          <a:prstGeom prst="rect">
            <a:avLst/>
          </a:prstGeom>
          <a:noFill/>
        </p:spPr>
        <p:txBody>
          <a:bodyPr wrap="square" rtlCol="0">
            <a:spAutoFit/>
          </a:bodyPr>
          <a:lstStyle/>
          <a:p>
            <a:pPr fontAlgn="t"/>
            <a:r>
              <a:rPr lang="en-AU" sz="2800" b="1" i="0" dirty="0">
                <a:effectLst/>
              </a:rPr>
              <a:t>1) Jaipur, India</a:t>
            </a:r>
            <a:br>
              <a:rPr lang="en-AU" sz="2800" b="1" dirty="0"/>
            </a:br>
            <a:r>
              <a:rPr lang="en-AU" sz="2800" b="1" i="0" dirty="0">
                <a:effectLst/>
              </a:rPr>
              <a:t>2) </a:t>
            </a:r>
            <a:r>
              <a:rPr lang="en-AU" sz="2800" b="1" i="0" dirty="0" err="1">
                <a:effectLst/>
              </a:rPr>
              <a:t>Nuware</a:t>
            </a:r>
            <a:r>
              <a:rPr lang="en-AU" sz="2800" b="1" i="0" dirty="0">
                <a:effectLst/>
              </a:rPr>
              <a:t> </a:t>
            </a:r>
            <a:r>
              <a:rPr lang="en-AU" sz="2800" b="1" i="0" dirty="0" err="1">
                <a:effectLst/>
              </a:rPr>
              <a:t>Eliya</a:t>
            </a:r>
            <a:r>
              <a:rPr lang="en-AU" sz="2800" b="1" i="0" dirty="0">
                <a:effectLst/>
              </a:rPr>
              <a:t>, Sri Lanka </a:t>
            </a:r>
            <a:br>
              <a:rPr lang="en-AU" sz="2800" b="1" dirty="0"/>
            </a:br>
            <a:r>
              <a:rPr lang="en-AU" sz="2800" b="1" i="0" dirty="0">
                <a:effectLst/>
              </a:rPr>
              <a:t>3) Kandy, Sri Lanka</a:t>
            </a:r>
            <a:br>
              <a:rPr lang="en-AU" sz="2800" b="1" dirty="0"/>
            </a:br>
            <a:r>
              <a:rPr lang="en-AU" sz="2800" b="1" i="0" dirty="0">
                <a:effectLst/>
              </a:rPr>
              <a:t>4) Mumbai, India</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249297" y="3008034"/>
            <a:ext cx="4942703" cy="3170099"/>
          </a:xfrm>
          <a:prstGeom prst="rect">
            <a:avLst/>
          </a:prstGeom>
          <a:noFill/>
        </p:spPr>
        <p:txBody>
          <a:bodyPr wrap="square" rtlCol="0">
            <a:spAutoFit/>
          </a:bodyPr>
          <a:lstStyle/>
          <a:p>
            <a:r>
              <a:rPr lang="en-US" sz="2800" b="1" dirty="0"/>
              <a:t>     4)  Mumbai, India</a:t>
            </a:r>
            <a:br>
              <a:rPr lang="en-US" sz="2800" dirty="0"/>
            </a:br>
            <a:endParaRPr lang="en-US" sz="2800" dirty="0"/>
          </a:p>
          <a:p>
            <a:r>
              <a:rPr lang="en-US" sz="2400" dirty="0"/>
              <a:t>The Taj Mahal Palace Hotel is a heritage   five-star hotel in the </a:t>
            </a:r>
            <a:r>
              <a:rPr lang="en-US" sz="2400" dirty="0" err="1"/>
              <a:t>Colaba</a:t>
            </a:r>
            <a:r>
              <a:rPr lang="en-US" sz="2400" dirty="0"/>
              <a:t> region of Mumbai.</a:t>
            </a:r>
            <a:br>
              <a:rPr lang="en-US" sz="2400" dirty="0"/>
            </a:br>
            <a:r>
              <a:rPr lang="en-US" sz="2400" dirty="0"/>
              <a:t>  Historically it was known as the "Taj Mahal Hotel"  or the "Taj Palace Hotel" or simply "the Taj".</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large building with a dome on top with Taj Mahal in the background&#10;&#10;Description automatically generated">
            <a:extLst>
              <a:ext uri="{FF2B5EF4-FFF2-40B4-BE49-F238E27FC236}">
                <a16:creationId xmlns:a16="http://schemas.microsoft.com/office/drawing/2014/main" id="{E8E1AD75-313A-B31C-B6FB-C384961D0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2394"/>
            <a:ext cx="7188543" cy="4792362"/>
          </a:xfrm>
          <a:prstGeom prst="rect">
            <a:avLst/>
          </a:prstGeom>
        </p:spPr>
      </p:pic>
      <p:cxnSp>
        <p:nvCxnSpPr>
          <p:cNvPr id="2" name="Straight Arrow Connector 1">
            <a:extLst>
              <a:ext uri="{FF2B5EF4-FFF2-40B4-BE49-F238E27FC236}">
                <a16:creationId xmlns:a16="http://schemas.microsoft.com/office/drawing/2014/main" id="{260AAD63-F30E-8937-0F68-39D40412BECF}"/>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61908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tile tx="0" ty="0" sx="100000" sy="100000" flip="none" algn="tl"/>
        </a:blipFill>
        <a:effectLst/>
      </p:bgPr>
    </p:bg>
    <p:spTree>
      <p:nvGrpSpPr>
        <p:cNvPr id="1" name="">
          <a:extLst>
            <a:ext uri="{FF2B5EF4-FFF2-40B4-BE49-F238E27FC236}">
              <a16:creationId xmlns:a16="http://schemas.microsoft.com/office/drawing/2014/main" id="{D7B343E6-F056-056D-B727-E23CE7B6485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0CFC74C-7FF4-32A7-132A-D796DF8A5C60}"/>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5" name="Thought Bubble: Cloud 4">
            <a:extLst>
              <a:ext uri="{FF2B5EF4-FFF2-40B4-BE49-F238E27FC236}">
                <a16:creationId xmlns:a16="http://schemas.microsoft.com/office/drawing/2014/main" id="{DC11E6C3-EB56-DD98-FC59-3F39BCCDC6D4}"/>
              </a:ext>
            </a:extLst>
          </p:cNvPr>
          <p:cNvSpPr/>
          <p:nvPr/>
        </p:nvSpPr>
        <p:spPr>
          <a:xfrm>
            <a:off x="2361910" y="108418"/>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pic>
        <p:nvPicPr>
          <p:cNvPr id="2" name="Picture 2" descr="Mouth Talking Sticker by Startup-Woche Düsseldorf for iOS &amp; Android | GIPHY">
            <a:extLst>
              <a:ext uri="{FF2B5EF4-FFF2-40B4-BE49-F238E27FC236}">
                <a16:creationId xmlns:a16="http://schemas.microsoft.com/office/drawing/2014/main" id="{E365198A-BD56-AE10-DE20-609BB7CE8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1" y="0"/>
            <a:ext cx="2106827" cy="21068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F60258B-59C8-7A3A-EF7D-4079C8887F98}"/>
              </a:ext>
            </a:extLst>
          </p:cNvPr>
          <p:cNvSpPr txBox="1"/>
          <p:nvPr/>
        </p:nvSpPr>
        <p:spPr>
          <a:xfrm>
            <a:off x="3505654" y="4666809"/>
            <a:ext cx="6650712" cy="1200329"/>
          </a:xfrm>
          <a:prstGeom prst="rect">
            <a:avLst/>
          </a:prstGeom>
          <a:noFill/>
        </p:spPr>
        <p:txBody>
          <a:bodyPr wrap="square" rtlCol="0">
            <a:spAutoFit/>
          </a:bodyPr>
          <a:lstStyle/>
          <a:p>
            <a:r>
              <a:rPr lang="en-US" sz="3200" b="1" dirty="0"/>
              <a:t> </a:t>
            </a:r>
            <a:r>
              <a:rPr lang="en-US" sz="3600" dirty="0">
                <a:latin typeface="Sansation"/>
              </a:rPr>
              <a:t>And I can’t think of a single reason why you would want to know that.</a:t>
            </a:r>
            <a:endParaRPr lang="en-AU" sz="3600" dirty="0"/>
          </a:p>
        </p:txBody>
      </p:sp>
      <p:pic>
        <p:nvPicPr>
          <p:cNvPr id="5126" name="Picture 6" descr="Premium Vector | Red ant cartoon">
            <a:extLst>
              <a:ext uri="{FF2B5EF4-FFF2-40B4-BE49-F238E27FC236}">
                <a16:creationId xmlns:a16="http://schemas.microsoft.com/office/drawing/2014/main" id="{95E62145-0BE4-1B89-75DE-224703553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0693" y="385678"/>
            <a:ext cx="2193083" cy="2147541"/>
          </a:xfrm>
          <a:prstGeom prst="rect">
            <a:avLst/>
          </a:prstGeom>
          <a:ln w="28575"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4C85B8F-B07D-9CCD-D45C-2FC350C0E331}"/>
              </a:ext>
            </a:extLst>
          </p:cNvPr>
          <p:cNvSpPr txBox="1"/>
          <p:nvPr/>
        </p:nvSpPr>
        <p:spPr>
          <a:xfrm>
            <a:off x="2241374" y="2100474"/>
            <a:ext cx="7363946" cy="1200329"/>
          </a:xfrm>
          <a:prstGeom prst="rect">
            <a:avLst/>
          </a:prstGeom>
          <a:noFill/>
        </p:spPr>
        <p:txBody>
          <a:bodyPr wrap="square" rtlCol="0">
            <a:spAutoFit/>
          </a:bodyPr>
          <a:lstStyle/>
          <a:p>
            <a:pPr algn="l"/>
            <a:r>
              <a:rPr lang="en-US" sz="3600" b="1" i="0" dirty="0">
                <a:effectLst/>
              </a:rPr>
              <a:t>Antarctica is the only continent without native species of ants. </a:t>
            </a:r>
            <a:endParaRPr lang="en-AU" sz="3600" b="1" dirty="0"/>
          </a:p>
        </p:txBody>
      </p:sp>
      <p:cxnSp>
        <p:nvCxnSpPr>
          <p:cNvPr id="3" name="Straight Arrow Connector 2">
            <a:extLst>
              <a:ext uri="{FF2B5EF4-FFF2-40B4-BE49-F238E27FC236}">
                <a16:creationId xmlns:a16="http://schemas.microsoft.com/office/drawing/2014/main" id="{6AFDF132-95A5-9E4A-8336-CC082E5FF7D5}"/>
              </a:ext>
            </a:extLst>
          </p:cNvPr>
          <p:cNvCxnSpPr/>
          <p:nvPr/>
        </p:nvCxnSpPr>
        <p:spPr>
          <a:xfrm>
            <a:off x="0" y="6755027"/>
            <a:ext cx="12094182" cy="0"/>
          </a:xfrm>
          <a:prstGeom prst="straightConnector1">
            <a:avLst/>
          </a:prstGeom>
          <a:ln w="381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45377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0" fill="hold"/>
                                        <p:tgtEl>
                                          <p:spTgt spid="3"/>
                                        </p:tgtEl>
                                        <p:attrNameLst>
                                          <p:attrName>ppt_x</p:attrName>
                                        </p:attrNameLst>
                                      </p:cBhvr>
                                      <p:tavLst>
                                        <p:tav tm="0">
                                          <p:val>
                                            <p:strVal val="0-#ppt_w/2"/>
                                          </p:val>
                                        </p:tav>
                                        <p:tav tm="100000">
                                          <p:val>
                                            <p:strVal val="#ppt_x"/>
                                          </p:val>
                                        </p:tav>
                                      </p:tavLst>
                                    </p:anim>
                                    <p:anim calcmode="lin" valueType="num">
                                      <p:cBhvr additive="base">
                                        <p:cTn id="8" dur="8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80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182078" y="920632"/>
            <a:ext cx="3859515" cy="1815882"/>
          </a:xfrm>
          <a:prstGeom prst="rect">
            <a:avLst/>
          </a:prstGeom>
          <a:noFill/>
        </p:spPr>
        <p:txBody>
          <a:bodyPr wrap="square" rtlCol="0">
            <a:spAutoFit/>
          </a:bodyPr>
          <a:lstStyle/>
          <a:p>
            <a:pPr fontAlgn="t"/>
            <a:r>
              <a:rPr lang="en-AU" sz="2800" b="1" i="0" dirty="0">
                <a:effectLst/>
              </a:rPr>
              <a:t>1) </a:t>
            </a:r>
            <a:r>
              <a:rPr lang="en-US" sz="2800" b="1" dirty="0"/>
              <a:t>San </a:t>
            </a:r>
            <a:r>
              <a:rPr lang="en-US" sz="2800" b="1" dirty="0" err="1"/>
              <a:t>Gimignano</a:t>
            </a:r>
            <a:r>
              <a:rPr lang="en-US" sz="2800" b="1" dirty="0"/>
              <a:t> </a:t>
            </a:r>
            <a:r>
              <a:rPr lang="en-AU" sz="2800" b="1" i="0" dirty="0">
                <a:effectLst/>
              </a:rPr>
              <a:t>, Italy</a:t>
            </a:r>
            <a:br>
              <a:rPr lang="en-AU" sz="2800" b="1" dirty="0"/>
            </a:br>
            <a:r>
              <a:rPr lang="en-AU" sz="2800" b="1" i="0" dirty="0">
                <a:effectLst/>
              </a:rPr>
              <a:t>2) Marseille, France</a:t>
            </a:r>
            <a:br>
              <a:rPr lang="en-AU" sz="2800" b="1" dirty="0"/>
            </a:br>
            <a:r>
              <a:rPr lang="en-AU" sz="2800" b="1" i="0" dirty="0">
                <a:effectLst/>
              </a:rPr>
              <a:t>3) Dubrovnik, Croatia</a:t>
            </a:r>
            <a:br>
              <a:rPr lang="en-AU" sz="2800" b="1" dirty="0"/>
            </a:br>
            <a:r>
              <a:rPr lang="en-AU" sz="2800" b="1" i="0" dirty="0">
                <a:effectLst/>
              </a:rPr>
              <a:t>4) Valencia, Spain</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5991064" y="2837556"/>
            <a:ext cx="6179414" cy="3816429"/>
          </a:xfrm>
          <a:prstGeom prst="rect">
            <a:avLst/>
          </a:prstGeom>
          <a:noFill/>
        </p:spPr>
        <p:txBody>
          <a:bodyPr wrap="square" rtlCol="0">
            <a:spAutoFit/>
          </a:bodyPr>
          <a:lstStyle/>
          <a:p>
            <a:r>
              <a:rPr lang="en-US" sz="2800" b="1" dirty="0"/>
              <a:t>San </a:t>
            </a:r>
            <a:r>
              <a:rPr lang="en-US" sz="2800" b="1" dirty="0" err="1"/>
              <a:t>Gimignano</a:t>
            </a:r>
            <a:r>
              <a:rPr lang="en-US" sz="2800" b="1" dirty="0"/>
              <a:t> - Italy</a:t>
            </a:r>
            <a:br>
              <a:rPr lang="en-US" b="1" dirty="0"/>
            </a:br>
            <a:r>
              <a:rPr lang="en-US" sz="2800" dirty="0"/>
              <a:t>   </a:t>
            </a:r>
            <a:r>
              <a:rPr lang="en-US" dirty="0"/>
              <a:t>San </a:t>
            </a:r>
            <a:r>
              <a:rPr lang="en-US" dirty="0" err="1"/>
              <a:t>Gimignano</a:t>
            </a:r>
            <a:r>
              <a:rPr lang="en-US" dirty="0"/>
              <a:t> holds its fame in Tuscany due to its numerous towers that form a skyline that can be seen for miles from the surrounding towns and countryside.  Most of the towers are constructed during the Medieval Age and a lot of Gothic and Romanesque architecture can also be found here.</a:t>
            </a:r>
            <a:br>
              <a:rPr lang="en-US" dirty="0"/>
            </a:br>
            <a:br>
              <a:rPr lang="en-US" dirty="0"/>
            </a:br>
            <a:r>
              <a:rPr lang="en-US" dirty="0"/>
              <a:t>   A dispute started between two economically powerful families living in San </a:t>
            </a:r>
            <a:r>
              <a:rPr lang="en-US" dirty="0" err="1"/>
              <a:t>Gimignano</a:t>
            </a:r>
            <a:r>
              <a:rPr lang="en-US" dirty="0"/>
              <a:t>, namely the Guelphs and Ghibellines. As a result of this rivalry, each family built better and higher towers to show its economical stability and power.</a:t>
            </a:r>
            <a:br>
              <a:rPr lang="en-US" dirty="0"/>
            </a:br>
            <a:r>
              <a:rPr lang="en-US" i="1" dirty="0"/>
              <a:t>  "Whatever you can do, I can do better"</a:t>
            </a:r>
            <a:r>
              <a:rPr lang="en-US" sz="2400" dirty="0"/>
              <a:t>.</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5" name="Picture 4" descr="A stone tower with a roof&#10;&#10;Description automatically generated">
            <a:extLst>
              <a:ext uri="{FF2B5EF4-FFF2-40B4-BE49-F238E27FC236}">
                <a16:creationId xmlns:a16="http://schemas.microsoft.com/office/drawing/2014/main" id="{E706E51A-DC34-7F24-F29B-A9DE13289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407" y="446806"/>
            <a:ext cx="4315012" cy="6411193"/>
          </a:xfrm>
          <a:prstGeom prst="rect">
            <a:avLst/>
          </a:prstGeom>
        </p:spPr>
      </p:pic>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cxnSp>
        <p:nvCxnSpPr>
          <p:cNvPr id="2" name="Straight Arrow Connector 1">
            <a:extLst>
              <a:ext uri="{FF2B5EF4-FFF2-40B4-BE49-F238E27FC236}">
                <a16:creationId xmlns:a16="http://schemas.microsoft.com/office/drawing/2014/main" id="{DAB65FCE-8B81-E769-9960-F4193CD953E6}"/>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619070"/>
      </p:ext>
    </p:extLst>
  </p:cSld>
  <p:clrMapOvr>
    <a:masterClrMapping/>
  </p:clrMapOvr>
  <p:transition spd="slow" advClick="0" advTm="20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large stone statue of a ram&#10;&#10;Description automatically generated">
            <a:extLst>
              <a:ext uri="{FF2B5EF4-FFF2-40B4-BE49-F238E27FC236}">
                <a16:creationId xmlns:a16="http://schemas.microsoft.com/office/drawing/2014/main" id="{3FF624F3-37A9-A4A7-D057-26D70BA11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778" y="42001"/>
            <a:ext cx="4543999" cy="6815999"/>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7070598" y="887731"/>
            <a:ext cx="4605039" cy="1815882"/>
          </a:xfrm>
          <a:prstGeom prst="rect">
            <a:avLst/>
          </a:prstGeom>
          <a:noFill/>
        </p:spPr>
        <p:txBody>
          <a:bodyPr wrap="square" rtlCol="0">
            <a:spAutoFit/>
          </a:bodyPr>
          <a:lstStyle/>
          <a:p>
            <a:pPr fontAlgn="t"/>
            <a:r>
              <a:rPr lang="en-AU" sz="2800" b="1" i="0" dirty="0">
                <a:effectLst/>
                <a:latin typeface="Sansation"/>
              </a:rPr>
              <a:t>1)  Goulburn. NSW. - AU.</a:t>
            </a:r>
            <a:br>
              <a:rPr lang="en-AU" sz="2800" b="1" dirty="0"/>
            </a:br>
            <a:r>
              <a:rPr lang="en-AU" sz="2800" b="1" i="0" dirty="0">
                <a:effectLst/>
                <a:latin typeface="Sansation"/>
              </a:rPr>
              <a:t>2) </a:t>
            </a:r>
            <a:r>
              <a:rPr lang="en-AU" sz="2800" b="1" i="0" dirty="0" err="1">
                <a:effectLst/>
                <a:latin typeface="Sansation"/>
              </a:rPr>
              <a:t>Te</a:t>
            </a:r>
            <a:r>
              <a:rPr lang="en-AU" sz="2800" b="1" i="0" dirty="0">
                <a:effectLst/>
                <a:latin typeface="Sansation"/>
              </a:rPr>
              <a:t> Anu. - NZ.</a:t>
            </a:r>
            <a:br>
              <a:rPr lang="en-AU" sz="2800" b="1" dirty="0"/>
            </a:br>
            <a:r>
              <a:rPr lang="en-AU" sz="2800" b="1" i="0" dirty="0">
                <a:effectLst/>
                <a:latin typeface="Sansation"/>
              </a:rPr>
              <a:t>3) Gold Coast. QLD. - AU.</a:t>
            </a:r>
            <a:br>
              <a:rPr lang="en-AU" sz="2800" b="1" dirty="0"/>
            </a:br>
            <a:r>
              <a:rPr lang="en-AU" sz="2800" b="1" i="0" dirty="0">
                <a:effectLst/>
                <a:latin typeface="Sansation"/>
              </a:rPr>
              <a:t>​4) Tamworth.  NSW.  - AU</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6244281" y="3008034"/>
            <a:ext cx="5849901" cy="3046988"/>
          </a:xfrm>
          <a:prstGeom prst="rect">
            <a:avLst/>
          </a:prstGeom>
          <a:noFill/>
        </p:spPr>
        <p:txBody>
          <a:bodyPr wrap="square" rtlCol="0">
            <a:spAutoFit/>
          </a:bodyPr>
          <a:lstStyle/>
          <a:p>
            <a:r>
              <a:rPr lang="en-US" b="1" dirty="0"/>
              <a:t>​</a:t>
            </a:r>
            <a:r>
              <a:rPr lang="en-US" sz="2400" b="1" dirty="0"/>
              <a:t>1) Goulburn</a:t>
            </a:r>
          </a:p>
          <a:p>
            <a:br>
              <a:rPr lang="en-US" sz="2400" dirty="0"/>
            </a:br>
            <a:r>
              <a:rPr lang="en-US" sz="2400" b="1" dirty="0"/>
              <a:t>The Big Merino was</a:t>
            </a:r>
            <a:r>
              <a:rPr lang="en-US" sz="2400" dirty="0"/>
              <a:t> built in 1985 and is a monument to Goulburn and the surrounding district’s wool industry. It stands 15.2 meters high, 18 meters long and weighing 97 tones.  He is a life-like model of Rambo, a stud Ram from a local property, “</a:t>
            </a:r>
            <a:r>
              <a:rPr lang="en-US" sz="2400" dirty="0" err="1"/>
              <a:t>Bullamallita</a:t>
            </a:r>
            <a:r>
              <a:rPr lang="en-US" sz="2400" dirty="0"/>
              <a:t>”</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Australasia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FF00"/>
                </a:solidFill>
                <a:latin typeface="+mn-lt"/>
              </a:rPr>
              <a:t>Where am I?</a:t>
            </a:r>
            <a:endParaRPr lang="en-AU" sz="3200" b="1" dirty="0">
              <a:solidFill>
                <a:srgbClr val="FFFF00"/>
              </a:solidFill>
              <a:latin typeface="+mn-lt"/>
            </a:endParaRPr>
          </a:p>
        </p:txBody>
      </p:sp>
      <p:cxnSp>
        <p:nvCxnSpPr>
          <p:cNvPr id="2" name="Straight Arrow Connector 1">
            <a:extLst>
              <a:ext uri="{FF2B5EF4-FFF2-40B4-BE49-F238E27FC236}">
                <a16:creationId xmlns:a16="http://schemas.microsoft.com/office/drawing/2014/main" id="{EC7BE4BC-35EA-1DF1-0601-3A830687BC29}"/>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33815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397578" y="897828"/>
            <a:ext cx="4794423" cy="1815882"/>
          </a:xfrm>
          <a:prstGeom prst="rect">
            <a:avLst/>
          </a:prstGeom>
          <a:noFill/>
        </p:spPr>
        <p:txBody>
          <a:bodyPr wrap="square" rtlCol="0">
            <a:spAutoFit/>
          </a:bodyPr>
          <a:lstStyle/>
          <a:p>
            <a:pPr fontAlgn="t"/>
            <a:r>
              <a:rPr lang="en-AU" sz="2800" b="0" i="0" dirty="0">
                <a:effectLst/>
                <a:latin typeface="Sansation"/>
              </a:rPr>
              <a:t>​1)   Coffs Harbour - NSW</a:t>
            </a:r>
            <a:br>
              <a:rPr lang="en-AU" sz="2800" dirty="0"/>
            </a:br>
            <a:r>
              <a:rPr lang="en-AU" sz="2800" b="0" i="0" dirty="0">
                <a:effectLst/>
                <a:latin typeface="Sansation"/>
              </a:rPr>
              <a:t>2)  Killarney Glen, QLD 3)  Sawtell Memorial Pool - </a:t>
            </a:r>
            <a:r>
              <a:rPr lang="en-AU" sz="2400" b="0" i="0" dirty="0">
                <a:effectLst/>
                <a:latin typeface="Sansation"/>
              </a:rPr>
              <a:t>NSW</a:t>
            </a:r>
            <a:br>
              <a:rPr lang="en-AU" sz="2800" dirty="0"/>
            </a:br>
            <a:r>
              <a:rPr lang="en-AU" sz="2800" b="0" i="0" dirty="0">
                <a:effectLst/>
                <a:latin typeface="Sansation"/>
              </a:rPr>
              <a:t>​4)  Cairns - QLD - AU</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603524" y="3230455"/>
            <a:ext cx="4490658" cy="3477875"/>
          </a:xfrm>
          <a:prstGeom prst="rect">
            <a:avLst/>
          </a:prstGeom>
          <a:noFill/>
        </p:spPr>
        <p:txBody>
          <a:bodyPr wrap="square" rtlCol="0">
            <a:spAutoFit/>
          </a:bodyPr>
          <a:lstStyle/>
          <a:p>
            <a:r>
              <a:rPr lang="en-US" sz="2400" b="1" dirty="0"/>
              <a:t>​</a:t>
            </a:r>
            <a:r>
              <a:rPr lang="en-US" sz="2800" b="1" dirty="0"/>
              <a:t>4)  Cairns - QLD - AU</a:t>
            </a:r>
            <a:br>
              <a:rPr lang="en-US" sz="2400" dirty="0"/>
            </a:br>
            <a:r>
              <a:rPr lang="en-US" sz="2400" dirty="0"/>
              <a:t>Created for the Esplanade redevelopment in 2003.  The Woven Fish are large sculptures located in the Lagoon. The fish are interpretations of the smaller woven fish forms that are often woven in palm leaves. </a:t>
            </a:r>
            <a:br>
              <a:rPr lang="en-US" sz="2800" dirty="0"/>
            </a:br>
            <a:endParaRPr lang="en-US" sz="24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group of metal sculptures in water&#10;&#10;Description automatically generated">
            <a:extLst>
              <a:ext uri="{FF2B5EF4-FFF2-40B4-BE49-F238E27FC236}">
                <a16:creationId xmlns:a16="http://schemas.microsoft.com/office/drawing/2014/main" id="{A9B32150-9719-E5ED-3C8B-167D61B0B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2" y="1097692"/>
            <a:ext cx="7315200" cy="4876800"/>
          </a:xfrm>
          <a:prstGeom prst="rect">
            <a:avLst/>
          </a:prstGeom>
        </p:spPr>
      </p:pic>
      <p:cxnSp>
        <p:nvCxnSpPr>
          <p:cNvPr id="2" name="Straight Arrow Connector 1">
            <a:extLst>
              <a:ext uri="{FF2B5EF4-FFF2-40B4-BE49-F238E27FC236}">
                <a16:creationId xmlns:a16="http://schemas.microsoft.com/office/drawing/2014/main" id="{FC93CCE6-FA23-712F-E333-25D17D247CAD}"/>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32250"/>
      </p:ext>
    </p:extLst>
  </p:cSld>
  <p:clrMapOvr>
    <a:masterClrMapping/>
  </p:clrMapOvr>
  <p:transition spd="slow" advClick="0" advTm="2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tile tx="0" ty="0" sx="100000" sy="100000" flip="none" algn="tl"/>
        </a:blipFill>
        <a:effectLst/>
      </p:bgPr>
    </p:bg>
    <p:spTree>
      <p:nvGrpSpPr>
        <p:cNvPr id="1" name="">
          <a:extLst>
            <a:ext uri="{FF2B5EF4-FFF2-40B4-BE49-F238E27FC236}">
              <a16:creationId xmlns:a16="http://schemas.microsoft.com/office/drawing/2014/main" id="{A534337B-92CC-CC57-CB73-F565E240423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5D79DE1-B8C4-97AA-F2AF-22815BD73A54}"/>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5" name="Thought Bubble: Cloud 4">
            <a:extLst>
              <a:ext uri="{FF2B5EF4-FFF2-40B4-BE49-F238E27FC236}">
                <a16:creationId xmlns:a16="http://schemas.microsoft.com/office/drawing/2014/main" id="{7AC9B1F7-B230-F127-FF79-BABC5449035C}"/>
              </a:ext>
            </a:extLst>
          </p:cNvPr>
          <p:cNvSpPr/>
          <p:nvPr/>
        </p:nvSpPr>
        <p:spPr>
          <a:xfrm>
            <a:off x="2361910" y="108418"/>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pic>
        <p:nvPicPr>
          <p:cNvPr id="2" name="Picture 2" descr="Mouth Talking Sticker by Startup-Woche Düsseldorf for iOS &amp; Android | GIPHY">
            <a:extLst>
              <a:ext uri="{FF2B5EF4-FFF2-40B4-BE49-F238E27FC236}">
                <a16:creationId xmlns:a16="http://schemas.microsoft.com/office/drawing/2014/main" id="{D3A6E375-5762-5026-EF38-39EC87562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1" y="0"/>
            <a:ext cx="2106827" cy="21068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4438FE0-423E-38B4-2768-175221F97417}"/>
              </a:ext>
            </a:extLst>
          </p:cNvPr>
          <p:cNvSpPr txBox="1"/>
          <p:nvPr/>
        </p:nvSpPr>
        <p:spPr>
          <a:xfrm>
            <a:off x="856736" y="3210847"/>
            <a:ext cx="8517924" cy="3416320"/>
          </a:xfrm>
          <a:prstGeom prst="rect">
            <a:avLst/>
          </a:prstGeom>
          <a:noFill/>
        </p:spPr>
        <p:txBody>
          <a:bodyPr wrap="square" rtlCol="0">
            <a:spAutoFit/>
          </a:bodyPr>
          <a:lstStyle/>
          <a:p>
            <a:r>
              <a:rPr lang="en-US" sz="3600" dirty="0">
                <a:solidFill>
                  <a:srgbClr val="000000"/>
                </a:solidFill>
                <a:latin typeface="Pangea Text"/>
              </a:rPr>
              <a:t>The story goes that Walt Disney used to observe visitors in the park and see how many steps they took before littering, as a result a litter bin is never more than 30 steps away in any Disney park. </a:t>
            </a:r>
          </a:p>
          <a:p>
            <a:endParaRPr lang="en-AU" sz="3600" dirty="0"/>
          </a:p>
        </p:txBody>
      </p:sp>
      <p:sp>
        <p:nvSpPr>
          <p:cNvPr id="9" name="TextBox 8">
            <a:extLst>
              <a:ext uri="{FF2B5EF4-FFF2-40B4-BE49-F238E27FC236}">
                <a16:creationId xmlns:a16="http://schemas.microsoft.com/office/drawing/2014/main" id="{D80392DE-346A-1BB2-90B5-C44FBFC377ED}"/>
              </a:ext>
            </a:extLst>
          </p:cNvPr>
          <p:cNvSpPr txBox="1"/>
          <p:nvPr/>
        </p:nvSpPr>
        <p:spPr>
          <a:xfrm>
            <a:off x="1902837" y="1839068"/>
            <a:ext cx="7363946" cy="1200329"/>
          </a:xfrm>
          <a:prstGeom prst="rect">
            <a:avLst/>
          </a:prstGeom>
          <a:noFill/>
        </p:spPr>
        <p:txBody>
          <a:bodyPr wrap="square" rtlCol="0">
            <a:spAutoFit/>
          </a:bodyPr>
          <a:lstStyle/>
          <a:p>
            <a:pPr algn="l"/>
            <a:r>
              <a:rPr lang="en-US" sz="3600" b="1" i="0" dirty="0">
                <a:solidFill>
                  <a:srgbClr val="000000"/>
                </a:solidFill>
                <a:effectLst/>
                <a:latin typeface="Pangea Text"/>
              </a:rPr>
              <a:t>You’re never more than 30 steps away from a trash can in Disneyland.</a:t>
            </a:r>
            <a:endParaRPr lang="en-US" sz="3600" b="0" i="0" dirty="0">
              <a:solidFill>
                <a:srgbClr val="000000"/>
              </a:solidFill>
              <a:effectLst/>
              <a:latin typeface="Pangea Text"/>
            </a:endParaRPr>
          </a:p>
        </p:txBody>
      </p:sp>
      <p:pic>
        <p:nvPicPr>
          <p:cNvPr id="3074" name="Picture 2" descr="Disney Animated GIF">
            <a:extLst>
              <a:ext uri="{FF2B5EF4-FFF2-40B4-BE49-F238E27FC236}">
                <a16:creationId xmlns:a16="http://schemas.microsoft.com/office/drawing/2014/main" id="{51A8691B-43BD-368E-FBAB-2560CBCB3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8207" y="2989969"/>
            <a:ext cx="3049775" cy="204334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BF347EEF-FDBE-96C0-3F01-3C1CF01C5B60}"/>
              </a:ext>
            </a:extLst>
          </p:cNvPr>
          <p:cNvCxnSpPr/>
          <p:nvPr/>
        </p:nvCxnSpPr>
        <p:spPr>
          <a:xfrm>
            <a:off x="0" y="6755027"/>
            <a:ext cx="12094182" cy="0"/>
          </a:xfrm>
          <a:prstGeom prst="straightConnector1">
            <a:avLst/>
          </a:prstGeom>
          <a:ln w="381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931919"/>
      </p:ext>
    </p:extLst>
  </p:cSld>
  <p:clrMapOvr>
    <a:masterClrMapping/>
  </p:clrMapOvr>
  <mc:AlternateContent xmlns:mc="http://schemas.openxmlformats.org/markup-compatibility/2006">
    <mc:Choice xmlns:p14="http://schemas.microsoft.com/office/powerpoint/2010/main" Requires="p14">
      <p:transition spd="slow" p14:dur="2000" advClick="0" advTm="18000"/>
    </mc:Choice>
    <mc:Fallback>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0" fill="hold"/>
                                        <p:tgtEl>
                                          <p:spTgt spid="3"/>
                                        </p:tgtEl>
                                        <p:attrNameLst>
                                          <p:attrName>ppt_x</p:attrName>
                                        </p:attrNameLst>
                                      </p:cBhvr>
                                      <p:tavLst>
                                        <p:tav tm="0">
                                          <p:val>
                                            <p:strVal val="0-#ppt_w/2"/>
                                          </p:val>
                                        </p:tav>
                                        <p:tav tm="100000">
                                          <p:val>
                                            <p:strVal val="#ppt_x"/>
                                          </p:val>
                                        </p:tav>
                                      </p:tavLst>
                                    </p:anim>
                                    <p:anim calcmode="lin" valueType="num">
                                      <p:cBhvr additive="base">
                                        <p:cTn id="8" dur="8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80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6862119" y="912394"/>
            <a:ext cx="5232063" cy="1569660"/>
          </a:xfrm>
          <a:prstGeom prst="rect">
            <a:avLst/>
          </a:prstGeom>
          <a:noFill/>
        </p:spPr>
        <p:txBody>
          <a:bodyPr wrap="square" rtlCol="0">
            <a:spAutoFit/>
          </a:bodyPr>
          <a:lstStyle/>
          <a:p>
            <a:pPr fontAlgn="t"/>
            <a:r>
              <a:rPr lang="en-AU" sz="2400" b="1" i="0" dirty="0">
                <a:effectLst/>
                <a:latin typeface="Sansation"/>
              </a:rPr>
              <a:t>1)  The Gardens by the Bay, Singapore</a:t>
            </a:r>
            <a:br>
              <a:rPr lang="en-AU" sz="2400" b="1" dirty="0"/>
            </a:br>
            <a:r>
              <a:rPr lang="en-AU" sz="2400" b="1" i="0" dirty="0">
                <a:effectLst/>
                <a:latin typeface="Sansation"/>
              </a:rPr>
              <a:t>2)  Botanical Gardens, Kandy, Sri Lanka</a:t>
            </a:r>
            <a:br>
              <a:rPr lang="en-AU" sz="2400" b="1" dirty="0"/>
            </a:br>
            <a:r>
              <a:rPr lang="en-AU" sz="2400" b="1" i="0" dirty="0">
                <a:effectLst/>
                <a:latin typeface="Sansation"/>
              </a:rPr>
              <a:t>3)  </a:t>
            </a:r>
            <a:r>
              <a:rPr lang="en-AU" sz="2400" b="1" i="0" dirty="0" err="1">
                <a:effectLst/>
                <a:latin typeface="Sansation"/>
              </a:rPr>
              <a:t>Koraku-en</a:t>
            </a:r>
            <a:r>
              <a:rPr lang="en-AU" sz="2400" b="1" i="0" dirty="0">
                <a:effectLst/>
                <a:latin typeface="Sansation"/>
              </a:rPr>
              <a:t>, Japan</a:t>
            </a:r>
            <a:br>
              <a:rPr lang="en-AU" sz="2400" b="1" dirty="0"/>
            </a:br>
            <a:r>
              <a:rPr lang="en-AU" sz="2400" b="1" i="0" dirty="0">
                <a:effectLst/>
                <a:latin typeface="Sansation"/>
              </a:rPr>
              <a:t>​4)  Hanoi Botanical Garden, Vietnam</a:t>
            </a:r>
            <a:endParaRPr lang="pt-BR" sz="24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6969211" y="2564403"/>
            <a:ext cx="5124971" cy="3847207"/>
          </a:xfrm>
          <a:prstGeom prst="rect">
            <a:avLst/>
          </a:prstGeom>
          <a:noFill/>
        </p:spPr>
        <p:txBody>
          <a:bodyPr wrap="square" rtlCol="0">
            <a:spAutoFit/>
          </a:bodyPr>
          <a:lstStyle/>
          <a:p>
            <a:r>
              <a:rPr lang="en-US" sz="2400" b="1" dirty="0"/>
              <a:t>1)  The Gardens by the Bay, Singapore</a:t>
            </a:r>
            <a:br>
              <a:rPr lang="en-US" sz="2800" dirty="0"/>
            </a:br>
            <a:r>
              <a:rPr lang="en-US" sz="2000" b="1" dirty="0"/>
              <a:t>   </a:t>
            </a:r>
            <a:r>
              <a:rPr lang="en-US" sz="2000" dirty="0"/>
              <a:t>The Gardens by the Bay is a nature park spanning 101 hectares in the Central Region of Singapore, adjacent to the Marina Reservoir. The park consists of three waterfront gardens: Bay South Garden, Bay East Garden and Bay Central Garden. </a:t>
            </a:r>
            <a:br>
              <a:rPr lang="en-US" sz="2000" dirty="0"/>
            </a:br>
            <a:r>
              <a:rPr lang="en-US" sz="2000" dirty="0"/>
              <a:t>   Gardens by the Bay was part of the nation's plans to transform its "Garden City" to a "City in a Garden", with the aim of raising the quality of life by enhancing greenery and flora in the city. First announced by the Prime Minister in  2005</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Asia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group of trees in a park&#10;&#10;Description automatically generated">
            <a:extLst>
              <a:ext uri="{FF2B5EF4-FFF2-40B4-BE49-F238E27FC236}">
                <a16:creationId xmlns:a16="http://schemas.microsoft.com/office/drawing/2014/main" id="{FEB7AD0B-D02C-C37F-8228-E82EF9E29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87157"/>
            <a:ext cx="6862119" cy="4574746"/>
          </a:xfrm>
          <a:prstGeom prst="rect">
            <a:avLst/>
          </a:prstGeom>
        </p:spPr>
      </p:pic>
      <p:cxnSp>
        <p:nvCxnSpPr>
          <p:cNvPr id="2" name="Straight Arrow Connector 1">
            <a:extLst>
              <a:ext uri="{FF2B5EF4-FFF2-40B4-BE49-F238E27FC236}">
                <a16:creationId xmlns:a16="http://schemas.microsoft.com/office/drawing/2014/main" id="{7D516B99-C611-AA07-3A11-1E346DC82646}"/>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12068"/>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 fill="hold"/>
                                        <p:tgtEl>
                                          <p:spTgt spid="7"/>
                                        </p:tgtEl>
                                        <p:attrNameLst>
                                          <p:attrName>ppt_x</p:attrName>
                                        </p:attrNameLst>
                                      </p:cBhvr>
                                      <p:tavLst>
                                        <p:tav tm="0">
                                          <p:val>
                                            <p:strVal val="#ppt_x"/>
                                          </p:val>
                                        </p:tav>
                                        <p:tav tm="100000">
                                          <p:val>
                                            <p:strVal val="#ppt_x"/>
                                          </p:val>
                                        </p:tav>
                                      </p:tavLst>
                                    </p:anim>
                                    <p:anim calcmode="lin" valueType="num">
                                      <p:cBhvr additive="base">
                                        <p:cTn id="13" dur="1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0" name="Picture 9" descr="Angkor Wat with palm trees and a body of water&#10;&#10;Description automatically generated">
            <a:extLst>
              <a:ext uri="{FF2B5EF4-FFF2-40B4-BE49-F238E27FC236}">
                <a16:creationId xmlns:a16="http://schemas.microsoft.com/office/drawing/2014/main" id="{435E8B63-6482-13DB-6FAA-AC5166DEA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52" y="71099"/>
            <a:ext cx="4799576" cy="6786901"/>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6201504" y="830045"/>
            <a:ext cx="4029891" cy="1815882"/>
          </a:xfrm>
          <a:prstGeom prst="rect">
            <a:avLst/>
          </a:prstGeom>
          <a:noFill/>
        </p:spPr>
        <p:txBody>
          <a:bodyPr wrap="square" rtlCol="0">
            <a:spAutoFit/>
          </a:bodyPr>
          <a:lstStyle/>
          <a:p>
            <a:pPr fontAlgn="t"/>
            <a:r>
              <a:rPr lang="en-AU" sz="2800" b="1" i="0" dirty="0">
                <a:effectLst/>
              </a:rPr>
              <a:t>1)  </a:t>
            </a:r>
            <a:r>
              <a:rPr lang="en-AU" sz="2800" b="1" i="0" dirty="0" err="1">
                <a:effectLst/>
              </a:rPr>
              <a:t>Beng</a:t>
            </a:r>
            <a:r>
              <a:rPr lang="en-AU" sz="2800" b="1" i="0" dirty="0">
                <a:effectLst/>
              </a:rPr>
              <a:t> Mealea</a:t>
            </a:r>
            <a:br>
              <a:rPr lang="en-AU" sz="2800" b="1" dirty="0"/>
            </a:br>
            <a:r>
              <a:rPr lang="en-AU" sz="2800" b="1" i="0" dirty="0">
                <a:effectLst/>
              </a:rPr>
              <a:t>2)  Koh Ker</a:t>
            </a:r>
            <a:br>
              <a:rPr lang="en-AU" sz="2800" b="1" dirty="0"/>
            </a:br>
            <a:r>
              <a:rPr lang="en-AU" sz="2800" b="1" i="0" dirty="0">
                <a:effectLst/>
              </a:rPr>
              <a:t>3)  Tran Quoc Pagoda</a:t>
            </a:r>
            <a:br>
              <a:rPr lang="en-AU" sz="2800" b="1" dirty="0"/>
            </a:br>
            <a:r>
              <a:rPr lang="en-AU" sz="2800" b="1" i="0" dirty="0">
                <a:effectLst/>
              </a:rPr>
              <a:t>​4) Angkor Wat</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5751097" y="2658585"/>
            <a:ext cx="6072323" cy="3847207"/>
          </a:xfrm>
          <a:prstGeom prst="rect">
            <a:avLst/>
          </a:prstGeom>
          <a:noFill/>
        </p:spPr>
        <p:txBody>
          <a:bodyPr wrap="square" rtlCol="0">
            <a:spAutoFit/>
          </a:bodyPr>
          <a:lstStyle/>
          <a:p>
            <a:r>
              <a:rPr lang="en-US" sz="2800" b="1" dirty="0"/>
              <a:t>4) Angkor Wat  </a:t>
            </a:r>
            <a:r>
              <a:rPr lang="en-US" sz="2800" dirty="0"/>
              <a:t>.</a:t>
            </a:r>
            <a:br>
              <a:rPr lang="en-US" sz="2800" dirty="0"/>
            </a:br>
            <a:r>
              <a:rPr lang="en-US" dirty="0"/>
              <a:t>   </a:t>
            </a:r>
            <a:r>
              <a:rPr lang="en-US" sz="2400" dirty="0"/>
              <a:t>Angkor Wat is a Buddhist temple complex in Cambodia and is the largest religious monument in the world, on a site measuring 162.6 hectares.</a:t>
            </a:r>
            <a:br>
              <a:rPr lang="en-US" sz="2400" dirty="0"/>
            </a:br>
            <a:r>
              <a:rPr lang="en-US" sz="2400" dirty="0"/>
              <a:t>It was originally constructed as a Hindu temple dedicated to the god Vishnu for the Khmer Empire, it was gradually transformed into a Buddhist temple towards the end of the 12th century.</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err="1"/>
              <a:t>S.E.Asia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cxnSp>
        <p:nvCxnSpPr>
          <p:cNvPr id="2" name="Straight Arrow Connector 1">
            <a:extLst>
              <a:ext uri="{FF2B5EF4-FFF2-40B4-BE49-F238E27FC236}">
                <a16:creationId xmlns:a16="http://schemas.microsoft.com/office/drawing/2014/main" id="{DCF9D502-80FE-4F1E-7E32-45440DAF1BC6}"/>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2936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000" fill="hold"/>
                                        <p:tgtEl>
                                          <p:spTgt spid="2"/>
                                        </p:tgtEl>
                                        <p:attrNameLst>
                                          <p:attrName>ppt_x</p:attrName>
                                        </p:attrNameLst>
                                      </p:cBhvr>
                                      <p:tavLst>
                                        <p:tav tm="0">
                                          <p:val>
                                            <p:strVal val="0-#ppt_w/2"/>
                                          </p:val>
                                        </p:tav>
                                        <p:tav tm="100000">
                                          <p:val>
                                            <p:strVal val="#ppt_x"/>
                                          </p:val>
                                        </p:tav>
                                      </p:tavLst>
                                    </p:anim>
                                    <p:anim calcmode="lin" valueType="num">
                                      <p:cBhvr additive="base">
                                        <p:cTn id="12" dur="1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6744550" y="830045"/>
            <a:ext cx="4672442" cy="1815882"/>
          </a:xfrm>
          <a:prstGeom prst="rect">
            <a:avLst/>
          </a:prstGeom>
          <a:noFill/>
        </p:spPr>
        <p:txBody>
          <a:bodyPr wrap="square" rtlCol="0">
            <a:spAutoFit/>
          </a:bodyPr>
          <a:lstStyle/>
          <a:p>
            <a:pPr fontAlgn="t"/>
            <a:r>
              <a:rPr lang="en-AU" sz="2800" b="1" i="0" dirty="0">
                <a:effectLst/>
              </a:rPr>
              <a:t>1)  Little India, Singapore</a:t>
            </a:r>
            <a:br>
              <a:rPr lang="en-AU" sz="2800" b="1" dirty="0"/>
            </a:br>
            <a:r>
              <a:rPr lang="en-AU" sz="2800" b="1" i="0" dirty="0">
                <a:effectLst/>
              </a:rPr>
              <a:t>2)  </a:t>
            </a:r>
            <a:r>
              <a:rPr lang="en-AU" sz="2800" b="1" i="0" dirty="0" err="1">
                <a:effectLst/>
              </a:rPr>
              <a:t>Jodphur</a:t>
            </a:r>
            <a:r>
              <a:rPr lang="en-AU" sz="2800" b="1" i="0" dirty="0">
                <a:effectLst/>
              </a:rPr>
              <a:t>, </a:t>
            </a:r>
            <a:r>
              <a:rPr lang="en-AU" sz="2800" b="1" i="0" dirty="0" err="1">
                <a:effectLst/>
              </a:rPr>
              <a:t>india</a:t>
            </a:r>
            <a:r>
              <a:rPr lang="en-AU" sz="2800" b="1" i="0" dirty="0">
                <a:effectLst/>
              </a:rPr>
              <a:t> </a:t>
            </a:r>
            <a:br>
              <a:rPr lang="en-AU" sz="2800" b="1" dirty="0"/>
            </a:br>
            <a:r>
              <a:rPr lang="en-AU" sz="2800" b="1" i="0" dirty="0">
                <a:effectLst/>
              </a:rPr>
              <a:t>3)  Nuwara </a:t>
            </a:r>
            <a:r>
              <a:rPr lang="en-AU" sz="2800" b="1" i="0" dirty="0" err="1">
                <a:effectLst/>
              </a:rPr>
              <a:t>Eliya</a:t>
            </a:r>
            <a:r>
              <a:rPr lang="en-AU" sz="2800" b="1" i="0" dirty="0">
                <a:effectLst/>
              </a:rPr>
              <a:t>, Sri Lanka</a:t>
            </a:r>
            <a:br>
              <a:rPr lang="en-AU" sz="2800" b="1" dirty="0"/>
            </a:br>
            <a:r>
              <a:rPr lang="en-AU" sz="2800" b="1" i="0" dirty="0">
                <a:effectLst/>
              </a:rPr>
              <a:t>​4)  Hoi An, Vietnam</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6631460" y="2779960"/>
            <a:ext cx="5142533" cy="3847207"/>
          </a:xfrm>
          <a:prstGeom prst="rect">
            <a:avLst/>
          </a:prstGeom>
          <a:noFill/>
        </p:spPr>
        <p:txBody>
          <a:bodyPr wrap="square" rtlCol="0">
            <a:spAutoFit/>
          </a:bodyPr>
          <a:lstStyle/>
          <a:p>
            <a:r>
              <a:rPr lang="en-US" sz="2800" b="1" dirty="0"/>
              <a:t>2)  </a:t>
            </a:r>
            <a:r>
              <a:rPr lang="en-US" sz="2800" b="1" dirty="0" err="1"/>
              <a:t>Jodphur</a:t>
            </a:r>
            <a:r>
              <a:rPr lang="en-US" sz="2800" dirty="0"/>
              <a:t>  </a:t>
            </a:r>
            <a:r>
              <a:rPr lang="en-US" sz="2400" dirty="0"/>
              <a:t>The “Blue City” of </a:t>
            </a:r>
            <a:r>
              <a:rPr lang="en-US" sz="2400" dirty="0" err="1"/>
              <a:t>Jodphur</a:t>
            </a:r>
            <a:r>
              <a:rPr lang="en-US" sz="2400" dirty="0"/>
              <a:t> is the second largest city in the state on Rajasthan..</a:t>
            </a:r>
            <a:br>
              <a:rPr lang="en-US" sz="2400" dirty="0"/>
            </a:br>
            <a:r>
              <a:rPr lang="en-US" sz="2400" dirty="0"/>
              <a:t>   A blue pigment coating on a house used to indicate that a Brahmin,—the priests of the Indian caste system,—dwelled there, but over time the color became a badge of identity for non-Brahmins, too. It’s also said to have insect-repelling abilities</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err="1"/>
              <a:t>S.E.Asia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city with blue and white buildings&#10;&#10;Description automatically generated with medium confidence">
            <a:extLst>
              <a:ext uri="{FF2B5EF4-FFF2-40B4-BE49-F238E27FC236}">
                <a16:creationId xmlns:a16="http://schemas.microsoft.com/office/drawing/2014/main" id="{92734FE0-7F74-E5E4-3F82-822FDAF3D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61767"/>
            <a:ext cx="6552172" cy="4368114"/>
          </a:xfrm>
          <a:prstGeom prst="rect">
            <a:avLst/>
          </a:prstGeom>
        </p:spPr>
      </p:pic>
      <p:sp>
        <p:nvSpPr>
          <p:cNvPr id="9" name="TextBox 8">
            <a:extLst>
              <a:ext uri="{FF2B5EF4-FFF2-40B4-BE49-F238E27FC236}">
                <a16:creationId xmlns:a16="http://schemas.microsoft.com/office/drawing/2014/main" id="{00090B88-5D24-78E0-4BBA-C74BB6C48C8A}"/>
              </a:ext>
            </a:extLst>
          </p:cNvPr>
          <p:cNvSpPr txBox="1"/>
          <p:nvPr/>
        </p:nvSpPr>
        <p:spPr>
          <a:xfrm>
            <a:off x="2108887" y="5453059"/>
            <a:ext cx="1577676" cy="400110"/>
          </a:xfrm>
          <a:prstGeom prst="rect">
            <a:avLst/>
          </a:prstGeom>
          <a:noFill/>
        </p:spPr>
        <p:txBody>
          <a:bodyPr wrap="none" rtlCol="0">
            <a:spAutoFit/>
          </a:bodyPr>
          <a:lstStyle/>
          <a:p>
            <a:r>
              <a:rPr lang="en-US" sz="2000" b="1" dirty="0"/>
              <a:t>The Blue City</a:t>
            </a:r>
            <a:endParaRPr lang="en-AU" sz="2000" b="1" dirty="0"/>
          </a:p>
        </p:txBody>
      </p:sp>
      <p:cxnSp>
        <p:nvCxnSpPr>
          <p:cNvPr id="2" name="Straight Arrow Connector 1">
            <a:extLst>
              <a:ext uri="{FF2B5EF4-FFF2-40B4-BE49-F238E27FC236}">
                <a16:creationId xmlns:a16="http://schemas.microsoft.com/office/drawing/2014/main" id="{A82412A3-7160-5797-EE36-2E26A7E73A8D}"/>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1336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20000">
        <p15:prstTrans prst="drape"/>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6744550" y="830045"/>
            <a:ext cx="4672442" cy="1815882"/>
          </a:xfrm>
          <a:prstGeom prst="rect">
            <a:avLst/>
          </a:prstGeom>
          <a:noFill/>
        </p:spPr>
        <p:txBody>
          <a:bodyPr wrap="square" rtlCol="0">
            <a:spAutoFit/>
          </a:bodyPr>
          <a:lstStyle/>
          <a:p>
            <a:pPr fontAlgn="t"/>
            <a:r>
              <a:rPr lang="en-AU" sz="2800" b="1" i="0" dirty="0">
                <a:effectLst/>
              </a:rPr>
              <a:t>1)  Sydney</a:t>
            </a:r>
            <a:br>
              <a:rPr lang="en-AU" sz="2800" b="1" dirty="0"/>
            </a:br>
            <a:r>
              <a:rPr lang="en-AU" sz="2800" b="1" i="0" dirty="0">
                <a:effectLst/>
              </a:rPr>
              <a:t>2)  Hobart </a:t>
            </a:r>
            <a:br>
              <a:rPr lang="en-AU" sz="2800" b="1" dirty="0"/>
            </a:br>
            <a:r>
              <a:rPr lang="en-AU" sz="2800" b="1" i="0" dirty="0">
                <a:effectLst/>
              </a:rPr>
              <a:t>3)  Melbourne</a:t>
            </a:r>
          </a:p>
          <a:p>
            <a:pPr fontAlgn="t"/>
            <a:r>
              <a:rPr lang="en-AU" sz="2800" b="1" i="0" dirty="0">
                <a:effectLst/>
              </a:rPr>
              <a:t>​4)  Brisbane</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6631460" y="2779960"/>
            <a:ext cx="5142533" cy="3539430"/>
          </a:xfrm>
          <a:prstGeom prst="rect">
            <a:avLst/>
          </a:prstGeom>
          <a:noFill/>
        </p:spPr>
        <p:txBody>
          <a:bodyPr wrap="square" rtlCol="0">
            <a:spAutoFit/>
          </a:bodyPr>
          <a:lstStyle/>
          <a:p>
            <a:r>
              <a:rPr lang="en-US" sz="2800" b="1" dirty="0"/>
              <a:t>1)  Sydney</a:t>
            </a:r>
            <a:r>
              <a:rPr lang="en-US" sz="2800" dirty="0"/>
              <a:t>  </a:t>
            </a:r>
          </a:p>
          <a:p>
            <a:endParaRPr lang="en-US" sz="2800" dirty="0"/>
          </a:p>
          <a:p>
            <a:r>
              <a:rPr lang="en-US" sz="2400" dirty="0"/>
              <a:t>Gates to what was the ‘Palace Garden’, now the botanic garden’s.  The Garden Palace was a large, purpose-built exhibition building constructed to house the Sydney International Exhibition in 1879 in Sydney.  It was destroyed by fire in 1882</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3074" name="Picture 2" descr="Picture">
            <a:extLst>
              <a:ext uri="{FF2B5EF4-FFF2-40B4-BE49-F238E27FC236}">
                <a16:creationId xmlns:a16="http://schemas.microsoft.com/office/drawing/2014/main" id="{7C6D02B3-08EB-A6E8-019D-99611F624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71" y="1004831"/>
            <a:ext cx="6182883" cy="43509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09A0C4-B38D-546F-6D41-F7154E7BA89A}"/>
              </a:ext>
            </a:extLst>
          </p:cNvPr>
          <p:cNvSpPr txBox="1"/>
          <p:nvPr/>
        </p:nvSpPr>
        <p:spPr>
          <a:xfrm>
            <a:off x="784872" y="5355749"/>
            <a:ext cx="5096203" cy="830997"/>
          </a:xfrm>
          <a:prstGeom prst="rect">
            <a:avLst/>
          </a:prstGeom>
          <a:noFill/>
        </p:spPr>
        <p:txBody>
          <a:bodyPr wrap="none" rtlCol="0">
            <a:spAutoFit/>
          </a:bodyPr>
          <a:lstStyle/>
          <a:p>
            <a:pPr algn="ctr"/>
            <a:r>
              <a:rPr lang="en-US" sz="2400" b="1" dirty="0"/>
              <a:t>Clue</a:t>
            </a:r>
          </a:p>
          <a:p>
            <a:pPr algn="ctr"/>
            <a:r>
              <a:rPr lang="en-US" sz="2400" b="1" i="0" dirty="0">
                <a:effectLst/>
                <a:latin typeface="Sansation"/>
              </a:rPr>
              <a:t>Gates to what was the ‘Palace Garden’</a:t>
            </a:r>
            <a:endParaRPr lang="en-AU" sz="2400" b="1" dirty="0"/>
          </a:p>
        </p:txBody>
      </p:sp>
      <p:cxnSp>
        <p:nvCxnSpPr>
          <p:cNvPr id="5" name="Straight Arrow Connector 4">
            <a:extLst>
              <a:ext uri="{FF2B5EF4-FFF2-40B4-BE49-F238E27FC236}">
                <a16:creationId xmlns:a16="http://schemas.microsoft.com/office/drawing/2014/main" id="{79409A7E-C405-F5B2-97F6-458A349DBD3D}"/>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53074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000" fill="hold"/>
                                        <p:tgtEl>
                                          <p:spTgt spid="5"/>
                                        </p:tgtEl>
                                        <p:attrNameLst>
                                          <p:attrName>ppt_x</p:attrName>
                                        </p:attrNameLst>
                                      </p:cBhvr>
                                      <p:tavLst>
                                        <p:tav tm="0">
                                          <p:val>
                                            <p:strVal val="0-#ppt_w/2"/>
                                          </p:val>
                                        </p:tav>
                                        <p:tav tm="100000">
                                          <p:val>
                                            <p:strVal val="#ppt_x"/>
                                          </p:val>
                                        </p:tav>
                                      </p:tavLst>
                                    </p:anim>
                                    <p:anim calcmode="lin" valueType="num">
                                      <p:cBhvr additive="base">
                                        <p:cTn id="8" dur="1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84990E21-600A-556F-4FEF-58E4BCC2216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7CA5129-0591-D068-EBD6-7EF24EEE618A}"/>
              </a:ext>
            </a:extLst>
          </p:cNvPr>
          <p:cNvSpPr txBox="1"/>
          <p:nvPr/>
        </p:nvSpPr>
        <p:spPr>
          <a:xfrm>
            <a:off x="7816122" y="912394"/>
            <a:ext cx="4029889" cy="1815882"/>
          </a:xfrm>
          <a:prstGeom prst="rect">
            <a:avLst/>
          </a:prstGeom>
          <a:noFill/>
        </p:spPr>
        <p:txBody>
          <a:bodyPr wrap="square" rtlCol="0">
            <a:spAutoFit/>
          </a:bodyPr>
          <a:lstStyle/>
          <a:p>
            <a:pPr fontAlgn="t"/>
            <a:r>
              <a:rPr lang="en-AU" sz="2800" b="1" i="0" dirty="0">
                <a:effectLst/>
                <a:latin typeface="Sansation"/>
              </a:rPr>
              <a:t>1) Disneyland, Hong Kong</a:t>
            </a:r>
            <a:br>
              <a:rPr lang="en-AU" sz="2800" b="1" i="0" dirty="0">
                <a:effectLst/>
                <a:latin typeface="Sansation"/>
              </a:rPr>
            </a:br>
            <a:r>
              <a:rPr lang="en-AU" sz="2800" b="1" i="0" dirty="0">
                <a:effectLst/>
                <a:latin typeface="Sansation"/>
              </a:rPr>
              <a:t>2) Brussels, Belgium</a:t>
            </a:r>
            <a:br>
              <a:rPr lang="en-AU" sz="2800" b="1" i="0" dirty="0">
                <a:effectLst/>
                <a:latin typeface="Sansation"/>
              </a:rPr>
            </a:br>
            <a:r>
              <a:rPr lang="en-AU" sz="2800" b="1" i="0" dirty="0">
                <a:effectLst/>
                <a:latin typeface="Sansation"/>
              </a:rPr>
              <a:t>3) Barcelona, Spain</a:t>
            </a:r>
            <a:br>
              <a:rPr lang="en-AU" sz="2800" b="1" i="0" dirty="0">
                <a:effectLst/>
                <a:latin typeface="Sansation"/>
              </a:rPr>
            </a:br>
            <a:r>
              <a:rPr lang="en-AU" sz="2800" b="1" i="0" dirty="0">
                <a:effectLst/>
                <a:latin typeface="Sansation"/>
              </a:rPr>
              <a:t>​4) Durban, South Africa</a:t>
            </a:r>
          </a:p>
        </p:txBody>
      </p:sp>
      <p:sp>
        <p:nvSpPr>
          <p:cNvPr id="7" name="TextBox 6">
            <a:extLst>
              <a:ext uri="{FF2B5EF4-FFF2-40B4-BE49-F238E27FC236}">
                <a16:creationId xmlns:a16="http://schemas.microsoft.com/office/drawing/2014/main" id="{A1AD05F3-6662-BA16-2E72-CB345D2DC4D3}"/>
              </a:ext>
            </a:extLst>
          </p:cNvPr>
          <p:cNvSpPr txBox="1"/>
          <p:nvPr/>
        </p:nvSpPr>
        <p:spPr>
          <a:xfrm>
            <a:off x="7397578" y="3032747"/>
            <a:ext cx="4696604" cy="2677656"/>
          </a:xfrm>
          <a:prstGeom prst="rect">
            <a:avLst/>
          </a:prstGeom>
          <a:noFill/>
        </p:spPr>
        <p:txBody>
          <a:bodyPr wrap="square" rtlCol="0">
            <a:spAutoFit/>
          </a:bodyPr>
          <a:lstStyle/>
          <a:p>
            <a:r>
              <a:rPr lang="en-AU" sz="2800" b="1" dirty="0"/>
              <a:t>2)  Barcelona,  Spain</a:t>
            </a:r>
            <a:br>
              <a:rPr lang="en-AU" sz="2800" dirty="0"/>
            </a:br>
            <a:r>
              <a:rPr lang="en-AU" sz="2800" dirty="0"/>
              <a:t>​Casa </a:t>
            </a:r>
            <a:r>
              <a:rPr lang="en-AU" sz="2800" dirty="0" err="1"/>
              <a:t>Batllo</a:t>
            </a:r>
            <a:r>
              <a:rPr lang="en-AU" sz="2800" dirty="0"/>
              <a:t>, a modernist building by Antoni Gaudi, UNESCO World Heritage Site, on Passeig de Gracia, Barcelona, Spain.</a:t>
            </a:r>
            <a:endParaRPr lang="en-US" sz="2800" dirty="0"/>
          </a:p>
        </p:txBody>
      </p:sp>
      <p:sp>
        <p:nvSpPr>
          <p:cNvPr id="8" name="TextBox 7">
            <a:extLst>
              <a:ext uri="{FF2B5EF4-FFF2-40B4-BE49-F238E27FC236}">
                <a16:creationId xmlns:a16="http://schemas.microsoft.com/office/drawing/2014/main" id="{D84983EF-2397-6967-5E7E-14EE1C6AAEEA}"/>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D89690C8-BC4B-4875-98B5-C6BBAF08E074}"/>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10" name="Picture 9" descr="Casa Batlló with a mosaic roof&#10;&#10;Description automatically generated with medium confidence">
            <a:extLst>
              <a:ext uri="{FF2B5EF4-FFF2-40B4-BE49-F238E27FC236}">
                <a16:creationId xmlns:a16="http://schemas.microsoft.com/office/drawing/2014/main" id="{433DEF7D-56AA-C975-BDC4-1B6D51575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12" y="761421"/>
            <a:ext cx="6585171" cy="5861800"/>
          </a:xfrm>
          <a:prstGeom prst="rect">
            <a:avLst/>
          </a:prstGeom>
        </p:spPr>
      </p:pic>
      <p:cxnSp>
        <p:nvCxnSpPr>
          <p:cNvPr id="3" name="Straight Arrow Connector 2">
            <a:extLst>
              <a:ext uri="{FF2B5EF4-FFF2-40B4-BE49-F238E27FC236}">
                <a16:creationId xmlns:a16="http://schemas.microsoft.com/office/drawing/2014/main" id="{7C926DE5-D412-E24B-47A0-5BBB99156881}"/>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81525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2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000" fill="hold"/>
                                        <p:tgtEl>
                                          <p:spTgt spid="3"/>
                                        </p:tgtEl>
                                        <p:attrNameLst>
                                          <p:attrName>ppt_x</p:attrName>
                                        </p:attrNameLst>
                                      </p:cBhvr>
                                      <p:tavLst>
                                        <p:tav tm="0">
                                          <p:val>
                                            <p:strVal val="0-#ppt_w/2"/>
                                          </p:val>
                                        </p:tav>
                                        <p:tav tm="100000">
                                          <p:val>
                                            <p:strVal val="#ppt_x"/>
                                          </p:val>
                                        </p:tav>
                                      </p:tavLst>
                                    </p:anim>
                                    <p:anim calcmode="lin" valueType="num">
                                      <p:cBhvr additive="base">
                                        <p:cTn id="12" dur="1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tile tx="0" ty="0" sx="100000" sy="100000" flip="none" algn="tl"/>
        </a:blipFill>
        <a:effectLst/>
      </p:bgPr>
    </p:bg>
    <p:spTree>
      <p:nvGrpSpPr>
        <p:cNvPr id="1" name="">
          <a:extLst>
            <a:ext uri="{FF2B5EF4-FFF2-40B4-BE49-F238E27FC236}">
              <a16:creationId xmlns:a16="http://schemas.microsoft.com/office/drawing/2014/main" id="{F9A4DDE4-A38E-F1F6-668E-46EEA1645CB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7226A46-083E-AD59-98F4-FBFC6BA2BCF6}"/>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5" name="Thought Bubble: Cloud 4">
            <a:extLst>
              <a:ext uri="{FF2B5EF4-FFF2-40B4-BE49-F238E27FC236}">
                <a16:creationId xmlns:a16="http://schemas.microsoft.com/office/drawing/2014/main" id="{DFC45862-DF4B-D402-26EA-61270C1A96BA}"/>
              </a:ext>
            </a:extLst>
          </p:cNvPr>
          <p:cNvSpPr/>
          <p:nvPr/>
        </p:nvSpPr>
        <p:spPr>
          <a:xfrm>
            <a:off x="2361910" y="108418"/>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pic>
        <p:nvPicPr>
          <p:cNvPr id="2" name="Picture 2" descr="Mouth Talking Sticker by Startup-Woche Düsseldorf for iOS &amp; Android | GIPHY">
            <a:extLst>
              <a:ext uri="{FF2B5EF4-FFF2-40B4-BE49-F238E27FC236}">
                <a16:creationId xmlns:a16="http://schemas.microsoft.com/office/drawing/2014/main" id="{FCA12C3B-A3BF-A601-8C4D-0C942201F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1" y="0"/>
            <a:ext cx="2106827" cy="21068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80140F-B116-1BA8-4848-733AA6F42DBF}"/>
              </a:ext>
            </a:extLst>
          </p:cNvPr>
          <p:cNvSpPr txBox="1"/>
          <p:nvPr/>
        </p:nvSpPr>
        <p:spPr>
          <a:xfrm>
            <a:off x="1527241" y="2057036"/>
            <a:ext cx="7524797" cy="1200329"/>
          </a:xfrm>
          <a:prstGeom prst="rect">
            <a:avLst/>
          </a:prstGeom>
          <a:noFill/>
        </p:spPr>
        <p:txBody>
          <a:bodyPr wrap="square" rtlCol="0">
            <a:spAutoFit/>
          </a:bodyPr>
          <a:lstStyle/>
          <a:p>
            <a:pPr algn="l"/>
            <a:r>
              <a:rPr lang="en-US" sz="3600" b="1" i="0" dirty="0">
                <a:effectLst/>
              </a:rPr>
              <a:t>The "O" before an Irish name, such as "O'Reilly," means "descendant of”.</a:t>
            </a:r>
            <a:endParaRPr lang="en-AU" sz="3600" b="1" dirty="0"/>
          </a:p>
        </p:txBody>
      </p:sp>
      <p:sp>
        <p:nvSpPr>
          <p:cNvPr id="7" name="TextBox 6">
            <a:extLst>
              <a:ext uri="{FF2B5EF4-FFF2-40B4-BE49-F238E27FC236}">
                <a16:creationId xmlns:a16="http://schemas.microsoft.com/office/drawing/2014/main" id="{4376D555-1191-8798-347B-BB58C6F009E5}"/>
              </a:ext>
            </a:extLst>
          </p:cNvPr>
          <p:cNvSpPr txBox="1"/>
          <p:nvPr/>
        </p:nvSpPr>
        <p:spPr>
          <a:xfrm>
            <a:off x="526579" y="3726968"/>
            <a:ext cx="8896865" cy="2831544"/>
          </a:xfrm>
          <a:prstGeom prst="rect">
            <a:avLst/>
          </a:prstGeom>
          <a:noFill/>
        </p:spPr>
        <p:txBody>
          <a:bodyPr wrap="square" rtlCol="0">
            <a:spAutoFit/>
          </a:bodyPr>
          <a:lstStyle/>
          <a:p>
            <a:r>
              <a:rPr lang="en-US" sz="3200" b="1" i="0" dirty="0">
                <a:solidFill>
                  <a:srgbClr val="1E1E1E"/>
                </a:solidFill>
                <a:effectLst/>
                <a:latin typeface="inherit"/>
              </a:rPr>
              <a:t>The barman says to Paddy “Your glass is empty, fancy another one?”</a:t>
            </a:r>
            <a:br>
              <a:rPr lang="en-US" sz="3200" b="0" i="0" dirty="0">
                <a:solidFill>
                  <a:srgbClr val="1E1E1E"/>
                </a:solidFill>
                <a:effectLst/>
                <a:latin typeface="inherit"/>
              </a:rPr>
            </a:br>
            <a:endParaRPr lang="en-US" sz="3200" b="0" i="0" dirty="0">
              <a:solidFill>
                <a:srgbClr val="1E1E1E"/>
              </a:solidFill>
              <a:effectLst/>
              <a:latin typeface="inherit"/>
            </a:endParaRPr>
          </a:p>
          <a:p>
            <a:r>
              <a:rPr lang="en-US" sz="3200" b="0" i="0" dirty="0" err="1">
                <a:solidFill>
                  <a:srgbClr val="1E1E1E"/>
                </a:solidFill>
                <a:effectLst/>
                <a:latin typeface="inherit"/>
              </a:rPr>
              <a:t>Lookin</a:t>
            </a:r>
            <a:r>
              <a:rPr lang="en-US" sz="3200" b="0" i="0" dirty="0">
                <a:solidFill>
                  <a:srgbClr val="1E1E1E"/>
                </a:solidFill>
                <a:effectLst/>
                <a:latin typeface="inherit"/>
              </a:rPr>
              <a:t>’ puzzled Paddy says “Why know would I be needed two empty </a:t>
            </a:r>
            <a:r>
              <a:rPr lang="en-US" sz="3200" b="0" i="0" dirty="0" err="1">
                <a:solidFill>
                  <a:srgbClr val="1E1E1E"/>
                </a:solidFill>
                <a:effectLst/>
                <a:latin typeface="inherit"/>
              </a:rPr>
              <a:t>feckin</a:t>
            </a:r>
            <a:r>
              <a:rPr lang="en-US" sz="3200" b="0" i="0" dirty="0">
                <a:solidFill>
                  <a:srgbClr val="1E1E1E"/>
                </a:solidFill>
                <a:effectLst/>
                <a:latin typeface="inherit"/>
              </a:rPr>
              <a:t> glasses?</a:t>
            </a:r>
          </a:p>
          <a:p>
            <a:endParaRPr lang="en-AU" dirty="0"/>
          </a:p>
        </p:txBody>
      </p:sp>
      <p:pic>
        <p:nvPicPr>
          <p:cNvPr id="9" name="Picture 2" descr="Irish Cartoon Pictures - Cliparts.co">
            <a:extLst>
              <a:ext uri="{FF2B5EF4-FFF2-40B4-BE49-F238E27FC236}">
                <a16:creationId xmlns:a16="http://schemas.microsoft.com/office/drawing/2014/main" id="{21297B73-C190-C92F-258B-402C73464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851" y="3116693"/>
            <a:ext cx="1925295" cy="29420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59EE3FCB-06AF-86D0-ED27-3711DBC44FE6}"/>
              </a:ext>
            </a:extLst>
          </p:cNvPr>
          <p:cNvCxnSpPr/>
          <p:nvPr/>
        </p:nvCxnSpPr>
        <p:spPr>
          <a:xfrm>
            <a:off x="0" y="6755027"/>
            <a:ext cx="12094182" cy="0"/>
          </a:xfrm>
          <a:prstGeom prst="straightConnector1">
            <a:avLst/>
          </a:prstGeom>
          <a:ln w="381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182815"/>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0" fill="hold"/>
                                        <p:tgtEl>
                                          <p:spTgt spid="3"/>
                                        </p:tgtEl>
                                        <p:attrNameLst>
                                          <p:attrName>ppt_x</p:attrName>
                                        </p:attrNameLst>
                                      </p:cBhvr>
                                      <p:tavLst>
                                        <p:tav tm="0">
                                          <p:val>
                                            <p:strVal val="0-#ppt_w/2"/>
                                          </p:val>
                                        </p:tav>
                                        <p:tav tm="100000">
                                          <p:val>
                                            <p:strVal val="#ppt_x"/>
                                          </p:val>
                                        </p:tav>
                                      </p:tavLst>
                                    </p:anim>
                                    <p:anim calcmode="lin" valueType="num">
                                      <p:cBhvr additive="base">
                                        <p:cTn id="8" dur="8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80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8500"/>
                            </p:stCondLst>
                            <p:childTnLst>
                              <p:par>
                                <p:cTn id="14" presetID="10" presetClass="entr" presetSubtype="0" fill="hold" nodeType="after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0" name="Picture 9" descr="A large building with towers&#10;&#10;Description automatically generated">
            <a:extLst>
              <a:ext uri="{FF2B5EF4-FFF2-40B4-BE49-F238E27FC236}">
                <a16:creationId xmlns:a16="http://schemas.microsoft.com/office/drawing/2014/main" id="{6712C00B-4445-6B25-9CEF-A30C3228A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510" y="176868"/>
            <a:ext cx="5010849" cy="6681132"/>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6744550" y="830045"/>
            <a:ext cx="4672442" cy="1815882"/>
          </a:xfrm>
          <a:prstGeom prst="rect">
            <a:avLst/>
          </a:prstGeom>
          <a:noFill/>
        </p:spPr>
        <p:txBody>
          <a:bodyPr wrap="square" rtlCol="0">
            <a:spAutoFit/>
          </a:bodyPr>
          <a:lstStyle/>
          <a:p>
            <a:pPr fontAlgn="t"/>
            <a:r>
              <a:rPr lang="pt-BR" sz="2800" b="1" i="0" dirty="0">
                <a:effectLst/>
              </a:rPr>
              <a:t>1) Dubrovnik</a:t>
            </a:r>
            <a:br>
              <a:rPr lang="pt-BR" sz="2800" b="1" dirty="0"/>
            </a:br>
            <a:r>
              <a:rPr lang="pt-BR" sz="2800" b="1" i="0" dirty="0">
                <a:effectLst/>
              </a:rPr>
              <a:t>2) Zagreb</a:t>
            </a:r>
            <a:br>
              <a:rPr lang="pt-BR" sz="2800" b="1" dirty="0"/>
            </a:br>
            <a:r>
              <a:rPr lang="pt-BR" sz="2800" b="1" i="0" dirty="0">
                <a:effectLst/>
              </a:rPr>
              <a:t>3) Prague</a:t>
            </a:r>
            <a:br>
              <a:rPr lang="pt-BR" sz="2800" b="1" dirty="0"/>
            </a:br>
            <a:r>
              <a:rPr lang="pt-BR" sz="2800" b="1" i="0" dirty="0">
                <a:effectLst/>
              </a:rPr>
              <a:t>4) Bratislava</a:t>
            </a:r>
          </a:p>
        </p:txBody>
      </p:sp>
      <p:sp>
        <p:nvSpPr>
          <p:cNvPr id="7" name="TextBox 6">
            <a:extLst>
              <a:ext uri="{FF2B5EF4-FFF2-40B4-BE49-F238E27FC236}">
                <a16:creationId xmlns:a16="http://schemas.microsoft.com/office/drawing/2014/main" id="{4E8CB2B2-0EDB-7593-B5E6-466222C55AC6}"/>
              </a:ext>
            </a:extLst>
          </p:cNvPr>
          <p:cNvSpPr txBox="1"/>
          <p:nvPr/>
        </p:nvSpPr>
        <p:spPr>
          <a:xfrm>
            <a:off x="6038336" y="2779960"/>
            <a:ext cx="5735658" cy="3539430"/>
          </a:xfrm>
          <a:prstGeom prst="rect">
            <a:avLst/>
          </a:prstGeom>
          <a:noFill/>
        </p:spPr>
        <p:txBody>
          <a:bodyPr wrap="square" rtlCol="0">
            <a:spAutoFit/>
          </a:bodyPr>
          <a:lstStyle/>
          <a:p>
            <a:r>
              <a:rPr lang="en-US" sz="2800" b="1" dirty="0"/>
              <a:t>3)  Prague</a:t>
            </a:r>
            <a:br>
              <a:rPr lang="en-US" sz="2800" dirty="0"/>
            </a:br>
            <a:endParaRPr lang="en-US" sz="2800" dirty="0"/>
          </a:p>
          <a:p>
            <a:r>
              <a:rPr lang="en-US" sz="2400" dirty="0"/>
              <a:t>Old Town Square is a historic square in the Old Town quarter of Prague, the capital of the Czech Republic.</a:t>
            </a:r>
            <a:br>
              <a:rPr lang="en-US" sz="2400" dirty="0"/>
            </a:br>
            <a:r>
              <a:rPr lang="en-US" sz="2400" dirty="0"/>
              <a:t>Shown here is The Church of Our Lady.  One of the most impressive Gothic religious buildings in Prague, it was built from the mid-14th to the early 16th centuries.</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FF00"/>
                </a:solidFill>
                <a:latin typeface="+mn-lt"/>
              </a:rPr>
              <a:t>Where am I?</a:t>
            </a:r>
            <a:endParaRPr lang="en-AU" sz="3200" b="1" dirty="0">
              <a:solidFill>
                <a:srgbClr val="FFFF00"/>
              </a:solidFill>
              <a:latin typeface="+mn-lt"/>
            </a:endParaRPr>
          </a:p>
        </p:txBody>
      </p:sp>
      <p:cxnSp>
        <p:nvCxnSpPr>
          <p:cNvPr id="2" name="Straight Arrow Connector 1">
            <a:extLst>
              <a:ext uri="{FF2B5EF4-FFF2-40B4-BE49-F238E27FC236}">
                <a16:creationId xmlns:a16="http://schemas.microsoft.com/office/drawing/2014/main" id="{4D26848B-4B09-E6D0-EE8D-D13B3EFE33F4}"/>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0700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20000">
        <p15:prstTrans prst="drape"/>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079079" y="940369"/>
            <a:ext cx="2650705" cy="1815882"/>
          </a:xfrm>
          <a:prstGeom prst="rect">
            <a:avLst/>
          </a:prstGeom>
          <a:noFill/>
        </p:spPr>
        <p:txBody>
          <a:bodyPr wrap="square" rtlCol="0">
            <a:spAutoFit/>
          </a:bodyPr>
          <a:lstStyle/>
          <a:p>
            <a:pPr fontAlgn="t"/>
            <a:r>
              <a:rPr lang="pt-BR" sz="2800" b="1" i="0" dirty="0">
                <a:effectLst/>
              </a:rPr>
              <a:t>1) Vietnam</a:t>
            </a:r>
            <a:br>
              <a:rPr lang="pt-BR" sz="2800" b="1" dirty="0"/>
            </a:br>
            <a:r>
              <a:rPr lang="pt-BR" sz="2800" b="1" i="0" dirty="0">
                <a:effectLst/>
              </a:rPr>
              <a:t>2) Sri Lanka</a:t>
            </a:r>
            <a:br>
              <a:rPr lang="pt-BR" sz="2800" b="1" dirty="0"/>
            </a:br>
            <a:r>
              <a:rPr lang="pt-BR" sz="2800" b="1" i="0" dirty="0">
                <a:effectLst/>
              </a:rPr>
              <a:t>3) India</a:t>
            </a:r>
            <a:br>
              <a:rPr lang="pt-BR" sz="2800" b="1" dirty="0"/>
            </a:br>
            <a:r>
              <a:rPr lang="pt-BR" sz="2800" b="1" i="0" dirty="0">
                <a:effectLst/>
              </a:rPr>
              <a:t>4) Thailand</a:t>
            </a:r>
          </a:p>
        </p:txBody>
      </p:sp>
      <p:sp>
        <p:nvSpPr>
          <p:cNvPr id="7" name="TextBox 6">
            <a:extLst>
              <a:ext uri="{FF2B5EF4-FFF2-40B4-BE49-F238E27FC236}">
                <a16:creationId xmlns:a16="http://schemas.microsoft.com/office/drawing/2014/main" id="{4E8CB2B2-0EDB-7593-B5E6-466222C55AC6}"/>
              </a:ext>
            </a:extLst>
          </p:cNvPr>
          <p:cNvSpPr txBox="1"/>
          <p:nvPr/>
        </p:nvSpPr>
        <p:spPr>
          <a:xfrm>
            <a:off x="7545859" y="2779960"/>
            <a:ext cx="4228134" cy="3539430"/>
          </a:xfrm>
          <a:prstGeom prst="rect">
            <a:avLst/>
          </a:prstGeom>
          <a:noFill/>
        </p:spPr>
        <p:txBody>
          <a:bodyPr wrap="square" rtlCol="0">
            <a:spAutoFit/>
          </a:bodyPr>
          <a:lstStyle/>
          <a:p>
            <a:r>
              <a:rPr lang="en-US" sz="2800" b="1" dirty="0"/>
              <a:t>1)  Vietnam</a:t>
            </a:r>
            <a:br>
              <a:rPr lang="en-US" sz="2800" dirty="0"/>
            </a:br>
            <a:endParaRPr lang="en-US" sz="2800" dirty="0"/>
          </a:p>
          <a:p>
            <a:r>
              <a:rPr lang="en-US" sz="2400" dirty="0"/>
              <a:t>Vietnam hats have existed for a very long time. The first image of this Vietnamese kind of conical hat was first engraved on Ngoc Lu bronze drum, Dao Thinh bronze drum, Dong Son bronze drum in 2500-3000 B.C..</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S.E. Asia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person standing next to a group of cows&#10;&#10;Description automatically generated">
            <a:extLst>
              <a:ext uri="{FF2B5EF4-FFF2-40B4-BE49-F238E27FC236}">
                <a16:creationId xmlns:a16="http://schemas.microsoft.com/office/drawing/2014/main" id="{F00E9304-2060-B462-86A4-AFE3EBBD0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36" y="928470"/>
            <a:ext cx="7290486" cy="5467865"/>
          </a:xfrm>
          <a:prstGeom prst="rect">
            <a:avLst/>
          </a:prstGeom>
        </p:spPr>
      </p:pic>
      <p:cxnSp>
        <p:nvCxnSpPr>
          <p:cNvPr id="2" name="Straight Arrow Connector 1">
            <a:extLst>
              <a:ext uri="{FF2B5EF4-FFF2-40B4-BE49-F238E27FC236}">
                <a16:creationId xmlns:a16="http://schemas.microsoft.com/office/drawing/2014/main" id="{F704EE5D-0C93-0801-3E75-953F43DB9FE6}"/>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12540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835412" y="830045"/>
            <a:ext cx="3581580" cy="1815882"/>
          </a:xfrm>
          <a:prstGeom prst="rect">
            <a:avLst/>
          </a:prstGeom>
          <a:noFill/>
        </p:spPr>
        <p:txBody>
          <a:bodyPr wrap="square" rtlCol="0">
            <a:spAutoFit/>
          </a:bodyPr>
          <a:lstStyle/>
          <a:p>
            <a:pPr fontAlgn="t"/>
            <a:r>
              <a:rPr lang="pt-BR" sz="2800" b="1" i="0" dirty="0">
                <a:effectLst/>
              </a:rPr>
              <a:t>1) Mannum, SA</a:t>
            </a:r>
            <a:br>
              <a:rPr lang="pt-BR" sz="2800" b="1" dirty="0"/>
            </a:br>
            <a:r>
              <a:rPr lang="pt-BR" sz="2800" b="1" i="0" dirty="0">
                <a:effectLst/>
              </a:rPr>
              <a:t>2) Renmark, SA</a:t>
            </a:r>
            <a:br>
              <a:rPr lang="pt-BR" sz="2800" b="1" dirty="0"/>
            </a:br>
            <a:r>
              <a:rPr lang="pt-BR" sz="2800" b="1" i="0" dirty="0">
                <a:effectLst/>
              </a:rPr>
              <a:t>3) Echuca, Vic</a:t>
            </a:r>
            <a:br>
              <a:rPr lang="pt-BR" sz="2800" b="1" dirty="0"/>
            </a:br>
            <a:r>
              <a:rPr lang="pt-BR" sz="2800" b="1" i="0" dirty="0">
                <a:effectLst/>
              </a:rPr>
              <a:t>4) Bourke, NSW</a:t>
            </a:r>
          </a:p>
        </p:txBody>
      </p:sp>
      <p:sp>
        <p:nvSpPr>
          <p:cNvPr id="7" name="TextBox 6">
            <a:extLst>
              <a:ext uri="{FF2B5EF4-FFF2-40B4-BE49-F238E27FC236}">
                <a16:creationId xmlns:a16="http://schemas.microsoft.com/office/drawing/2014/main" id="{4E8CB2B2-0EDB-7593-B5E6-466222C55AC6}"/>
              </a:ext>
            </a:extLst>
          </p:cNvPr>
          <p:cNvSpPr txBox="1"/>
          <p:nvPr/>
        </p:nvSpPr>
        <p:spPr>
          <a:xfrm>
            <a:off x="7348150" y="2779960"/>
            <a:ext cx="4425843" cy="3416320"/>
          </a:xfrm>
          <a:prstGeom prst="rect">
            <a:avLst/>
          </a:prstGeom>
          <a:noFill/>
        </p:spPr>
        <p:txBody>
          <a:bodyPr wrap="square" rtlCol="0">
            <a:spAutoFit/>
          </a:bodyPr>
          <a:lstStyle/>
          <a:p>
            <a:r>
              <a:rPr lang="en-US" sz="2800" b="1" dirty="0"/>
              <a:t>3)  Echuca, Vic</a:t>
            </a:r>
            <a:br>
              <a:rPr lang="en-US" sz="2800" dirty="0"/>
            </a:br>
            <a:endParaRPr lang="en-US" sz="2800" dirty="0"/>
          </a:p>
          <a:p>
            <a:pPr fontAlgn="base"/>
            <a:r>
              <a:rPr lang="en-US" sz="2000" dirty="0"/>
              <a:t>The majestic PS Emmylou built in 1853 is one of the most </a:t>
            </a:r>
            <a:r>
              <a:rPr lang="en-US" sz="2000" dirty="0" err="1"/>
              <a:t>recognisable</a:t>
            </a:r>
            <a:r>
              <a:rPr lang="en-US" sz="2000" dirty="0"/>
              <a:t> and iconic Paddle steamers in Australia.  It was Named after the American country singer Emmylou Harris.  The Emmylou is now the only wood fired Paddle steamer in the world offering regular scheduled accommodated river cruises.</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10" name="Picture 9" descr="A boat on the water&#10;&#10;Description automatically generated">
            <a:extLst>
              <a:ext uri="{FF2B5EF4-FFF2-40B4-BE49-F238E27FC236}">
                <a16:creationId xmlns:a16="http://schemas.microsoft.com/office/drawing/2014/main" id="{E70F643D-72AA-711B-D3A4-1D48FE7C9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6" y="1309816"/>
            <a:ext cx="7197161" cy="4718139"/>
          </a:xfrm>
          <a:prstGeom prst="rect">
            <a:avLst/>
          </a:prstGeom>
        </p:spPr>
      </p:pic>
      <p:cxnSp>
        <p:nvCxnSpPr>
          <p:cNvPr id="2" name="Straight Arrow Connector 1">
            <a:extLst>
              <a:ext uri="{FF2B5EF4-FFF2-40B4-BE49-F238E27FC236}">
                <a16:creationId xmlns:a16="http://schemas.microsoft.com/office/drawing/2014/main" id="{9C586E65-3EEE-3F07-657F-1BF3497D1C78}"/>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69761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truck with a sign on it&#10;&#10;Description automatically generated with medium confidence">
            <a:extLst>
              <a:ext uri="{FF2B5EF4-FFF2-40B4-BE49-F238E27FC236}">
                <a16:creationId xmlns:a16="http://schemas.microsoft.com/office/drawing/2014/main" id="{DB9415B6-C3CB-67DA-AF8F-D90A64366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638" y="71000"/>
            <a:ext cx="3746990" cy="6787000"/>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6744550" y="830045"/>
            <a:ext cx="4672442" cy="1815882"/>
          </a:xfrm>
          <a:prstGeom prst="rect">
            <a:avLst/>
          </a:prstGeom>
          <a:noFill/>
        </p:spPr>
        <p:txBody>
          <a:bodyPr wrap="square" rtlCol="0">
            <a:spAutoFit/>
          </a:bodyPr>
          <a:lstStyle/>
          <a:p>
            <a:pPr fontAlgn="t"/>
            <a:r>
              <a:rPr lang="pt-BR" sz="2800" b="1" i="0" dirty="0">
                <a:effectLst/>
              </a:rPr>
              <a:t>1) Yarram, Vic</a:t>
            </a:r>
            <a:br>
              <a:rPr lang="pt-BR" sz="2800" b="1" dirty="0"/>
            </a:br>
            <a:r>
              <a:rPr lang="pt-BR" sz="2800" b="1" i="0" dirty="0">
                <a:effectLst/>
              </a:rPr>
              <a:t>2) Sheffield, Tas</a:t>
            </a:r>
            <a:br>
              <a:rPr lang="pt-BR" sz="2800" b="1" dirty="0"/>
            </a:br>
            <a:r>
              <a:rPr lang="pt-BR" sz="2800" b="1" i="0" dirty="0">
                <a:effectLst/>
              </a:rPr>
              <a:t>3) Condoblin,  NSW</a:t>
            </a:r>
            <a:br>
              <a:rPr lang="pt-BR" sz="2800" b="1" dirty="0"/>
            </a:br>
            <a:r>
              <a:rPr lang="pt-BR" sz="2800" b="1" i="0" dirty="0">
                <a:effectLst/>
              </a:rPr>
              <a:t>4) Yeppoon, QLD</a:t>
            </a:r>
          </a:p>
        </p:txBody>
      </p:sp>
      <p:sp>
        <p:nvSpPr>
          <p:cNvPr id="7" name="TextBox 6">
            <a:extLst>
              <a:ext uri="{FF2B5EF4-FFF2-40B4-BE49-F238E27FC236}">
                <a16:creationId xmlns:a16="http://schemas.microsoft.com/office/drawing/2014/main" id="{4E8CB2B2-0EDB-7593-B5E6-466222C55AC6}"/>
              </a:ext>
            </a:extLst>
          </p:cNvPr>
          <p:cNvSpPr txBox="1"/>
          <p:nvPr/>
        </p:nvSpPr>
        <p:spPr>
          <a:xfrm>
            <a:off x="5107460" y="2718405"/>
            <a:ext cx="6246404" cy="3908762"/>
          </a:xfrm>
          <a:prstGeom prst="rect">
            <a:avLst/>
          </a:prstGeom>
          <a:noFill/>
        </p:spPr>
        <p:txBody>
          <a:bodyPr wrap="square" rtlCol="0">
            <a:spAutoFit/>
          </a:bodyPr>
          <a:lstStyle/>
          <a:p>
            <a:r>
              <a:rPr lang="en-US" sz="2800" b="1" dirty="0"/>
              <a:t>3) </a:t>
            </a:r>
            <a:r>
              <a:rPr lang="en-US" sz="2800" b="1" dirty="0" err="1"/>
              <a:t>Condoblin</a:t>
            </a:r>
            <a:r>
              <a:rPr lang="en-US" sz="2800" b="1" dirty="0"/>
              <a:t> </a:t>
            </a:r>
          </a:p>
          <a:p>
            <a:endParaRPr lang="en-US" sz="2000" dirty="0"/>
          </a:p>
          <a:p>
            <a:r>
              <a:rPr lang="en-US" sz="2000" dirty="0" err="1"/>
              <a:t>Condobolin’s</a:t>
            </a:r>
            <a:r>
              <a:rPr lang="en-US" sz="2000" dirty="0"/>
              <a:t> Utes in the Paddock is a unique and quirky Australian exhibition that is gaining increased national attention.</a:t>
            </a:r>
          </a:p>
          <a:p>
            <a:r>
              <a:rPr lang="en-US" sz="2000" dirty="0"/>
              <a:t>While travelling Route 66 on a trip across the United States, Graham Pickles and his wife Jana were drawn to an unusually popular attraction named “Cadillac Ranch”, located in west Texas near Amarillo.</a:t>
            </a:r>
          </a:p>
          <a:p>
            <a:r>
              <a:rPr lang="en-US" sz="2000" dirty="0"/>
              <a:t>In 2020, </a:t>
            </a:r>
            <a:r>
              <a:rPr lang="en-US" sz="2000" dirty="0" err="1"/>
              <a:t>Condobolin’s</a:t>
            </a:r>
            <a:r>
              <a:rPr lang="en-US" sz="2000" dirty="0"/>
              <a:t> popular Utes in the Paddock were named "Best Sculpture Park or Trail" at the Australian Street Art Awards.</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FF00"/>
                </a:solidFill>
                <a:latin typeface="+mn-lt"/>
              </a:rPr>
              <a:t>Where am I?</a:t>
            </a:r>
            <a:endParaRPr lang="en-AU" sz="3200" b="1" dirty="0">
              <a:solidFill>
                <a:srgbClr val="FFFF00"/>
              </a:solidFill>
              <a:latin typeface="+mn-lt"/>
            </a:endParaRPr>
          </a:p>
        </p:txBody>
      </p:sp>
      <p:cxnSp>
        <p:nvCxnSpPr>
          <p:cNvPr id="2" name="Straight Arrow Connector 1">
            <a:extLst>
              <a:ext uri="{FF2B5EF4-FFF2-40B4-BE49-F238E27FC236}">
                <a16:creationId xmlns:a16="http://schemas.microsoft.com/office/drawing/2014/main" id="{04DF587E-01EB-A39C-A2C1-066F89DA5176}"/>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750647"/>
      </p:ext>
    </p:extLst>
  </p:cSld>
  <p:clrMapOvr>
    <a:masterClrMapping/>
  </p:clrMapOvr>
  <mc:AlternateContent xmlns:mc="http://schemas.openxmlformats.org/markup-compatibility/2006">
    <mc:Choice xmlns:p14="http://schemas.microsoft.com/office/powerpoint/2010/main" Requires="p14">
      <p:transition spd="slow" advClick="0" advTm="20000">
        <p14:flash/>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tile tx="0" ty="0" sx="100000" sy="100000" flip="none" algn="tl"/>
        </a:blipFill>
        <a:effectLst/>
      </p:bgPr>
    </p:bg>
    <p:spTree>
      <p:nvGrpSpPr>
        <p:cNvPr id="1" name="">
          <a:extLst>
            <a:ext uri="{FF2B5EF4-FFF2-40B4-BE49-F238E27FC236}">
              <a16:creationId xmlns:a16="http://schemas.microsoft.com/office/drawing/2014/main" id="{6CB67E6E-7A1F-1F28-2066-2AB81DF1D7A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90F1D21-6851-46B8-C3B8-881AFC08A0F2}"/>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5" name="Thought Bubble: Cloud 4">
            <a:extLst>
              <a:ext uri="{FF2B5EF4-FFF2-40B4-BE49-F238E27FC236}">
                <a16:creationId xmlns:a16="http://schemas.microsoft.com/office/drawing/2014/main" id="{EBAE7E87-76CC-1AA6-A7FB-FE089C2519AC}"/>
              </a:ext>
            </a:extLst>
          </p:cNvPr>
          <p:cNvSpPr/>
          <p:nvPr/>
        </p:nvSpPr>
        <p:spPr>
          <a:xfrm>
            <a:off x="2361910" y="108418"/>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pic>
        <p:nvPicPr>
          <p:cNvPr id="2" name="Picture 2" descr="Mouth Talking Sticker by Startup-Woche Düsseldorf for iOS &amp; Android | GIPHY">
            <a:extLst>
              <a:ext uri="{FF2B5EF4-FFF2-40B4-BE49-F238E27FC236}">
                <a16:creationId xmlns:a16="http://schemas.microsoft.com/office/drawing/2014/main" id="{A8AABF85-BCEC-4FC7-3897-952E82150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1" y="0"/>
            <a:ext cx="2106827" cy="21068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4C85B8F-B07D-9CCD-D45C-2FC350C0E331}"/>
              </a:ext>
            </a:extLst>
          </p:cNvPr>
          <p:cNvSpPr txBox="1"/>
          <p:nvPr/>
        </p:nvSpPr>
        <p:spPr>
          <a:xfrm>
            <a:off x="1624519" y="2100474"/>
            <a:ext cx="7980801" cy="646331"/>
          </a:xfrm>
          <a:prstGeom prst="rect">
            <a:avLst/>
          </a:prstGeom>
          <a:noFill/>
        </p:spPr>
        <p:txBody>
          <a:bodyPr wrap="square" rtlCol="0">
            <a:spAutoFit/>
          </a:bodyPr>
          <a:lstStyle/>
          <a:p>
            <a:pPr algn="l" fontAlgn="base"/>
            <a:r>
              <a:rPr lang="en-US" sz="3600" b="1" i="0" dirty="0">
                <a:solidFill>
                  <a:srgbClr val="444444"/>
                </a:solidFill>
                <a:effectLst/>
              </a:rPr>
              <a:t>Red Wine Flows From a Fountain in Italy.</a:t>
            </a:r>
          </a:p>
        </p:txBody>
      </p:sp>
      <p:sp>
        <p:nvSpPr>
          <p:cNvPr id="10" name="TextBox 9">
            <a:extLst>
              <a:ext uri="{FF2B5EF4-FFF2-40B4-BE49-F238E27FC236}">
                <a16:creationId xmlns:a16="http://schemas.microsoft.com/office/drawing/2014/main" id="{DF60258B-59C8-7A3A-EF7D-4079C8887F98}"/>
              </a:ext>
            </a:extLst>
          </p:cNvPr>
          <p:cNvSpPr txBox="1"/>
          <p:nvPr/>
        </p:nvSpPr>
        <p:spPr>
          <a:xfrm>
            <a:off x="646118" y="3196902"/>
            <a:ext cx="9693481" cy="3108543"/>
          </a:xfrm>
          <a:prstGeom prst="rect">
            <a:avLst/>
          </a:prstGeom>
          <a:noFill/>
        </p:spPr>
        <p:txBody>
          <a:bodyPr wrap="square" rtlCol="0">
            <a:spAutoFit/>
          </a:bodyPr>
          <a:lstStyle/>
          <a:p>
            <a:pPr fontAlgn="base"/>
            <a:r>
              <a:rPr lang="en-US" sz="2800" dirty="0"/>
              <a:t>In the town of </a:t>
            </a:r>
            <a:r>
              <a:rPr lang="en-US" sz="2800" dirty="0" err="1"/>
              <a:t>Caldari</a:t>
            </a:r>
            <a:r>
              <a:rPr lang="en-US" sz="2800" dirty="0"/>
              <a:t> di Ortona in northern Italy, a local vineyard installed a fountain that spills red wine instead of water 24 hours a day.</a:t>
            </a:r>
          </a:p>
          <a:p>
            <a:pPr fontAlgn="base"/>
            <a:endParaRPr lang="en-US" sz="2800" dirty="0"/>
          </a:p>
          <a:p>
            <a:pPr fontAlgn="base"/>
            <a:r>
              <a:rPr lang="en-US" sz="2800" dirty="0"/>
              <a:t>The fountain is actually meant for the pilgrims following the </a:t>
            </a:r>
            <a:r>
              <a:rPr lang="en-US" sz="2800" i="1" dirty="0" err="1"/>
              <a:t>Cammino</a:t>
            </a:r>
            <a:r>
              <a:rPr lang="en-US" sz="2800" i="1" dirty="0"/>
              <a:t> di San Tommaso</a:t>
            </a:r>
            <a:r>
              <a:rPr lang="en-US" sz="2800" dirty="0"/>
              <a:t>, a 196-mile route from Rome to Ortona to follow in the footsteps of St. Thomas the Apostle. </a:t>
            </a:r>
          </a:p>
        </p:txBody>
      </p:sp>
      <p:pic>
        <p:nvPicPr>
          <p:cNvPr id="2050" name="Picture 2" descr="Red Wine Glass Png Transparent - Free icons of wine glass in various ...">
            <a:extLst>
              <a:ext uri="{FF2B5EF4-FFF2-40B4-BE49-F238E27FC236}">
                <a16:creationId xmlns:a16="http://schemas.microsoft.com/office/drawing/2014/main" id="{B91AD78D-02D0-B122-795C-68D694E419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2977" y="3088278"/>
            <a:ext cx="1795985" cy="28162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C1D05F14-B22B-D8B1-BED9-BCAE783A0D99}"/>
              </a:ext>
            </a:extLst>
          </p:cNvPr>
          <p:cNvCxnSpPr/>
          <p:nvPr/>
        </p:nvCxnSpPr>
        <p:spPr>
          <a:xfrm>
            <a:off x="0" y="6755027"/>
            <a:ext cx="12094182" cy="0"/>
          </a:xfrm>
          <a:prstGeom prst="straightConnector1">
            <a:avLst/>
          </a:prstGeom>
          <a:ln w="381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22650"/>
      </p:ext>
    </p:extLst>
  </p:cSld>
  <p:clrMapOvr>
    <a:masterClrMapping/>
  </p:clrMapOvr>
  <mc:AlternateContent xmlns:mc="http://schemas.openxmlformats.org/markup-compatibility/2006">
    <mc:Choice xmlns:p14="http://schemas.microsoft.com/office/powerpoint/2010/main" Requires="p14">
      <p:transition spd="slow" p14:dur="2000" advClick="0" advTm="18000"/>
    </mc:Choice>
    <mc:Fallback>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0" fill="hold"/>
                                        <p:tgtEl>
                                          <p:spTgt spid="3"/>
                                        </p:tgtEl>
                                        <p:attrNameLst>
                                          <p:attrName>ppt_x</p:attrName>
                                        </p:attrNameLst>
                                      </p:cBhvr>
                                      <p:tavLst>
                                        <p:tav tm="0">
                                          <p:val>
                                            <p:strVal val="0-#ppt_w/2"/>
                                          </p:val>
                                        </p:tav>
                                        <p:tav tm="100000">
                                          <p:val>
                                            <p:strVal val="#ppt_x"/>
                                          </p:val>
                                        </p:tav>
                                      </p:tavLst>
                                    </p:anim>
                                    <p:anim calcmode="lin" valueType="num">
                                      <p:cBhvr additive="base">
                                        <p:cTn id="8" dur="8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80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descr="A statue of a person holding an object&#10;&#10;Description automatically generated">
            <a:extLst>
              <a:ext uri="{FF2B5EF4-FFF2-40B4-BE49-F238E27FC236}">
                <a16:creationId xmlns:a16="http://schemas.microsoft.com/office/drawing/2014/main" id="{C389DFE7-8CDE-33C2-16B6-7EB829F03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76" y="1"/>
            <a:ext cx="5417344" cy="6858000"/>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6744550" y="830045"/>
            <a:ext cx="4672442" cy="2246769"/>
          </a:xfrm>
          <a:prstGeom prst="rect">
            <a:avLst/>
          </a:prstGeom>
          <a:noFill/>
        </p:spPr>
        <p:txBody>
          <a:bodyPr wrap="square" rtlCol="0">
            <a:spAutoFit/>
          </a:bodyPr>
          <a:lstStyle/>
          <a:p>
            <a:pPr marL="514350" indent="-514350" fontAlgn="t">
              <a:buAutoNum type="arabicParenR"/>
            </a:pPr>
            <a:r>
              <a:rPr lang="pt-BR" sz="2800" b="1" i="0" dirty="0">
                <a:effectLst/>
              </a:rPr>
              <a:t>Glenrowan, Vic</a:t>
            </a:r>
          </a:p>
          <a:p>
            <a:pPr marL="514350" indent="-514350" fontAlgn="t">
              <a:buAutoNum type="arabicParenR" startAt="2"/>
            </a:pPr>
            <a:r>
              <a:rPr lang="pt-BR" sz="2800" b="1" i="0" dirty="0">
                <a:effectLst/>
              </a:rPr>
              <a:t>Gundagai, NSW</a:t>
            </a:r>
          </a:p>
          <a:p>
            <a:pPr fontAlgn="t"/>
            <a:r>
              <a:rPr lang="en-AU" sz="2800" b="1" i="0" dirty="0">
                <a:effectLst/>
              </a:rPr>
              <a:t>3)   Subiaco, WA</a:t>
            </a:r>
            <a:br>
              <a:rPr lang="pt-BR" sz="2800" b="1" dirty="0"/>
            </a:br>
            <a:r>
              <a:rPr lang="pt-BR" sz="2800" b="1" i="0" dirty="0">
                <a:effectLst/>
              </a:rPr>
              <a:t>4)   Adelaide, SA</a:t>
            </a:r>
            <a:br>
              <a:rPr lang="pt-BR" sz="2800" b="1" dirty="0"/>
            </a:b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6003669" y="2934730"/>
            <a:ext cx="6154203" cy="3847207"/>
          </a:xfrm>
          <a:prstGeom prst="rect">
            <a:avLst/>
          </a:prstGeom>
          <a:noFill/>
        </p:spPr>
        <p:txBody>
          <a:bodyPr wrap="square" rtlCol="0">
            <a:spAutoFit/>
          </a:bodyPr>
          <a:lstStyle/>
          <a:p>
            <a:r>
              <a:rPr lang="en-US" sz="2800" b="1" dirty="0"/>
              <a:t>1)  </a:t>
            </a:r>
            <a:r>
              <a:rPr lang="en-US" sz="2800" b="1" dirty="0" err="1"/>
              <a:t>Glenrowan</a:t>
            </a:r>
            <a:br>
              <a:rPr lang="en-US" sz="2800" dirty="0"/>
            </a:br>
            <a:r>
              <a:rPr lang="en-US" sz="2400" dirty="0"/>
              <a:t>A six </a:t>
            </a:r>
            <a:r>
              <a:rPr lang="en-US" sz="2400" dirty="0" err="1"/>
              <a:t>metre</a:t>
            </a:r>
            <a:r>
              <a:rPr lang="en-US" sz="2400" dirty="0"/>
              <a:t> statue commemorates the bushranger, Ned Kelly.  </a:t>
            </a:r>
            <a:r>
              <a:rPr lang="en-US" sz="2400" dirty="0" err="1"/>
              <a:t>Glenrowan</a:t>
            </a:r>
            <a:r>
              <a:rPr lang="en-US" sz="2400" dirty="0"/>
              <a:t> is the place of the last siege of the Kelly Gang and the deaths of three of its members.</a:t>
            </a:r>
          </a:p>
          <a:p>
            <a:r>
              <a:rPr lang="en-US" sz="2400" dirty="0"/>
              <a:t>On 28 June 1880 Ned Kelly led Joe Byrne, Dan Kelly and Steve Hart in a final confrontation against eight Victoria Police Officers and five Aboriginal trackers from Queensland. </a:t>
            </a:r>
          </a:p>
          <a:p>
            <a:endParaRPr lang="en-US" sz="24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FF00"/>
                </a:solidFill>
                <a:latin typeface="+mn-lt"/>
              </a:rPr>
              <a:t>Where am I?</a:t>
            </a:r>
            <a:endParaRPr lang="en-AU" sz="3200" b="1" dirty="0">
              <a:solidFill>
                <a:srgbClr val="FFFF00"/>
              </a:solidFill>
              <a:latin typeface="+mn-lt"/>
            </a:endParaRPr>
          </a:p>
        </p:txBody>
      </p:sp>
      <p:cxnSp>
        <p:nvCxnSpPr>
          <p:cNvPr id="2" name="Straight Arrow Connector 1">
            <a:extLst>
              <a:ext uri="{FF2B5EF4-FFF2-40B4-BE49-F238E27FC236}">
                <a16:creationId xmlns:a16="http://schemas.microsoft.com/office/drawing/2014/main" id="{1C2E8AA1-5427-8AB6-572E-7303CCAD8E23}"/>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07309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99E46675-ADE4-3859-979A-2870363F8AF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3CACA0B-4574-2290-DE9E-54E69767E9F0}"/>
              </a:ext>
            </a:extLst>
          </p:cNvPr>
          <p:cNvSpPr txBox="1"/>
          <p:nvPr/>
        </p:nvSpPr>
        <p:spPr>
          <a:xfrm>
            <a:off x="1156419" y="4858333"/>
            <a:ext cx="4672442" cy="2246769"/>
          </a:xfrm>
          <a:prstGeom prst="rect">
            <a:avLst/>
          </a:prstGeom>
          <a:noFill/>
        </p:spPr>
        <p:txBody>
          <a:bodyPr wrap="square" rtlCol="0">
            <a:spAutoFit/>
          </a:bodyPr>
          <a:lstStyle/>
          <a:p>
            <a:pPr marL="514350" indent="-514350" fontAlgn="t">
              <a:buAutoNum type="arabicParenR"/>
            </a:pPr>
            <a:r>
              <a:rPr lang="pt-BR" sz="2800" b="1" i="0" dirty="0">
                <a:effectLst/>
              </a:rPr>
              <a:t>Sri Lanka</a:t>
            </a:r>
          </a:p>
          <a:p>
            <a:pPr marL="514350" indent="-514350" fontAlgn="t">
              <a:buAutoNum type="arabicParenR" startAt="2"/>
            </a:pPr>
            <a:r>
              <a:rPr lang="pt-BR" sz="2800" b="1" i="0" dirty="0">
                <a:effectLst/>
              </a:rPr>
              <a:t>Canada</a:t>
            </a:r>
          </a:p>
          <a:p>
            <a:pPr marL="514350" indent="-514350" fontAlgn="t">
              <a:buAutoNum type="arabicParenR" startAt="3"/>
            </a:pPr>
            <a:r>
              <a:rPr lang="en-AU" sz="2800" b="1" i="0" dirty="0">
                <a:effectLst/>
              </a:rPr>
              <a:t>Iceland</a:t>
            </a:r>
          </a:p>
          <a:p>
            <a:pPr marL="514350" indent="-514350" fontAlgn="t">
              <a:buAutoNum type="arabicParenR" startAt="3"/>
            </a:pPr>
            <a:r>
              <a:rPr lang="en-AU" sz="2800" b="1" dirty="0"/>
              <a:t>New Zealand</a:t>
            </a:r>
            <a:br>
              <a:rPr lang="pt-BR" sz="2800" b="1" dirty="0"/>
            </a:br>
            <a:endParaRPr lang="pt-BR" sz="2800" b="1" i="0" dirty="0">
              <a:effectLst/>
            </a:endParaRPr>
          </a:p>
        </p:txBody>
      </p:sp>
      <p:sp>
        <p:nvSpPr>
          <p:cNvPr id="7" name="TextBox 6">
            <a:extLst>
              <a:ext uri="{FF2B5EF4-FFF2-40B4-BE49-F238E27FC236}">
                <a16:creationId xmlns:a16="http://schemas.microsoft.com/office/drawing/2014/main" id="{602BF56C-D70E-7AAB-6B2A-9567B3847F2A}"/>
              </a:ext>
            </a:extLst>
          </p:cNvPr>
          <p:cNvSpPr txBox="1"/>
          <p:nvPr/>
        </p:nvSpPr>
        <p:spPr>
          <a:xfrm>
            <a:off x="7369469" y="1071800"/>
            <a:ext cx="4672442" cy="5324535"/>
          </a:xfrm>
          <a:prstGeom prst="rect">
            <a:avLst/>
          </a:prstGeom>
          <a:noFill/>
        </p:spPr>
        <p:txBody>
          <a:bodyPr wrap="square" rtlCol="0">
            <a:spAutoFit/>
          </a:bodyPr>
          <a:lstStyle/>
          <a:p>
            <a:r>
              <a:rPr lang="en-US" sz="2800" b="1" dirty="0"/>
              <a:t>          3)  </a:t>
            </a:r>
            <a:r>
              <a:rPr lang="en-US" sz="3200" b="1" dirty="0"/>
              <a:t>Iceland</a:t>
            </a:r>
            <a:br>
              <a:rPr lang="en-US" sz="2800" dirty="0"/>
            </a:br>
            <a:endParaRPr lang="en-US" sz="2800" dirty="0"/>
          </a:p>
          <a:p>
            <a:r>
              <a:rPr lang="en-US" sz="2800" dirty="0" err="1"/>
              <a:t>Gullfoss</a:t>
            </a:r>
            <a:r>
              <a:rPr lang="en-US" sz="2800" dirty="0"/>
              <a:t> (Golden Falls) is a massive waterfall on the river </a:t>
            </a:r>
            <a:r>
              <a:rPr lang="en-US" sz="2800" dirty="0" err="1"/>
              <a:t>Hvita</a:t>
            </a:r>
            <a:r>
              <a:rPr lang="en-US" sz="2800" dirty="0"/>
              <a:t> in western Iceland. The falls are considered one of Iceland's most treasured natural wonders, with a name inspired by the phenomenon when glacial sediment in the water turns the falls golden in the sunlight.</a:t>
            </a:r>
          </a:p>
        </p:txBody>
      </p:sp>
      <p:sp>
        <p:nvSpPr>
          <p:cNvPr id="3" name="Title 1">
            <a:extLst>
              <a:ext uri="{FF2B5EF4-FFF2-40B4-BE49-F238E27FC236}">
                <a16:creationId xmlns:a16="http://schemas.microsoft.com/office/drawing/2014/main" id="{99E624F5-3AAB-1D12-58B5-7012DAC0F7AE}"/>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World</a:t>
            </a:r>
            <a:endParaRPr lang="en-AU" sz="3200" dirty="0"/>
          </a:p>
        </p:txBody>
      </p:sp>
      <p:sp>
        <p:nvSpPr>
          <p:cNvPr id="8" name="TextBox 7">
            <a:extLst>
              <a:ext uri="{FF2B5EF4-FFF2-40B4-BE49-F238E27FC236}">
                <a16:creationId xmlns:a16="http://schemas.microsoft.com/office/drawing/2014/main" id="{72AD10C8-B9E7-7F69-DC7A-3C9543A9C784}"/>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5" name="Picture 4" descr="Gullfoss in a valley&#10;&#10;Description automatically generated with medium confidence">
            <a:extLst>
              <a:ext uri="{FF2B5EF4-FFF2-40B4-BE49-F238E27FC236}">
                <a16:creationId xmlns:a16="http://schemas.microsoft.com/office/drawing/2014/main" id="{C327C6D9-1AEE-71B3-5AC4-A0E9E731B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89" y="172995"/>
            <a:ext cx="6990769" cy="4581464"/>
          </a:xfrm>
          <a:prstGeom prst="rect">
            <a:avLst/>
          </a:prstGeom>
        </p:spPr>
      </p:pic>
      <p:sp>
        <p:nvSpPr>
          <p:cNvPr id="4" name="Title 1">
            <a:extLst>
              <a:ext uri="{FF2B5EF4-FFF2-40B4-BE49-F238E27FC236}">
                <a16:creationId xmlns:a16="http://schemas.microsoft.com/office/drawing/2014/main" id="{ECC33251-4F2D-3CD3-54ED-3D5989DC92BC}"/>
              </a:ext>
            </a:extLst>
          </p:cNvPr>
          <p:cNvSpPr txBox="1">
            <a:spLocks/>
          </p:cNvSpPr>
          <p:nvPr/>
        </p:nvSpPr>
        <p:spPr>
          <a:xfrm>
            <a:off x="323729" y="172995"/>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FF00"/>
                </a:solidFill>
                <a:latin typeface="+mn-lt"/>
              </a:rPr>
              <a:t>Where am I?</a:t>
            </a:r>
            <a:endParaRPr lang="en-AU" sz="3200" b="1" dirty="0">
              <a:solidFill>
                <a:srgbClr val="FFFF00"/>
              </a:solidFill>
              <a:latin typeface="+mn-lt"/>
            </a:endParaRPr>
          </a:p>
        </p:txBody>
      </p:sp>
      <p:cxnSp>
        <p:nvCxnSpPr>
          <p:cNvPr id="2" name="Straight Arrow Connector 1">
            <a:extLst>
              <a:ext uri="{FF2B5EF4-FFF2-40B4-BE49-F238E27FC236}">
                <a16:creationId xmlns:a16="http://schemas.microsoft.com/office/drawing/2014/main" id="{BF85E60C-967D-96D6-3B65-EDF0DBE67F6F}"/>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65527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1026" name="Picture 2" descr="dreamies.de | Animated emoticons, Funny gif, Beautiful gif">
            <a:extLst>
              <a:ext uri="{FF2B5EF4-FFF2-40B4-BE49-F238E27FC236}">
                <a16:creationId xmlns:a16="http://schemas.microsoft.com/office/drawing/2014/main" id="{EDF19BB5-AC16-DBAC-4DCC-84231118A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257" y="2844154"/>
            <a:ext cx="3552181" cy="3552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88F308-AFD4-3960-9141-216E585B2B3B}"/>
              </a:ext>
            </a:extLst>
          </p:cNvPr>
          <p:cNvSpPr txBox="1"/>
          <p:nvPr/>
        </p:nvSpPr>
        <p:spPr>
          <a:xfrm flipH="1">
            <a:off x="3771256" y="840260"/>
            <a:ext cx="3445089" cy="1446550"/>
          </a:xfrm>
          <a:prstGeom prst="rect">
            <a:avLst/>
          </a:prstGeom>
          <a:noFill/>
        </p:spPr>
        <p:txBody>
          <a:bodyPr wrap="square" rtlCol="0">
            <a:spAutoFit/>
          </a:bodyPr>
          <a:lstStyle/>
          <a:p>
            <a:pPr algn="ctr"/>
            <a:r>
              <a:rPr lang="en-US" sz="4800" b="1" dirty="0">
                <a:solidFill>
                  <a:srgbClr val="FF0000"/>
                </a:solidFill>
              </a:rPr>
              <a:t>The End</a:t>
            </a:r>
          </a:p>
          <a:p>
            <a:pPr algn="ctr"/>
            <a:r>
              <a:rPr lang="en-US" sz="4000" b="1" dirty="0"/>
              <a:t>Travel Quiz</a:t>
            </a:r>
            <a:endParaRPr lang="en-AU" sz="4000" b="1" dirty="0"/>
          </a:p>
        </p:txBody>
      </p:sp>
    </p:spTree>
    <p:extLst>
      <p:ext uri="{BB962C8B-B14F-4D97-AF65-F5344CB8AC3E}">
        <p14:creationId xmlns:p14="http://schemas.microsoft.com/office/powerpoint/2010/main" val="3838990955"/>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725506" y="727282"/>
            <a:ext cx="3859515" cy="1815882"/>
          </a:xfrm>
          <a:prstGeom prst="rect">
            <a:avLst/>
          </a:prstGeom>
          <a:noFill/>
        </p:spPr>
        <p:txBody>
          <a:bodyPr wrap="square" rtlCol="0">
            <a:spAutoFit/>
          </a:bodyPr>
          <a:lstStyle/>
          <a:p>
            <a:pPr fontAlgn="t"/>
            <a:r>
              <a:rPr lang="en-AU" sz="2800" b="1" i="0" dirty="0">
                <a:effectLst/>
                <a:latin typeface="Sansation"/>
              </a:rPr>
              <a:t>1) Florence, Italy</a:t>
            </a:r>
            <a:br>
              <a:rPr lang="en-AU" sz="2800" b="1" dirty="0"/>
            </a:br>
            <a:r>
              <a:rPr lang="en-AU" sz="2800" b="1" i="0" dirty="0">
                <a:effectLst/>
                <a:latin typeface="Sansation"/>
              </a:rPr>
              <a:t>2) Brussels, Belgium</a:t>
            </a:r>
            <a:br>
              <a:rPr lang="en-AU" sz="2800" b="1" dirty="0"/>
            </a:br>
            <a:r>
              <a:rPr lang="en-AU" sz="2800" b="1" i="0" dirty="0">
                <a:effectLst/>
                <a:latin typeface="Sansation"/>
              </a:rPr>
              <a:t>3) London, UK</a:t>
            </a:r>
            <a:br>
              <a:rPr lang="en-AU" sz="2800" b="1" dirty="0"/>
            </a:br>
            <a:r>
              <a:rPr lang="en-AU" sz="2800" b="1" i="0" dirty="0">
                <a:effectLst/>
                <a:latin typeface="Sansation"/>
              </a:rPr>
              <a:t>​4) Lisbon, Portugal</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97578" y="2543164"/>
            <a:ext cx="4754100" cy="4585871"/>
          </a:xfrm>
          <a:prstGeom prst="rect">
            <a:avLst/>
          </a:prstGeom>
          <a:noFill/>
        </p:spPr>
        <p:txBody>
          <a:bodyPr wrap="square" rtlCol="0">
            <a:spAutoFit/>
          </a:bodyPr>
          <a:lstStyle/>
          <a:p>
            <a:r>
              <a:rPr lang="en-US" sz="2800" b="1" dirty="0"/>
              <a:t>4)  Lisbon, Portugal</a:t>
            </a:r>
            <a:r>
              <a:rPr lang="en-US" sz="2800" dirty="0"/>
              <a:t>,</a:t>
            </a:r>
            <a:r>
              <a:rPr lang="en-US" sz="2800" b="1" dirty="0"/>
              <a:t>  </a:t>
            </a:r>
            <a:br>
              <a:rPr lang="en-US" sz="2800" dirty="0"/>
            </a:br>
            <a:r>
              <a:rPr lang="en-US" sz="2400" dirty="0" err="1"/>
              <a:t>Rossio</a:t>
            </a:r>
            <a:r>
              <a:rPr lang="en-US" sz="2400" dirty="0"/>
              <a:t> Station in central Lisbon. The late 19th century building complete with horseshoe shaped arches and ornamental clock was designed by José Luís Monteiro and is the main rail gateway to </a:t>
            </a:r>
            <a:r>
              <a:rPr lang="en-US" sz="2400" dirty="0" err="1"/>
              <a:t>Sintra</a:t>
            </a:r>
            <a:r>
              <a:rPr lang="en-US" sz="2400" dirty="0"/>
              <a:t>.</a:t>
            </a:r>
            <a:br>
              <a:rPr lang="en-US" sz="2400" dirty="0"/>
            </a:br>
            <a:r>
              <a:rPr lang="en-US" sz="2400" dirty="0"/>
              <a:t>​  It is close to the metro stations of </a:t>
            </a:r>
            <a:r>
              <a:rPr lang="en-US" sz="2400" dirty="0" err="1"/>
              <a:t>Rossio</a:t>
            </a:r>
            <a:r>
              <a:rPr lang="en-US" sz="2400" dirty="0"/>
              <a:t> and </a:t>
            </a:r>
            <a:r>
              <a:rPr lang="en-US" sz="2400" dirty="0" err="1"/>
              <a:t>Restauradores</a:t>
            </a:r>
            <a:r>
              <a:rPr lang="en-US" sz="2400" dirty="0"/>
              <a:t> with the latter station having pedestrian connections to </a:t>
            </a:r>
            <a:r>
              <a:rPr lang="en-US" sz="2400" dirty="0" err="1"/>
              <a:t>Rossio</a:t>
            </a:r>
            <a:r>
              <a:rPr lang="en-US" sz="2400" dirty="0"/>
              <a:t> Station.</a:t>
            </a:r>
            <a:br>
              <a:rPr lang="en-US" sz="2400" dirty="0"/>
            </a:br>
            <a:endParaRPr lang="en-US" sz="24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10" name="Picture 9" descr="A large white building with a clock on the front&#10;&#10;Description automatically generated">
            <a:extLst>
              <a:ext uri="{FF2B5EF4-FFF2-40B4-BE49-F238E27FC236}">
                <a16:creationId xmlns:a16="http://schemas.microsoft.com/office/drawing/2014/main" id="{29D6E279-EB7F-F056-FE98-4FE4F7A37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2" y="727282"/>
            <a:ext cx="7102749" cy="4979645"/>
          </a:xfrm>
          <a:prstGeom prst="rect">
            <a:avLst/>
          </a:prstGeom>
        </p:spPr>
      </p:pic>
      <p:sp>
        <p:nvSpPr>
          <p:cNvPr id="11" name="TextBox 10">
            <a:extLst>
              <a:ext uri="{FF2B5EF4-FFF2-40B4-BE49-F238E27FC236}">
                <a16:creationId xmlns:a16="http://schemas.microsoft.com/office/drawing/2014/main" id="{1EA68F3B-E1C2-B3CD-AACA-A2D7AEA49FAF}"/>
              </a:ext>
            </a:extLst>
          </p:cNvPr>
          <p:cNvSpPr txBox="1"/>
          <p:nvPr/>
        </p:nvSpPr>
        <p:spPr>
          <a:xfrm>
            <a:off x="214185" y="5795675"/>
            <a:ext cx="6755025" cy="830997"/>
          </a:xfrm>
          <a:prstGeom prst="rect">
            <a:avLst/>
          </a:prstGeom>
          <a:noFill/>
        </p:spPr>
        <p:txBody>
          <a:bodyPr wrap="square" rtlCol="0">
            <a:spAutoFit/>
          </a:bodyPr>
          <a:lstStyle/>
          <a:p>
            <a:r>
              <a:rPr lang="en-US" sz="2400" b="0" i="0" dirty="0">
                <a:solidFill>
                  <a:srgbClr val="525252"/>
                </a:solidFill>
                <a:effectLst/>
                <a:latin typeface="Lato" panose="020F0502020204030203" pitchFamily="34" charset="0"/>
              </a:rPr>
              <a:t>Clue:- Visiting another capital city, you possibly used this. The horse shoe entrance is the clue.</a:t>
            </a:r>
            <a:endParaRPr lang="en-AU" sz="2400" dirty="0"/>
          </a:p>
        </p:txBody>
      </p:sp>
      <p:cxnSp>
        <p:nvCxnSpPr>
          <p:cNvPr id="2" name="Straight Arrow Connector 1">
            <a:extLst>
              <a:ext uri="{FF2B5EF4-FFF2-40B4-BE49-F238E27FC236}">
                <a16:creationId xmlns:a16="http://schemas.microsoft.com/office/drawing/2014/main" id="{273BC629-D56F-46D2-D641-70C2B4109B85}"/>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877883"/>
      </p:ext>
    </p:extLst>
  </p:cSld>
  <p:clrMapOvr>
    <a:masterClrMapping/>
  </p:clrMapOvr>
  <mc:AlternateContent xmlns:mc="http://schemas.openxmlformats.org/markup-compatibility/2006">
    <mc:Choice xmlns:p14="http://schemas.microsoft.com/office/powerpoint/2010/main" Requires="p14">
      <p:transition spd="slow" p14:dur="1600" advClick="0" advTm="20000">
        <p14:prism isContent="1" isInverted="1"/>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545859" y="830045"/>
            <a:ext cx="4129778" cy="2246769"/>
          </a:xfrm>
          <a:prstGeom prst="rect">
            <a:avLst/>
          </a:prstGeom>
          <a:noFill/>
        </p:spPr>
        <p:txBody>
          <a:bodyPr wrap="square" rtlCol="0">
            <a:spAutoFit/>
          </a:bodyPr>
          <a:lstStyle/>
          <a:p>
            <a:pPr fontAlgn="t"/>
            <a:r>
              <a:rPr lang="en-AU" sz="2800" b="1" i="0" dirty="0">
                <a:effectLst/>
                <a:latin typeface="Sansation"/>
              </a:rPr>
              <a:t>1) Mostar, Bosnia and </a:t>
            </a:r>
            <a:r>
              <a:rPr lang="en-AU" sz="2800" b="1" i="0" dirty="0" err="1">
                <a:effectLst/>
                <a:latin typeface="Sansation"/>
              </a:rPr>
              <a:t>Heregovina</a:t>
            </a:r>
            <a:br>
              <a:rPr lang="en-AU" sz="2800" b="1" dirty="0"/>
            </a:br>
            <a:r>
              <a:rPr lang="en-AU" sz="2800" b="1" i="0" dirty="0">
                <a:effectLst/>
                <a:latin typeface="Sansation"/>
              </a:rPr>
              <a:t>2) Heidelberg, Germany</a:t>
            </a:r>
            <a:br>
              <a:rPr lang="en-AU" sz="2800" b="1" dirty="0"/>
            </a:br>
            <a:r>
              <a:rPr lang="en-AU" sz="2800" b="1" i="0" dirty="0">
                <a:effectLst/>
                <a:latin typeface="Sansation"/>
              </a:rPr>
              <a:t>3) Alcantra, Spain</a:t>
            </a:r>
            <a:br>
              <a:rPr lang="en-AU" sz="2800" b="1" dirty="0"/>
            </a:br>
            <a:r>
              <a:rPr lang="en-AU" sz="2800" b="1" i="0" dirty="0">
                <a:effectLst/>
                <a:latin typeface="Sansation"/>
              </a:rPr>
              <a:t>4) Prague, Czech Republic</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97578" y="3182417"/>
            <a:ext cx="4786185" cy="3477875"/>
          </a:xfrm>
          <a:prstGeom prst="rect">
            <a:avLst/>
          </a:prstGeom>
          <a:noFill/>
        </p:spPr>
        <p:txBody>
          <a:bodyPr wrap="square" rtlCol="0">
            <a:spAutoFit/>
          </a:bodyPr>
          <a:lstStyle/>
          <a:p>
            <a:r>
              <a:rPr lang="en-US" sz="2800" b="1" dirty="0"/>
              <a:t>Heidelberg, Germany</a:t>
            </a:r>
            <a:br>
              <a:rPr lang="en-US" sz="2800" dirty="0"/>
            </a:br>
            <a:r>
              <a:rPr lang="en-US" dirty="0"/>
              <a:t>​  </a:t>
            </a:r>
            <a:r>
              <a:rPr lang="en-US" sz="2400" dirty="0"/>
              <a:t>The Karl Theodor Bridge, commonly known as the Old Bridge (Alte Brücke), in Heidelberg that crosses the Neckar river.</a:t>
            </a:r>
            <a:br>
              <a:rPr lang="en-US" sz="2400" dirty="0"/>
            </a:br>
            <a:r>
              <a:rPr lang="en-US" sz="2400" dirty="0"/>
              <a:t>  It connects the Old City with the eastern part of the </a:t>
            </a:r>
            <a:r>
              <a:rPr lang="en-US" sz="2400" dirty="0" err="1"/>
              <a:t>Neuenheim</a:t>
            </a:r>
            <a:r>
              <a:rPr lang="en-US" sz="2400" dirty="0"/>
              <a:t> district of the city on the opposite bank. </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bridge over a river with buildings and trees&#10;&#10;Description automatically generated">
            <a:extLst>
              <a:ext uri="{FF2B5EF4-FFF2-40B4-BE49-F238E27FC236}">
                <a16:creationId xmlns:a16="http://schemas.microsoft.com/office/drawing/2014/main" id="{877FC125-34B1-D595-6D9F-568A1C874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7" y="1056502"/>
            <a:ext cx="7315200" cy="4876800"/>
          </a:xfrm>
          <a:prstGeom prst="rect">
            <a:avLst/>
          </a:prstGeom>
        </p:spPr>
      </p:pic>
      <p:cxnSp>
        <p:nvCxnSpPr>
          <p:cNvPr id="2" name="Straight Arrow Connector 1">
            <a:extLst>
              <a:ext uri="{FF2B5EF4-FFF2-40B4-BE49-F238E27FC236}">
                <a16:creationId xmlns:a16="http://schemas.microsoft.com/office/drawing/2014/main" id="{A9B9134B-01A0-84F5-3FB7-E13AB17472A9}"/>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23021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tile tx="0" ty="0" sx="100000" sy="100000" flip="none" algn="tl"/>
        </a:blipFill>
        <a:effectLst/>
      </p:bgPr>
    </p:bg>
    <p:spTree>
      <p:nvGrpSpPr>
        <p:cNvPr id="1" name="">
          <a:extLst>
            <a:ext uri="{FF2B5EF4-FFF2-40B4-BE49-F238E27FC236}">
              <a16:creationId xmlns:a16="http://schemas.microsoft.com/office/drawing/2014/main" id="{B2650661-6E69-AC1F-54F3-70055815ACE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7EB921A-7E38-1B2E-3B79-BB8B161415C0}"/>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5" name="Thought Bubble: Cloud 4">
            <a:extLst>
              <a:ext uri="{FF2B5EF4-FFF2-40B4-BE49-F238E27FC236}">
                <a16:creationId xmlns:a16="http://schemas.microsoft.com/office/drawing/2014/main" id="{B6F95F81-ABC9-DEAB-4A84-9E0F67B09CE1}"/>
              </a:ext>
            </a:extLst>
          </p:cNvPr>
          <p:cNvSpPr/>
          <p:nvPr/>
        </p:nvSpPr>
        <p:spPr>
          <a:xfrm>
            <a:off x="2361910" y="108418"/>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pic>
        <p:nvPicPr>
          <p:cNvPr id="2" name="Picture 2" descr="Mouth Talking Sticker by Startup-Woche Düsseldorf for iOS &amp; Android | GIPHY">
            <a:extLst>
              <a:ext uri="{FF2B5EF4-FFF2-40B4-BE49-F238E27FC236}">
                <a16:creationId xmlns:a16="http://schemas.microsoft.com/office/drawing/2014/main" id="{58C457EE-6B6E-7416-A02A-82F10FDFB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1" y="0"/>
            <a:ext cx="2106827" cy="2106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E90803-8159-C2E6-1F32-81A0A45C7BD2}"/>
              </a:ext>
            </a:extLst>
          </p:cNvPr>
          <p:cNvSpPr txBox="1"/>
          <p:nvPr/>
        </p:nvSpPr>
        <p:spPr>
          <a:xfrm>
            <a:off x="1673156" y="1939579"/>
            <a:ext cx="8793805" cy="2062103"/>
          </a:xfrm>
          <a:prstGeom prst="rect">
            <a:avLst/>
          </a:prstGeom>
          <a:noFill/>
        </p:spPr>
        <p:txBody>
          <a:bodyPr wrap="square" rtlCol="0">
            <a:spAutoFit/>
          </a:bodyPr>
          <a:lstStyle/>
          <a:p>
            <a:pPr algn="l"/>
            <a:r>
              <a:rPr lang="en-US" sz="3200" b="1" dirty="0"/>
              <a:t>The seagulls in the Alfred Hitchcock movie "The Birds" (1963) were fed a mixture of wheat and whisky so they would stand around and not fly too much.</a:t>
            </a:r>
            <a:endParaRPr lang="en-AU" sz="3200" b="1" dirty="0"/>
          </a:p>
        </p:txBody>
      </p:sp>
      <p:sp>
        <p:nvSpPr>
          <p:cNvPr id="4" name="TextBox 3">
            <a:extLst>
              <a:ext uri="{FF2B5EF4-FFF2-40B4-BE49-F238E27FC236}">
                <a16:creationId xmlns:a16="http://schemas.microsoft.com/office/drawing/2014/main" id="{44593265-3379-0FC3-5298-DB68C66077A7}"/>
              </a:ext>
            </a:extLst>
          </p:cNvPr>
          <p:cNvSpPr txBox="1"/>
          <p:nvPr/>
        </p:nvSpPr>
        <p:spPr>
          <a:xfrm>
            <a:off x="1673155" y="5112398"/>
            <a:ext cx="7376299" cy="584775"/>
          </a:xfrm>
          <a:prstGeom prst="rect">
            <a:avLst/>
          </a:prstGeom>
          <a:noFill/>
        </p:spPr>
        <p:txBody>
          <a:bodyPr wrap="square" rtlCol="0">
            <a:spAutoFit/>
          </a:bodyPr>
          <a:lstStyle/>
          <a:p>
            <a:r>
              <a:rPr lang="en-US" sz="3200" dirty="0"/>
              <a:t> How do you get an audition to play a bird?</a:t>
            </a:r>
            <a:endParaRPr lang="en-AU" sz="3200" dirty="0"/>
          </a:p>
        </p:txBody>
      </p:sp>
      <p:pic>
        <p:nvPicPr>
          <p:cNvPr id="10" name="Picture 4" descr="Cartoon Of A Funny Seagull Illustrations, Royalty-Free Vector Graphics ...">
            <a:extLst>
              <a:ext uri="{FF2B5EF4-FFF2-40B4-BE49-F238E27FC236}">
                <a16:creationId xmlns:a16="http://schemas.microsoft.com/office/drawing/2014/main" id="{73DFB71B-6BA8-DE67-43C0-98E93C43D9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9455" y="4001682"/>
            <a:ext cx="1621688" cy="22659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30DC02BF-045A-187B-EE46-CD5C26B1DB40}"/>
              </a:ext>
            </a:extLst>
          </p:cNvPr>
          <p:cNvCxnSpPr/>
          <p:nvPr/>
        </p:nvCxnSpPr>
        <p:spPr>
          <a:xfrm>
            <a:off x="0" y="6755027"/>
            <a:ext cx="12094182" cy="0"/>
          </a:xfrm>
          <a:prstGeom prst="straightConnector1">
            <a:avLst/>
          </a:prstGeom>
          <a:ln w="381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088081"/>
      </p:ext>
    </p:extLst>
  </p:cSld>
  <p:clrMapOvr>
    <a:masterClrMapping/>
  </p:clrMapOvr>
  <mc:AlternateContent xmlns:mc="http://schemas.openxmlformats.org/markup-compatibility/2006">
    <mc:Choice xmlns:p14="http://schemas.microsoft.com/office/powerpoint/2010/main" Requires="p14">
      <p:transition spd="slow" p14:dur="2000" advClick="0" advTm="17000"/>
    </mc:Choice>
    <mc:Fallback>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0" fill="hold"/>
                                        <p:tgtEl>
                                          <p:spTgt spid="6"/>
                                        </p:tgtEl>
                                        <p:attrNameLst>
                                          <p:attrName>ppt_x</p:attrName>
                                        </p:attrNameLst>
                                      </p:cBhvr>
                                      <p:tavLst>
                                        <p:tav tm="0">
                                          <p:val>
                                            <p:strVal val="0-#ppt_w/2"/>
                                          </p:val>
                                        </p:tav>
                                        <p:tav tm="100000">
                                          <p:val>
                                            <p:strVal val="#ppt_x"/>
                                          </p:val>
                                        </p:tav>
                                      </p:tavLst>
                                    </p:anim>
                                    <p:anim calcmode="lin" valueType="num">
                                      <p:cBhvr additive="base">
                                        <p:cTn id="8" dur="10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816122" y="912394"/>
            <a:ext cx="3859515" cy="1815882"/>
          </a:xfrm>
          <a:prstGeom prst="rect">
            <a:avLst/>
          </a:prstGeom>
          <a:noFill/>
        </p:spPr>
        <p:txBody>
          <a:bodyPr wrap="square" rtlCol="0">
            <a:spAutoFit/>
          </a:bodyPr>
          <a:lstStyle/>
          <a:p>
            <a:pPr fontAlgn="t"/>
            <a:r>
              <a:rPr lang="en-AU" sz="2800" b="1" i="0" dirty="0">
                <a:effectLst/>
                <a:latin typeface="Sansation"/>
              </a:rPr>
              <a:t>1) Cairo, Egypt</a:t>
            </a:r>
            <a:br>
              <a:rPr lang="en-AU" sz="2800" b="1" dirty="0"/>
            </a:br>
            <a:r>
              <a:rPr lang="en-AU" sz="2800" b="1" i="0" dirty="0">
                <a:effectLst/>
                <a:latin typeface="Sansation"/>
              </a:rPr>
              <a:t>2) Paris, France</a:t>
            </a:r>
            <a:br>
              <a:rPr lang="en-AU" sz="2800" b="1" dirty="0"/>
            </a:br>
            <a:r>
              <a:rPr lang="en-AU" sz="2800" b="1" i="0" dirty="0">
                <a:effectLst/>
                <a:latin typeface="Sansation"/>
              </a:rPr>
              <a:t>3) Lima, Peru</a:t>
            </a:r>
            <a:br>
              <a:rPr lang="en-AU" sz="2800" b="1" dirty="0"/>
            </a:br>
            <a:r>
              <a:rPr lang="en-AU" sz="2800" b="1" i="0" dirty="0">
                <a:effectLst/>
                <a:latin typeface="Sansation"/>
              </a:rPr>
              <a:t>​4) Bogota, Columbia</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97578" y="3226236"/>
            <a:ext cx="4696604" cy="3170099"/>
          </a:xfrm>
          <a:prstGeom prst="rect">
            <a:avLst/>
          </a:prstGeom>
          <a:noFill/>
        </p:spPr>
        <p:txBody>
          <a:bodyPr wrap="square" rtlCol="0">
            <a:spAutoFit/>
          </a:bodyPr>
          <a:lstStyle/>
          <a:p>
            <a:r>
              <a:rPr lang="en-US" sz="2800" dirty="0"/>
              <a:t>Paris,  France</a:t>
            </a:r>
            <a:br>
              <a:rPr lang="en-US" sz="2800" dirty="0"/>
            </a:br>
            <a:r>
              <a:rPr lang="en-US" sz="2800" dirty="0"/>
              <a:t>  </a:t>
            </a:r>
            <a:r>
              <a:rPr lang="en-US" sz="2400" dirty="0"/>
              <a:t>The Louvre Pyramid is a large glass and metal pyramid designed by Chinese-American architect I.M. Pei, surrounded by three smaller pyramids, in the main courtyard of the Louvre Palace in Paris.</a:t>
            </a:r>
            <a:br>
              <a:rPr lang="en-US" sz="2400" dirty="0"/>
            </a:br>
            <a:r>
              <a:rPr lang="en-US" sz="2400" i="1" dirty="0"/>
              <a:t>  </a:t>
            </a:r>
            <a:endParaRPr lang="en-US" sz="24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person taking a picture of a pyramid&#10;&#10;Description automatically generated">
            <a:extLst>
              <a:ext uri="{FF2B5EF4-FFF2-40B4-BE49-F238E27FC236}">
                <a16:creationId xmlns:a16="http://schemas.microsoft.com/office/drawing/2014/main" id="{A35FD96B-2F2E-2F90-056F-14181152A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62" y="912394"/>
            <a:ext cx="7108687" cy="5784909"/>
          </a:xfrm>
          <a:prstGeom prst="rect">
            <a:avLst/>
          </a:prstGeom>
        </p:spPr>
      </p:pic>
      <p:cxnSp>
        <p:nvCxnSpPr>
          <p:cNvPr id="2" name="Straight Arrow Connector 1">
            <a:extLst>
              <a:ext uri="{FF2B5EF4-FFF2-40B4-BE49-F238E27FC236}">
                <a16:creationId xmlns:a16="http://schemas.microsoft.com/office/drawing/2014/main" id="{C5CE5129-176F-46FE-BB49-EDB782D9229F}"/>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104347"/>
      </p:ext>
    </p:extLst>
  </p:cSld>
  <p:clrMapOvr>
    <a:masterClrMapping/>
  </p:clrMapOvr>
  <mc:AlternateContent xmlns:mc="http://schemas.openxmlformats.org/markup-compatibility/2006">
    <mc:Choice xmlns:p14="http://schemas.microsoft.com/office/powerpoint/2010/main" Requires="p14">
      <p:transition spd="slow" p14:dur="800" advClick="0" advTm="20000">
        <p14:flythrough/>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816122" y="912394"/>
            <a:ext cx="3859515" cy="1815882"/>
          </a:xfrm>
          <a:prstGeom prst="rect">
            <a:avLst/>
          </a:prstGeom>
          <a:noFill/>
        </p:spPr>
        <p:txBody>
          <a:bodyPr wrap="square" rtlCol="0">
            <a:spAutoFit/>
          </a:bodyPr>
          <a:lstStyle/>
          <a:p>
            <a:pPr fontAlgn="t"/>
            <a:r>
              <a:rPr lang="en-AU" sz="2800" b="1" i="0" dirty="0">
                <a:effectLst/>
                <a:latin typeface="Sansation"/>
              </a:rPr>
              <a:t>1) Jerusalem, Israel</a:t>
            </a:r>
            <a:br>
              <a:rPr lang="en-AU" sz="2800" b="1" dirty="0"/>
            </a:br>
            <a:r>
              <a:rPr lang="en-AU" sz="2800" b="1" i="0" dirty="0">
                <a:effectLst/>
                <a:latin typeface="Sansation"/>
              </a:rPr>
              <a:t>2) </a:t>
            </a:r>
            <a:r>
              <a:rPr lang="en-AU" sz="2800" b="1" i="0" dirty="0" err="1">
                <a:effectLst/>
                <a:latin typeface="Sansation"/>
              </a:rPr>
              <a:t>Wieliczka</a:t>
            </a:r>
            <a:r>
              <a:rPr lang="en-AU" sz="2800" b="1" i="0" dirty="0">
                <a:effectLst/>
                <a:latin typeface="Sansation"/>
              </a:rPr>
              <a:t>, Poland</a:t>
            </a:r>
            <a:br>
              <a:rPr lang="en-AU" sz="2800" b="1" dirty="0"/>
            </a:br>
            <a:r>
              <a:rPr lang="en-AU" sz="2800" b="1" i="0" dirty="0">
                <a:effectLst/>
                <a:latin typeface="Sansation"/>
              </a:rPr>
              <a:t>3) Nuremberg, Germany</a:t>
            </a:r>
            <a:br>
              <a:rPr lang="en-AU" sz="2800" b="1" dirty="0"/>
            </a:br>
            <a:r>
              <a:rPr lang="en-AU" sz="2800" b="1" i="0" dirty="0">
                <a:effectLst/>
                <a:latin typeface="Sansation"/>
              </a:rPr>
              <a:t>4) Zagreb, Croatia</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97577" y="2810625"/>
            <a:ext cx="4696604" cy="3785652"/>
          </a:xfrm>
          <a:prstGeom prst="rect">
            <a:avLst/>
          </a:prstGeom>
          <a:noFill/>
        </p:spPr>
        <p:txBody>
          <a:bodyPr wrap="square" rtlCol="0">
            <a:spAutoFit/>
          </a:bodyPr>
          <a:lstStyle/>
          <a:p>
            <a:r>
              <a:rPr lang="en-US" sz="2400" b="1" dirty="0"/>
              <a:t>2) </a:t>
            </a:r>
            <a:r>
              <a:rPr lang="en-US" sz="2400" b="1" dirty="0" err="1"/>
              <a:t>Wieliczka</a:t>
            </a:r>
            <a:r>
              <a:rPr lang="en-US" sz="2400" b="1" dirty="0"/>
              <a:t>,  Poland</a:t>
            </a:r>
            <a:br>
              <a:rPr lang="en-US" sz="2800" dirty="0"/>
            </a:br>
            <a:r>
              <a:rPr lang="en-US" dirty="0"/>
              <a:t>  </a:t>
            </a:r>
            <a:r>
              <a:rPr lang="en-US" sz="2400" dirty="0"/>
              <a:t>The </a:t>
            </a:r>
            <a:r>
              <a:rPr lang="en-US" sz="2400" dirty="0" err="1"/>
              <a:t>Wieliczka</a:t>
            </a:r>
            <a:r>
              <a:rPr lang="en-US" sz="2400" dirty="0"/>
              <a:t> Salt Mine, in southern Poland.   Opened in the 13th century.  The mine is currently one of Poland's official national Historic Monuments, whose attractions include dozens of statues and four chapels carved out of the rock salt by the miners.</a:t>
            </a:r>
            <a:br>
              <a:rPr lang="en-US" sz="2800" dirty="0"/>
            </a:br>
            <a:endParaRPr lang="en-US" sz="24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stone carving of people sitting at a table&#10;&#10;Description automatically generated">
            <a:extLst>
              <a:ext uri="{FF2B5EF4-FFF2-40B4-BE49-F238E27FC236}">
                <a16:creationId xmlns:a16="http://schemas.microsoft.com/office/drawing/2014/main" id="{E40FB1A6-2F8B-9656-AADA-C2875C140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20" y="739399"/>
            <a:ext cx="7087216" cy="5315412"/>
          </a:xfrm>
          <a:prstGeom prst="rect">
            <a:avLst/>
          </a:prstGeom>
        </p:spPr>
      </p:pic>
      <p:sp>
        <p:nvSpPr>
          <p:cNvPr id="9" name="TextBox 8">
            <a:extLst>
              <a:ext uri="{FF2B5EF4-FFF2-40B4-BE49-F238E27FC236}">
                <a16:creationId xmlns:a16="http://schemas.microsoft.com/office/drawing/2014/main" id="{A3548734-D17E-D308-254F-08712E25321C}"/>
              </a:ext>
            </a:extLst>
          </p:cNvPr>
          <p:cNvSpPr txBox="1"/>
          <p:nvPr/>
        </p:nvSpPr>
        <p:spPr>
          <a:xfrm>
            <a:off x="1433383" y="6118601"/>
            <a:ext cx="3570401" cy="369332"/>
          </a:xfrm>
          <a:prstGeom prst="rect">
            <a:avLst/>
          </a:prstGeom>
          <a:noFill/>
        </p:spPr>
        <p:txBody>
          <a:bodyPr wrap="none" rtlCol="0">
            <a:spAutoFit/>
          </a:bodyPr>
          <a:lstStyle/>
          <a:p>
            <a:r>
              <a:rPr lang="en-US" dirty="0"/>
              <a:t>Clue:- The Last Supper carved in salt</a:t>
            </a:r>
            <a:endParaRPr lang="en-AU" dirty="0"/>
          </a:p>
        </p:txBody>
      </p:sp>
      <p:cxnSp>
        <p:nvCxnSpPr>
          <p:cNvPr id="2" name="Straight Arrow Connector 1">
            <a:extLst>
              <a:ext uri="{FF2B5EF4-FFF2-40B4-BE49-F238E27FC236}">
                <a16:creationId xmlns:a16="http://schemas.microsoft.com/office/drawing/2014/main" id="{4611DF99-34B6-72B1-7592-E1FD1833FCD0}"/>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54048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397578" y="830045"/>
            <a:ext cx="3859515" cy="1815882"/>
          </a:xfrm>
          <a:prstGeom prst="rect">
            <a:avLst/>
          </a:prstGeom>
          <a:noFill/>
        </p:spPr>
        <p:txBody>
          <a:bodyPr wrap="square" rtlCol="0">
            <a:spAutoFit/>
          </a:bodyPr>
          <a:lstStyle/>
          <a:p>
            <a:pPr fontAlgn="t"/>
            <a:r>
              <a:rPr lang="pt-BR" sz="2800" b="1" i="0" dirty="0">
                <a:effectLst/>
                <a:latin typeface="Sansation"/>
              </a:rPr>
              <a:t>1) Dubrovnik</a:t>
            </a:r>
            <a:br>
              <a:rPr lang="pt-BR" sz="2800" b="1" i="0" dirty="0">
                <a:effectLst/>
                <a:latin typeface="Sansation"/>
              </a:rPr>
            </a:br>
            <a:r>
              <a:rPr lang="pt-BR" sz="2800" b="1" i="0" dirty="0">
                <a:effectLst/>
                <a:latin typeface="Sansation"/>
              </a:rPr>
              <a:t>2) Prague</a:t>
            </a:r>
            <a:br>
              <a:rPr lang="pt-BR" sz="2800" b="1" i="0" dirty="0">
                <a:effectLst/>
                <a:latin typeface="Sansation"/>
              </a:rPr>
            </a:br>
            <a:r>
              <a:rPr lang="pt-BR" sz="2800" b="1" i="0" dirty="0">
                <a:effectLst/>
                <a:latin typeface="Sansation"/>
              </a:rPr>
              <a:t>3) Amsterdam</a:t>
            </a:r>
            <a:br>
              <a:rPr lang="pt-BR" sz="2800" b="1" i="0" dirty="0">
                <a:effectLst/>
                <a:latin typeface="Sansation"/>
              </a:rPr>
            </a:br>
            <a:r>
              <a:rPr lang="pt-BR" sz="2800" b="1" i="0" dirty="0">
                <a:effectLst/>
                <a:latin typeface="Sansation"/>
              </a:rPr>
              <a:t>​4) London</a:t>
            </a:r>
          </a:p>
        </p:txBody>
      </p:sp>
      <p:sp>
        <p:nvSpPr>
          <p:cNvPr id="7" name="TextBox 6">
            <a:extLst>
              <a:ext uri="{FF2B5EF4-FFF2-40B4-BE49-F238E27FC236}">
                <a16:creationId xmlns:a16="http://schemas.microsoft.com/office/drawing/2014/main" id="{4E8CB2B2-0EDB-7593-B5E6-466222C55AC6}"/>
              </a:ext>
            </a:extLst>
          </p:cNvPr>
          <p:cNvSpPr txBox="1"/>
          <p:nvPr/>
        </p:nvSpPr>
        <p:spPr>
          <a:xfrm>
            <a:off x="5799439" y="2728276"/>
            <a:ext cx="6281192" cy="3847207"/>
          </a:xfrm>
          <a:prstGeom prst="rect">
            <a:avLst/>
          </a:prstGeom>
          <a:noFill/>
        </p:spPr>
        <p:txBody>
          <a:bodyPr wrap="square" rtlCol="0">
            <a:spAutoFit/>
          </a:bodyPr>
          <a:lstStyle/>
          <a:p>
            <a:r>
              <a:rPr lang="en-US" sz="2800" b="1" dirty="0"/>
              <a:t>2) Prague,  Czech Republic.</a:t>
            </a:r>
            <a:br>
              <a:rPr lang="en-US" b="1" dirty="0"/>
            </a:br>
            <a:r>
              <a:rPr lang="en-US" b="1" dirty="0"/>
              <a:t>​   </a:t>
            </a:r>
            <a:r>
              <a:rPr lang="en-US" sz="2400" dirty="0"/>
              <a:t>The Prague astronomical clock, or Prague </a:t>
            </a:r>
            <a:r>
              <a:rPr lang="en-US" sz="2400" dirty="0" err="1"/>
              <a:t>orloj</a:t>
            </a:r>
            <a:r>
              <a:rPr lang="en-US" sz="2400" dirty="0"/>
              <a:t>, is a medieval astronomical clock located in Prague, the capital of the Czech Republic.</a:t>
            </a:r>
            <a:br>
              <a:rPr lang="en-US" sz="2400" dirty="0"/>
            </a:br>
            <a:r>
              <a:rPr lang="en-US" sz="2400" dirty="0"/>
              <a:t>   The </a:t>
            </a:r>
            <a:r>
              <a:rPr lang="en-US" sz="2400" dirty="0" err="1"/>
              <a:t>Orloj</a:t>
            </a:r>
            <a:r>
              <a:rPr lang="en-US" sz="2400" dirty="0"/>
              <a:t> is mounted on the southern wall of Old Town Hall in the Old Town Square. The clock mechanism itself has three main components: the astronomical dial, representing the position of the sun and moon in the sky and displaying various astronomical details.</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
        <p:nvSpPr>
          <p:cNvPr id="5" name="TextBox 4">
            <a:extLst>
              <a:ext uri="{FF2B5EF4-FFF2-40B4-BE49-F238E27FC236}">
                <a16:creationId xmlns:a16="http://schemas.microsoft.com/office/drawing/2014/main" id="{84388984-7582-F6A1-1581-9B50975B6F32}"/>
              </a:ext>
            </a:extLst>
          </p:cNvPr>
          <p:cNvSpPr txBox="1"/>
          <p:nvPr/>
        </p:nvSpPr>
        <p:spPr>
          <a:xfrm>
            <a:off x="4929418" y="129461"/>
            <a:ext cx="3403878" cy="461665"/>
          </a:xfrm>
          <a:prstGeom prst="rect">
            <a:avLst/>
          </a:prstGeom>
          <a:noFill/>
        </p:spPr>
        <p:txBody>
          <a:bodyPr wrap="square" rtlCol="0">
            <a:spAutoFit/>
          </a:bodyPr>
          <a:lstStyle/>
          <a:p>
            <a:r>
              <a:rPr lang="en-US" sz="2400" dirty="0">
                <a:effectLst/>
              </a:rPr>
              <a:t>Clue:- A well known time</a:t>
            </a:r>
            <a:endParaRPr lang="en-AU" sz="2400" dirty="0"/>
          </a:p>
        </p:txBody>
      </p:sp>
      <p:pic>
        <p:nvPicPr>
          <p:cNvPr id="10" name="Picture 9" descr="A large clock on a building&#10;&#10;Description automatically generated">
            <a:extLst>
              <a:ext uri="{FF2B5EF4-FFF2-40B4-BE49-F238E27FC236}">
                <a16:creationId xmlns:a16="http://schemas.microsoft.com/office/drawing/2014/main" id="{FE735506-9603-9680-A0EF-0C13BEB8B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743" y="638534"/>
            <a:ext cx="4622024" cy="6162699"/>
          </a:xfrm>
          <a:prstGeom prst="rect">
            <a:avLst/>
          </a:prstGeom>
        </p:spPr>
      </p:pic>
      <p:cxnSp>
        <p:nvCxnSpPr>
          <p:cNvPr id="2" name="Straight Arrow Connector 1">
            <a:extLst>
              <a:ext uri="{FF2B5EF4-FFF2-40B4-BE49-F238E27FC236}">
                <a16:creationId xmlns:a16="http://schemas.microsoft.com/office/drawing/2014/main" id="{D8EC1ABE-CDE3-9453-C37D-A08FD5B84FD6}"/>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0091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023055" y="830045"/>
            <a:ext cx="3859515" cy="1815882"/>
          </a:xfrm>
          <a:prstGeom prst="rect">
            <a:avLst/>
          </a:prstGeom>
          <a:noFill/>
        </p:spPr>
        <p:txBody>
          <a:bodyPr wrap="square" rtlCol="0">
            <a:spAutoFit/>
          </a:bodyPr>
          <a:lstStyle/>
          <a:p>
            <a:pPr fontAlgn="t"/>
            <a:r>
              <a:rPr lang="en-AU" sz="2800" b="1" i="0" dirty="0">
                <a:effectLst/>
              </a:rPr>
              <a:t>1) Holbrook, NSW</a:t>
            </a:r>
            <a:br>
              <a:rPr lang="en-AU" sz="2800" b="1" dirty="0"/>
            </a:br>
            <a:r>
              <a:rPr lang="en-AU" sz="2800" b="1" i="0" dirty="0">
                <a:effectLst/>
              </a:rPr>
              <a:t>2) Mount Barker, SA</a:t>
            </a:r>
            <a:br>
              <a:rPr lang="en-AU" sz="2800" b="1" dirty="0"/>
            </a:br>
            <a:r>
              <a:rPr lang="en-AU" sz="2800" b="1" i="0" dirty="0">
                <a:effectLst/>
              </a:rPr>
              <a:t>3) Legerwood, Tas</a:t>
            </a:r>
            <a:br>
              <a:rPr lang="en-AU" sz="2800" b="1" dirty="0"/>
            </a:br>
            <a:r>
              <a:rPr lang="en-AU" sz="2800" b="1" i="0" dirty="0">
                <a:effectLst/>
              </a:rPr>
              <a:t>4) Wellington, NZ</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5923005" y="2645927"/>
            <a:ext cx="6171177" cy="4124206"/>
          </a:xfrm>
          <a:prstGeom prst="rect">
            <a:avLst/>
          </a:prstGeom>
          <a:noFill/>
        </p:spPr>
        <p:txBody>
          <a:bodyPr wrap="square" rtlCol="0">
            <a:spAutoFit/>
          </a:bodyPr>
          <a:lstStyle/>
          <a:p>
            <a:r>
              <a:rPr lang="en-US" sz="2800" b="1" dirty="0"/>
              <a:t>3) Legerwood Tas.</a:t>
            </a:r>
            <a:br>
              <a:rPr lang="en-US" sz="2800" dirty="0"/>
            </a:br>
            <a:r>
              <a:rPr lang="en-US" dirty="0"/>
              <a:t>Legerwood Carved Memorial Trees are trees sculpted into World War One soldiers in Dorset, Tasmania. The 25 statues depict the fallen men they were planted for in 1918.</a:t>
            </a:r>
            <a:br>
              <a:rPr lang="en-US" dirty="0"/>
            </a:br>
            <a:br>
              <a:rPr lang="en-US" dirty="0"/>
            </a:br>
            <a:r>
              <a:rPr lang="en-US" dirty="0"/>
              <a:t>​In 2001, a report indicated that the trees were no longer safe and the community were devastated that the memorials would be lost.  By 2004, it was decided that each of the stumps would be carved into the likeness of each soldier.</a:t>
            </a:r>
            <a:br>
              <a:rPr lang="en-US" dirty="0"/>
            </a:br>
            <a:br>
              <a:rPr lang="en-US" dirty="0"/>
            </a:br>
            <a:r>
              <a:rPr lang="en-US" dirty="0"/>
              <a:t>   A chainsaw carver, Eddie Freeman of Ross, was asked by the Legerwood Hall and Reserves Committee to sculpt the masterpieces. Various scenes depicting world War One were also carved.</a:t>
            </a:r>
            <a:endParaRPr lang="en-US" sz="24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Oz</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wood carving of a soldier&#10;&#10;Description automatically generated">
            <a:extLst>
              <a:ext uri="{FF2B5EF4-FFF2-40B4-BE49-F238E27FC236}">
                <a16:creationId xmlns:a16="http://schemas.microsoft.com/office/drawing/2014/main" id="{D875CE81-C397-16F5-D3CA-1CC93ADAE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040" y="726212"/>
            <a:ext cx="4561892" cy="5900955"/>
          </a:xfrm>
          <a:prstGeom prst="rect">
            <a:avLst/>
          </a:prstGeom>
        </p:spPr>
      </p:pic>
      <p:cxnSp>
        <p:nvCxnSpPr>
          <p:cNvPr id="2" name="Straight Arrow Connector 1">
            <a:extLst>
              <a:ext uri="{FF2B5EF4-FFF2-40B4-BE49-F238E27FC236}">
                <a16:creationId xmlns:a16="http://schemas.microsoft.com/office/drawing/2014/main" id="{0A2A2CAA-4257-A88B-D157-4ED3409A7617}"/>
              </a:ext>
            </a:extLst>
          </p:cNvPr>
          <p:cNvCxnSpPr/>
          <p:nvPr/>
        </p:nvCxnSpPr>
        <p:spPr>
          <a:xfrm>
            <a:off x="0" y="6755027"/>
            <a:ext cx="1209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44903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0" fill="hold"/>
                                        <p:tgtEl>
                                          <p:spTgt spid="2"/>
                                        </p:tgtEl>
                                        <p:attrNameLst>
                                          <p:attrName>ppt_x</p:attrName>
                                        </p:attrNameLst>
                                      </p:cBhvr>
                                      <p:tavLst>
                                        <p:tav tm="0">
                                          <p:val>
                                            <p:strVal val="0-#ppt_w/2"/>
                                          </p:val>
                                        </p:tav>
                                        <p:tav tm="100000">
                                          <p:val>
                                            <p:strVal val="#ppt_x"/>
                                          </p:val>
                                        </p:tav>
                                      </p:tavLst>
                                    </p:anim>
                                    <p:anim calcmode="lin" valueType="num">
                                      <p:cBhvr additive="base">
                                        <p:cTn id="8" dur="1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2074</TotalTime>
  <Words>2417</Words>
  <Application>Microsoft Office PowerPoint</Application>
  <PresentationFormat>Widescreen</PresentationFormat>
  <Paragraphs>156</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Blackadder ITC</vt:lpstr>
      <vt:lpstr>Calibri</vt:lpstr>
      <vt:lpstr>Calibri Light</vt:lpstr>
      <vt:lpstr>inherit</vt:lpstr>
      <vt:lpstr>Lato</vt:lpstr>
      <vt:lpstr>Pangea Text</vt:lpstr>
      <vt:lpstr>Sansation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am I?</dc:title>
  <dc:creator>Alan Nathan</dc:creator>
  <cp:lastModifiedBy>Alan Nathan</cp:lastModifiedBy>
  <cp:revision>83</cp:revision>
  <dcterms:created xsi:type="dcterms:W3CDTF">2023-11-10T23:18:14Z</dcterms:created>
  <dcterms:modified xsi:type="dcterms:W3CDTF">2024-03-26T06:14:46Z</dcterms:modified>
</cp:coreProperties>
</file>