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305" r:id="rId3"/>
    <p:sldId id="306" r:id="rId4"/>
    <p:sldId id="307" r:id="rId5"/>
    <p:sldId id="308" r:id="rId6"/>
    <p:sldId id="348" r:id="rId7"/>
    <p:sldId id="309" r:id="rId8"/>
    <p:sldId id="310" r:id="rId9"/>
    <p:sldId id="311" r:id="rId10"/>
    <p:sldId id="350" r:id="rId11"/>
    <p:sldId id="312" r:id="rId12"/>
    <p:sldId id="320" r:id="rId13"/>
    <p:sldId id="359" r:id="rId14"/>
    <p:sldId id="319" r:id="rId15"/>
    <p:sldId id="356" r:id="rId16"/>
    <p:sldId id="313" r:id="rId17"/>
    <p:sldId id="314" r:id="rId18"/>
    <p:sldId id="351" r:id="rId19"/>
    <p:sldId id="352" r:id="rId20"/>
    <p:sldId id="357" r:id="rId21"/>
    <p:sldId id="358" r:id="rId22"/>
    <p:sldId id="353" r:id="rId23"/>
    <p:sldId id="354" r:id="rId24"/>
    <p:sldId id="360" r:id="rId25"/>
    <p:sldId id="355" r:id="rId26"/>
    <p:sldId id="361" r:id="rId27"/>
    <p:sldId id="36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102" d="100"/>
          <a:sy n="102" d="100"/>
        </p:scale>
        <p:origin x="114" y="438"/>
      </p:cViewPr>
      <p:guideLst/>
    </p:cSldViewPr>
  </p:slideViewPr>
  <p:notesTextViewPr>
    <p:cViewPr>
      <p:scale>
        <a:sx n="1" d="1"/>
        <a:sy n="1" d="1"/>
      </p:scale>
      <p:origin x="0" y="0"/>
    </p:cViewPr>
  </p:notesTextViewPr>
  <p:sorterViewPr>
    <p:cViewPr>
      <p:scale>
        <a:sx n="100" d="100"/>
        <a:sy n="100" d="100"/>
      </p:scale>
      <p:origin x="0" y="-1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DBBA-5BD2-9D8D-6BE8-E2BA6B0E2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E8362D9-3D7B-0ED1-101C-2EE9301C3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CCB8FDD-0590-E0F9-F460-072ECE200EE8}"/>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5" name="Footer Placeholder 4">
            <a:extLst>
              <a:ext uri="{FF2B5EF4-FFF2-40B4-BE49-F238E27FC236}">
                <a16:creationId xmlns:a16="http://schemas.microsoft.com/office/drawing/2014/main" id="{32A524D4-A978-A901-E64E-461C35115F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1B13E2E-223D-5C76-66BF-2A733336B184}"/>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85050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AA83-454C-51DF-CA61-913C1FF8B24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B997DED-E6D5-8BD7-BB42-0C48E5757D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894E6EB-A0A1-1965-28E9-4C9F6AEB582B}"/>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5" name="Footer Placeholder 4">
            <a:extLst>
              <a:ext uri="{FF2B5EF4-FFF2-40B4-BE49-F238E27FC236}">
                <a16:creationId xmlns:a16="http://schemas.microsoft.com/office/drawing/2014/main" id="{0F56C2AA-9547-7269-0C6F-BE0D55F7209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2A50C5E-2229-2BFB-0C3C-2714DF243B40}"/>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319574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1CEC0-F289-ABA2-1315-8EFF8B7E4E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79A03D5-CAEA-886E-87F0-7193A9E975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5193AA-E135-3EE8-52B9-FDF76B688F78}"/>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5" name="Footer Placeholder 4">
            <a:extLst>
              <a:ext uri="{FF2B5EF4-FFF2-40B4-BE49-F238E27FC236}">
                <a16:creationId xmlns:a16="http://schemas.microsoft.com/office/drawing/2014/main" id="{A8229159-43B0-8A86-C58D-5F3D4289BE0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543254-C2C3-CCAB-426C-933B7585ECF8}"/>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33103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7220-EA4B-E4DE-B06E-CEC62530C85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4D4B9-7C9A-1B84-2069-DFE6F20707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E1E101C-CF6A-8537-A7ED-F56D3AB67081}"/>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5" name="Footer Placeholder 4">
            <a:extLst>
              <a:ext uri="{FF2B5EF4-FFF2-40B4-BE49-F238E27FC236}">
                <a16:creationId xmlns:a16="http://schemas.microsoft.com/office/drawing/2014/main" id="{E454D0F1-B893-B705-1A27-BAA6BF2D934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BF9217-D50D-C694-7494-2C8072D236B4}"/>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586160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6BD9-FAC2-9C2E-51B5-24643E8219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29C39E9-ABD8-05ED-A651-DDBCEF2F4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F687A-1769-B75B-1A3E-6A7696C579C8}"/>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5" name="Footer Placeholder 4">
            <a:extLst>
              <a:ext uri="{FF2B5EF4-FFF2-40B4-BE49-F238E27FC236}">
                <a16:creationId xmlns:a16="http://schemas.microsoft.com/office/drawing/2014/main" id="{F6CB302B-C6BE-16AA-AEC7-6849D2AE32B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2F80B2-E162-215B-0894-1EEC8411FDED}"/>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6316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0E27-BBEE-5797-0B5F-45025F1876B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F128638-4373-49D1-1E3C-32656C046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8B5CDFB-C6D2-CB0F-B7D2-A93908C5E7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D76C46B-EBF3-061F-1E28-B153C2A32596}"/>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6" name="Footer Placeholder 5">
            <a:extLst>
              <a:ext uri="{FF2B5EF4-FFF2-40B4-BE49-F238E27FC236}">
                <a16:creationId xmlns:a16="http://schemas.microsoft.com/office/drawing/2014/main" id="{DBF2AD9A-372C-F253-BB79-D726D23780F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0CD2DB6-FCF8-6215-C6DE-3F7595AC121A}"/>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63714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B084A-7A43-D1E0-0BDD-1916237BBBB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EBE65CC-70F8-98D0-A066-AF45A79505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16A587-7D19-A73B-DC3F-697F3F2C4A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AFF6069-3645-A85C-6D99-A74B3B358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338485-78C4-1E65-D0A3-BF1F449EF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90AB581-A2BA-287D-36C7-06F689A922FA}"/>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8" name="Footer Placeholder 7">
            <a:extLst>
              <a:ext uri="{FF2B5EF4-FFF2-40B4-BE49-F238E27FC236}">
                <a16:creationId xmlns:a16="http://schemas.microsoft.com/office/drawing/2014/main" id="{CBF3D217-BF55-5B45-D1F5-69C2DE53AF2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EF1022D-B91F-2345-D449-10AE9B201FC1}"/>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58715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30C5-61FA-E5A9-5DCC-2C7132E3744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2E1D147-43C9-3067-EDB5-21953968271F}"/>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4" name="Footer Placeholder 3">
            <a:extLst>
              <a:ext uri="{FF2B5EF4-FFF2-40B4-BE49-F238E27FC236}">
                <a16:creationId xmlns:a16="http://schemas.microsoft.com/office/drawing/2014/main" id="{CF8037FB-D872-F0AB-32C4-64526008219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87F5DEA-C4F3-1947-CBA6-3E44F27485AD}"/>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278218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F2EE9-98FD-AA5B-2B87-6D53AA363C90}"/>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3" name="Footer Placeholder 2">
            <a:extLst>
              <a:ext uri="{FF2B5EF4-FFF2-40B4-BE49-F238E27FC236}">
                <a16:creationId xmlns:a16="http://schemas.microsoft.com/office/drawing/2014/main" id="{AA4A4CE3-0E7B-07A6-FBCC-83B1475A318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9055F79-1B8F-49E4-0BC2-576DF604F0EB}"/>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367449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35F4-1DF8-3F77-25A1-6113B680B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D08FD5A-4559-7760-E9E7-025AE1EED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0BF2BAE-5693-356F-A159-B44D0E6C6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958D2-CAFE-7A58-C22D-92F6D2875539}"/>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6" name="Footer Placeholder 5">
            <a:extLst>
              <a:ext uri="{FF2B5EF4-FFF2-40B4-BE49-F238E27FC236}">
                <a16:creationId xmlns:a16="http://schemas.microsoft.com/office/drawing/2014/main" id="{7BA5A8AA-5E6C-5AE0-3F86-96435A883CA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A0A88E-AF78-B268-7775-39CA91B849D9}"/>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8832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4F74-5C66-A264-D254-7DD821383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2A2388D-1098-9E6F-F8B8-B8F24B5DD5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0E4B756-C089-AEBC-2C71-B3724152F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3A7DC-B140-AE7B-52D8-86E53CBC31B4}"/>
              </a:ext>
            </a:extLst>
          </p:cNvPr>
          <p:cNvSpPr>
            <a:spLocks noGrp="1"/>
          </p:cNvSpPr>
          <p:nvPr>
            <p:ph type="dt" sz="half" idx="10"/>
          </p:nvPr>
        </p:nvSpPr>
        <p:spPr/>
        <p:txBody>
          <a:bodyPr/>
          <a:lstStyle/>
          <a:p>
            <a:fld id="{D6962946-3749-4588-BB58-27A8571A2413}" type="datetimeFigureOut">
              <a:rPr lang="en-AU" smtClean="0"/>
              <a:t>28/03/2024</a:t>
            </a:fld>
            <a:endParaRPr lang="en-AU"/>
          </a:p>
        </p:txBody>
      </p:sp>
      <p:sp>
        <p:nvSpPr>
          <p:cNvPr id="6" name="Footer Placeholder 5">
            <a:extLst>
              <a:ext uri="{FF2B5EF4-FFF2-40B4-BE49-F238E27FC236}">
                <a16:creationId xmlns:a16="http://schemas.microsoft.com/office/drawing/2014/main" id="{40F92E5F-BF4A-3224-28C4-0044F2943F9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A1F1BF-7704-F0D1-0D36-B4372DD4F356}"/>
              </a:ext>
            </a:extLst>
          </p:cNvPr>
          <p:cNvSpPr>
            <a:spLocks noGrp="1"/>
          </p:cNvSpPr>
          <p:nvPr>
            <p:ph type="sldNum" sz="quarter" idx="12"/>
          </p:nvPr>
        </p:nvSpPr>
        <p:spPr/>
        <p:txBody>
          <a:bodyPr/>
          <a:lstStyle/>
          <a:p>
            <a:fld id="{DD2D9A90-E238-4ABD-A312-88E3C0424317}" type="slidenum">
              <a:rPr lang="en-AU" smtClean="0"/>
              <a:t>‹#›</a:t>
            </a:fld>
            <a:endParaRPr lang="en-AU"/>
          </a:p>
        </p:txBody>
      </p:sp>
    </p:spTree>
    <p:extLst>
      <p:ext uri="{BB962C8B-B14F-4D97-AF65-F5344CB8AC3E}">
        <p14:creationId xmlns:p14="http://schemas.microsoft.com/office/powerpoint/2010/main" val="288842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4CE78-944A-5EBD-26F5-061357D5B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58818C1-2F26-FDAB-E4ED-11B891291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601FC97-FB48-D621-9735-D2BFDA2D7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62946-3749-4588-BB58-27A8571A2413}" type="datetimeFigureOut">
              <a:rPr lang="en-AU" smtClean="0"/>
              <a:t>28/03/2024</a:t>
            </a:fld>
            <a:endParaRPr lang="en-AU"/>
          </a:p>
        </p:txBody>
      </p:sp>
      <p:sp>
        <p:nvSpPr>
          <p:cNvPr id="5" name="Footer Placeholder 4">
            <a:extLst>
              <a:ext uri="{FF2B5EF4-FFF2-40B4-BE49-F238E27FC236}">
                <a16:creationId xmlns:a16="http://schemas.microsoft.com/office/drawing/2014/main" id="{D6FDD286-675B-2B13-4F27-B0EEB552EE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FB37C1B-4D57-DE7E-3436-8229BB6610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D9A90-E238-4ABD-A312-88E3C0424317}" type="slidenum">
              <a:rPr lang="en-AU" smtClean="0"/>
              <a:t>‹#›</a:t>
            </a:fld>
            <a:endParaRPr lang="en-AU"/>
          </a:p>
        </p:txBody>
      </p:sp>
    </p:spTree>
    <p:extLst>
      <p:ext uri="{BB962C8B-B14F-4D97-AF65-F5344CB8AC3E}">
        <p14:creationId xmlns:p14="http://schemas.microsoft.com/office/powerpoint/2010/main" val="379964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pic>
        <p:nvPicPr>
          <p:cNvPr id="1026" name="Picture 2" descr="dreamies.de | Animated emoticons, Funny gif, Beautiful gif">
            <a:extLst>
              <a:ext uri="{FF2B5EF4-FFF2-40B4-BE49-F238E27FC236}">
                <a16:creationId xmlns:a16="http://schemas.microsoft.com/office/drawing/2014/main" id="{EDF19BB5-AC16-DBAC-4DCC-84231118A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257" y="2844154"/>
            <a:ext cx="3552181" cy="3552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88F308-AFD4-3960-9141-216E585B2B3B}"/>
              </a:ext>
            </a:extLst>
          </p:cNvPr>
          <p:cNvSpPr txBox="1"/>
          <p:nvPr/>
        </p:nvSpPr>
        <p:spPr>
          <a:xfrm flipH="1">
            <a:off x="3771256" y="840260"/>
            <a:ext cx="3445089" cy="1446550"/>
          </a:xfrm>
          <a:prstGeom prst="rect">
            <a:avLst/>
          </a:prstGeom>
          <a:noFill/>
        </p:spPr>
        <p:txBody>
          <a:bodyPr wrap="square" rtlCol="0">
            <a:spAutoFit/>
          </a:bodyPr>
          <a:lstStyle/>
          <a:p>
            <a:pPr algn="ctr"/>
            <a:r>
              <a:rPr lang="en-US" sz="4800" b="1" dirty="0">
                <a:solidFill>
                  <a:srgbClr val="FF0000"/>
                </a:solidFill>
              </a:rPr>
              <a:t>Where am I</a:t>
            </a:r>
          </a:p>
          <a:p>
            <a:pPr algn="ctr"/>
            <a:r>
              <a:rPr lang="en-US" sz="4000" b="1" dirty="0"/>
              <a:t>Travel Quiz</a:t>
            </a:r>
            <a:endParaRPr lang="en-AU" sz="4000" b="1" dirty="0"/>
          </a:p>
        </p:txBody>
      </p:sp>
    </p:spTree>
    <p:extLst>
      <p:ext uri="{BB962C8B-B14F-4D97-AF65-F5344CB8AC3E}">
        <p14:creationId xmlns:p14="http://schemas.microsoft.com/office/powerpoint/2010/main" val="14611384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tile tx="0" ty="0" sx="100000" sy="100000" flip="none" algn="tl"/>
        </a:blipFill>
        <a:effectLst/>
      </p:bgPr>
    </p:bg>
    <p:spTree>
      <p:nvGrpSpPr>
        <p:cNvPr id="1" name="">
          <a:extLst>
            <a:ext uri="{FF2B5EF4-FFF2-40B4-BE49-F238E27FC236}">
              <a16:creationId xmlns:a16="http://schemas.microsoft.com/office/drawing/2014/main" id="{93473DA9-F183-43E0-0308-CE2359D12EA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4C3ECAF-D19C-C396-B258-4B46F3B4577F}"/>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hought Bubble: Cloud 4">
            <a:extLst>
              <a:ext uri="{FF2B5EF4-FFF2-40B4-BE49-F238E27FC236}">
                <a16:creationId xmlns:a16="http://schemas.microsoft.com/office/drawing/2014/main" id="{AB81A951-87F7-2FD3-4482-F2EC841BFC69}"/>
              </a:ext>
            </a:extLst>
          </p:cNvPr>
          <p:cNvSpPr/>
          <p:nvPr/>
        </p:nvSpPr>
        <p:spPr>
          <a:xfrm>
            <a:off x="2361910" y="108418"/>
            <a:ext cx="3365771" cy="1031132"/>
          </a:xfrm>
          <a:prstGeom prst="cloudCallout">
            <a:avLst>
              <a:gd name="adj1" fmla="val -69670"/>
              <a:gd name="adj2" fmla="val 12500"/>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rPr>
              <a:t>Did you know</a:t>
            </a:r>
            <a:endParaRPr lang="en-AU" sz="2800" dirty="0">
              <a:solidFill>
                <a:schemeClr val="accent2">
                  <a:lumMod val="50000"/>
                </a:schemeClr>
              </a:solidFill>
            </a:endParaRPr>
          </a:p>
        </p:txBody>
      </p:sp>
      <p:pic>
        <p:nvPicPr>
          <p:cNvPr id="2" name="Picture 2" descr="Mouth Talking Sticker by Startup-Woche Düsseldorf for iOS &amp; Android | GIPHY">
            <a:extLst>
              <a:ext uri="{FF2B5EF4-FFF2-40B4-BE49-F238E27FC236}">
                <a16:creationId xmlns:a16="http://schemas.microsoft.com/office/drawing/2014/main" id="{AB38E5ED-8CDD-97EF-ED86-75F8815E0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 y="0"/>
            <a:ext cx="2106827" cy="2106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E1E09A0-7DB6-134C-9C6B-2B659BB94F38}"/>
              </a:ext>
            </a:extLst>
          </p:cNvPr>
          <p:cNvSpPr txBox="1"/>
          <p:nvPr/>
        </p:nvSpPr>
        <p:spPr>
          <a:xfrm>
            <a:off x="2241373" y="2100474"/>
            <a:ext cx="7841603" cy="584775"/>
          </a:xfrm>
          <a:prstGeom prst="rect">
            <a:avLst/>
          </a:prstGeom>
          <a:noFill/>
        </p:spPr>
        <p:txBody>
          <a:bodyPr wrap="square" rtlCol="0">
            <a:spAutoFit/>
          </a:bodyPr>
          <a:lstStyle/>
          <a:p>
            <a:pPr algn="l"/>
            <a:r>
              <a:rPr lang="en-US" sz="3200" b="1" i="0" dirty="0">
                <a:solidFill>
                  <a:srgbClr val="000000"/>
                </a:solidFill>
                <a:effectLst/>
                <a:latin typeface="Pangea Text"/>
              </a:rPr>
              <a:t>In Ethiopia the current year is 2016.</a:t>
            </a:r>
            <a:endParaRPr lang="en-US" sz="3200" b="0" i="0" dirty="0">
              <a:solidFill>
                <a:srgbClr val="000000"/>
              </a:solidFill>
              <a:effectLst/>
              <a:latin typeface="Pangea Text"/>
            </a:endParaRPr>
          </a:p>
        </p:txBody>
      </p:sp>
      <p:sp>
        <p:nvSpPr>
          <p:cNvPr id="10" name="TextBox 9">
            <a:extLst>
              <a:ext uri="{FF2B5EF4-FFF2-40B4-BE49-F238E27FC236}">
                <a16:creationId xmlns:a16="http://schemas.microsoft.com/office/drawing/2014/main" id="{010F1CA4-9373-2096-76E2-AB3D7AF2C637}"/>
              </a:ext>
            </a:extLst>
          </p:cNvPr>
          <p:cNvSpPr txBox="1"/>
          <p:nvPr/>
        </p:nvSpPr>
        <p:spPr>
          <a:xfrm>
            <a:off x="251582" y="2875626"/>
            <a:ext cx="8662538" cy="3539430"/>
          </a:xfrm>
          <a:prstGeom prst="rect">
            <a:avLst/>
          </a:prstGeom>
          <a:noFill/>
        </p:spPr>
        <p:txBody>
          <a:bodyPr wrap="square" rtlCol="0">
            <a:spAutoFit/>
          </a:bodyPr>
          <a:lstStyle/>
          <a:p>
            <a:r>
              <a:rPr lang="en-US" sz="3200" dirty="0">
                <a:solidFill>
                  <a:srgbClr val="000000"/>
                </a:solidFill>
              </a:rPr>
              <a:t>Ethiopia maintains its own calendar, which, due to a difference in the perceived date of the Annunciation (the proclamation of the birth of Christ), is seven to eight years behind the Gregorian calendar (which is used as standard across most of the world). In Ethiopia the new year also begins on either August 29 or August 30.</a:t>
            </a:r>
          </a:p>
        </p:txBody>
      </p:sp>
      <p:pic>
        <p:nvPicPr>
          <p:cNvPr id="2050" name="Picture 2" descr="Ethiopia - Operation World">
            <a:extLst>
              <a:ext uri="{FF2B5EF4-FFF2-40B4-BE49-F238E27FC236}">
                <a16:creationId xmlns:a16="http://schemas.microsoft.com/office/drawing/2014/main" id="{AB9E0C81-75D6-EC6E-4E97-1737AEBED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402" y="3429000"/>
            <a:ext cx="3642780" cy="20442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DA76F269-E2CA-2B45-582F-DF192C618BD4}"/>
              </a:ext>
            </a:extLst>
          </p:cNvPr>
          <p:cNvCxnSpPr>
            <a:cxnSpLocks/>
          </p:cNvCxnSpPr>
          <p:nvPr/>
        </p:nvCxnSpPr>
        <p:spPr>
          <a:xfrm>
            <a:off x="0" y="6781937"/>
            <a:ext cx="12094182"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94860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0-#ppt_w/2"/>
                                          </p:val>
                                        </p:tav>
                                        <p:tav tm="100000">
                                          <p:val>
                                            <p:strVal val="#ppt_x"/>
                                          </p:val>
                                        </p:tav>
                                      </p:tavLst>
                                    </p:anim>
                                    <p:anim calcmode="lin" valueType="num">
                                      <p:cBhvr additive="base">
                                        <p:cTn id="8" dur="6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8CB2B2-0EDB-7593-B5E6-466222C55AC6}"/>
              </a:ext>
            </a:extLst>
          </p:cNvPr>
          <p:cNvSpPr txBox="1"/>
          <p:nvPr/>
        </p:nvSpPr>
        <p:spPr>
          <a:xfrm>
            <a:off x="7889045" y="3034703"/>
            <a:ext cx="4184629" cy="3693319"/>
          </a:xfrm>
          <a:prstGeom prst="rect">
            <a:avLst/>
          </a:prstGeom>
          <a:noFill/>
        </p:spPr>
        <p:txBody>
          <a:bodyPr wrap="square" rtlCol="0">
            <a:spAutoFit/>
          </a:bodyPr>
          <a:lstStyle/>
          <a:p>
            <a:pPr>
              <a:spcBef>
                <a:spcPts val="600"/>
              </a:spcBef>
              <a:spcAft>
                <a:spcPts val="600"/>
              </a:spcAft>
            </a:pPr>
            <a:r>
              <a:rPr lang="en-US" sz="2800" b="1" dirty="0"/>
              <a:t>Turkey - Cappadocia</a:t>
            </a:r>
            <a:br>
              <a:rPr lang="en-US" sz="2800" dirty="0"/>
            </a:br>
            <a:endParaRPr lang="en-US" sz="2800" dirty="0"/>
          </a:p>
          <a:p>
            <a:pPr>
              <a:spcBef>
                <a:spcPts val="600"/>
              </a:spcBef>
              <a:spcAft>
                <a:spcPts val="600"/>
              </a:spcAft>
            </a:pPr>
            <a:r>
              <a:rPr lang="en-US" sz="2400" dirty="0"/>
              <a:t>Cappadocia is a geological oddity of honeycombed hills and towering boulders of otherworldly beauty. The fantastical topography is matched by the human history here. </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The World</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6ADE3D1C-71B5-B6AD-6E5D-7D16F64D1AAB}"/>
              </a:ext>
            </a:extLst>
          </p:cNvPr>
          <p:cNvSpPr txBox="1"/>
          <p:nvPr/>
        </p:nvSpPr>
        <p:spPr>
          <a:xfrm>
            <a:off x="8155785" y="856357"/>
            <a:ext cx="3101308" cy="2062103"/>
          </a:xfrm>
          <a:prstGeom prst="rect">
            <a:avLst/>
          </a:prstGeom>
          <a:noFill/>
        </p:spPr>
        <p:txBody>
          <a:bodyPr wrap="square" rtlCol="0">
            <a:spAutoFit/>
          </a:bodyPr>
          <a:lstStyle/>
          <a:p>
            <a:pPr marL="514350" indent="-514350" fontAlgn="t">
              <a:buAutoNum type="arabicParenR"/>
            </a:pPr>
            <a:r>
              <a:rPr lang="pt-BR" sz="3200" b="1" i="0" dirty="0">
                <a:effectLst/>
              </a:rPr>
              <a:t>Turkey</a:t>
            </a:r>
          </a:p>
          <a:p>
            <a:pPr marL="514350" indent="-514350" fontAlgn="t">
              <a:buAutoNum type="arabicParenR"/>
            </a:pPr>
            <a:r>
              <a:rPr lang="pt-BR" sz="3200" b="1" dirty="0"/>
              <a:t>Jordan</a:t>
            </a:r>
          </a:p>
          <a:p>
            <a:pPr marL="514350" indent="-514350" fontAlgn="t">
              <a:buAutoNum type="arabicParenR"/>
            </a:pPr>
            <a:r>
              <a:rPr lang="pt-BR" sz="3200" b="1" i="0" dirty="0">
                <a:effectLst/>
              </a:rPr>
              <a:t>Australia</a:t>
            </a:r>
          </a:p>
          <a:p>
            <a:pPr marL="514350" indent="-514350" fontAlgn="t">
              <a:buAutoNum type="arabicParenR"/>
            </a:pPr>
            <a:r>
              <a:rPr lang="pt-BR" sz="3200" b="1" dirty="0"/>
              <a:t>Colombia</a:t>
            </a:r>
            <a:endParaRPr lang="pt-BR" sz="3200" b="1" i="0" dirty="0">
              <a:effectLst/>
            </a:endParaRPr>
          </a:p>
        </p:txBody>
      </p:sp>
      <p:pic>
        <p:nvPicPr>
          <p:cNvPr id="6" name="Picture 5" descr="A tree in front of a rock formation&#10;&#10;Description automatically generated">
            <a:extLst>
              <a:ext uri="{FF2B5EF4-FFF2-40B4-BE49-F238E27FC236}">
                <a16:creationId xmlns:a16="http://schemas.microsoft.com/office/drawing/2014/main" id="{E3BC63D9-393F-B331-26D6-E095CB9E8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19" y="1492592"/>
            <a:ext cx="7518372" cy="5126163"/>
          </a:xfrm>
          <a:prstGeom prst="rect">
            <a:avLst/>
          </a:prstGeom>
        </p:spPr>
      </p:pic>
      <p:sp>
        <p:nvSpPr>
          <p:cNvPr id="10" name="TextBox 9">
            <a:extLst>
              <a:ext uri="{FF2B5EF4-FFF2-40B4-BE49-F238E27FC236}">
                <a16:creationId xmlns:a16="http://schemas.microsoft.com/office/drawing/2014/main" id="{2D874993-6D0A-B78A-421E-BF990C8697A6}"/>
              </a:ext>
            </a:extLst>
          </p:cNvPr>
          <p:cNvSpPr txBox="1"/>
          <p:nvPr/>
        </p:nvSpPr>
        <p:spPr>
          <a:xfrm>
            <a:off x="473587" y="856357"/>
            <a:ext cx="6382196" cy="400110"/>
          </a:xfrm>
          <a:prstGeom prst="rect">
            <a:avLst/>
          </a:prstGeom>
          <a:noFill/>
        </p:spPr>
        <p:txBody>
          <a:bodyPr wrap="none" rtlCol="0">
            <a:spAutoFit/>
          </a:bodyPr>
          <a:lstStyle/>
          <a:p>
            <a:r>
              <a:rPr lang="en-US" sz="2000" dirty="0"/>
              <a:t>When you have hats like ours, they don’t look at your shoes</a:t>
            </a:r>
            <a:endParaRPr lang="en-AU" sz="2000" dirty="0"/>
          </a:p>
        </p:txBody>
      </p:sp>
      <p:cxnSp>
        <p:nvCxnSpPr>
          <p:cNvPr id="5" name="Straight Arrow Connector 4">
            <a:extLst>
              <a:ext uri="{FF2B5EF4-FFF2-40B4-BE49-F238E27FC236}">
                <a16:creationId xmlns:a16="http://schemas.microsoft.com/office/drawing/2014/main" id="{166B835E-3710-32CA-2E1D-4DED44E9534C}"/>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752169"/>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122" name="Picture 2" descr="Picture">
            <a:extLst>
              <a:ext uri="{FF2B5EF4-FFF2-40B4-BE49-F238E27FC236}">
                <a16:creationId xmlns:a16="http://schemas.microsoft.com/office/drawing/2014/main" id="{5D59D91F-3CFA-4BF9-8A14-16448CEB1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51" y="0"/>
            <a:ext cx="4473250" cy="69114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8CB2B2-0EDB-7593-B5E6-466222C55AC6}"/>
              </a:ext>
            </a:extLst>
          </p:cNvPr>
          <p:cNvSpPr txBox="1"/>
          <p:nvPr/>
        </p:nvSpPr>
        <p:spPr>
          <a:xfrm>
            <a:off x="6536987" y="2812473"/>
            <a:ext cx="5557195" cy="3693319"/>
          </a:xfrm>
          <a:prstGeom prst="rect">
            <a:avLst/>
          </a:prstGeom>
          <a:noFill/>
        </p:spPr>
        <p:txBody>
          <a:bodyPr wrap="square" rtlCol="0">
            <a:spAutoFit/>
          </a:bodyPr>
          <a:lstStyle/>
          <a:p>
            <a:pPr>
              <a:spcBef>
                <a:spcPts val="600"/>
              </a:spcBef>
              <a:spcAft>
                <a:spcPts val="600"/>
              </a:spcAft>
            </a:pPr>
            <a:r>
              <a:rPr lang="en-US" sz="2800" b="1" dirty="0"/>
              <a:t>India - Jaipur</a:t>
            </a:r>
            <a:br>
              <a:rPr lang="en-US" sz="2800" dirty="0"/>
            </a:br>
            <a:endParaRPr lang="en-US" sz="2800" dirty="0"/>
          </a:p>
          <a:p>
            <a:pPr>
              <a:spcBef>
                <a:spcPts val="600"/>
              </a:spcBef>
              <a:spcAft>
                <a:spcPts val="600"/>
              </a:spcAft>
            </a:pPr>
            <a:r>
              <a:rPr lang="en-US" sz="2800" dirty="0"/>
              <a:t>The </a:t>
            </a:r>
            <a:r>
              <a:rPr lang="en-US" sz="2800" b="1" dirty="0"/>
              <a:t>Jantar Mantar</a:t>
            </a:r>
            <a:r>
              <a:rPr lang="en-US" sz="2800" dirty="0"/>
              <a:t>, </a:t>
            </a:r>
            <a:r>
              <a:rPr lang="en-US" sz="2800" b="1" dirty="0"/>
              <a:t>Jaipur</a:t>
            </a:r>
            <a:r>
              <a:rPr lang="en-US" sz="2800" dirty="0"/>
              <a:t> is a collection of 19 astronomical instruments built by the Rajput king Sawai Jai Singh, the founder of Jaipur, Rajasthan. The monument was completed in 1734</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The World</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4">
                    <a:lumMod val="60000"/>
                    <a:lumOff val="40000"/>
                  </a:schemeClr>
                </a:solidFill>
                <a:latin typeface="+mn-lt"/>
              </a:rPr>
              <a:t>Where am I?</a:t>
            </a:r>
            <a:endParaRPr lang="en-AU" sz="3200" b="1" dirty="0">
              <a:solidFill>
                <a:schemeClr val="accent4">
                  <a:lumMod val="60000"/>
                  <a:lumOff val="40000"/>
                </a:schemeClr>
              </a:solidFill>
              <a:latin typeface="+mn-lt"/>
            </a:endParaRPr>
          </a:p>
        </p:txBody>
      </p:sp>
      <p:sp>
        <p:nvSpPr>
          <p:cNvPr id="2" name="TextBox 1">
            <a:extLst>
              <a:ext uri="{FF2B5EF4-FFF2-40B4-BE49-F238E27FC236}">
                <a16:creationId xmlns:a16="http://schemas.microsoft.com/office/drawing/2014/main" id="{6ADE3D1C-71B5-B6AD-6E5D-7D16F64D1AAB}"/>
              </a:ext>
            </a:extLst>
          </p:cNvPr>
          <p:cNvSpPr txBox="1"/>
          <p:nvPr/>
        </p:nvSpPr>
        <p:spPr>
          <a:xfrm>
            <a:off x="8155785" y="856357"/>
            <a:ext cx="3101308" cy="2062103"/>
          </a:xfrm>
          <a:prstGeom prst="rect">
            <a:avLst/>
          </a:prstGeom>
          <a:noFill/>
        </p:spPr>
        <p:txBody>
          <a:bodyPr wrap="square" rtlCol="0">
            <a:spAutoFit/>
          </a:bodyPr>
          <a:lstStyle/>
          <a:p>
            <a:pPr marL="514350" indent="-514350" fontAlgn="t">
              <a:buAutoNum type="arabicParenR"/>
            </a:pPr>
            <a:r>
              <a:rPr lang="pt-BR" sz="3200" b="1" i="0" dirty="0">
                <a:effectLst/>
              </a:rPr>
              <a:t>France</a:t>
            </a:r>
          </a:p>
          <a:p>
            <a:pPr marL="514350" indent="-514350" fontAlgn="t">
              <a:buAutoNum type="arabicParenR"/>
            </a:pPr>
            <a:r>
              <a:rPr lang="pt-BR" sz="3200" b="1" dirty="0"/>
              <a:t>Jordan</a:t>
            </a:r>
          </a:p>
          <a:p>
            <a:pPr marL="514350" indent="-514350" fontAlgn="t">
              <a:buAutoNum type="arabicParenR"/>
            </a:pPr>
            <a:r>
              <a:rPr lang="pt-BR" sz="3200" b="1" dirty="0"/>
              <a:t>India</a:t>
            </a:r>
            <a:endParaRPr lang="pt-BR" sz="3200" b="1" i="0" dirty="0">
              <a:effectLst/>
            </a:endParaRPr>
          </a:p>
          <a:p>
            <a:pPr marL="514350" indent="-514350" fontAlgn="t">
              <a:buAutoNum type="arabicParenR"/>
            </a:pPr>
            <a:r>
              <a:rPr lang="pt-BR" sz="3200" b="1" i="0" dirty="0">
                <a:effectLst/>
              </a:rPr>
              <a:t>China</a:t>
            </a:r>
          </a:p>
        </p:txBody>
      </p:sp>
      <p:cxnSp>
        <p:nvCxnSpPr>
          <p:cNvPr id="5" name="Straight Arrow Connector 4">
            <a:extLst>
              <a:ext uri="{FF2B5EF4-FFF2-40B4-BE49-F238E27FC236}">
                <a16:creationId xmlns:a16="http://schemas.microsoft.com/office/drawing/2014/main" id="{09686FE2-C4CB-87DC-2EBE-5ED207DCC845}"/>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310014"/>
      </p:ext>
    </p:extLst>
  </p:cSld>
  <p:clrMapOvr>
    <a:masterClrMapping/>
  </p:clrMapOvr>
  <p:transition spd="slow" advClick="0" advTm="1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B35282F1-C358-BB4F-5943-3561C7BDA9A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37095B5-150E-E3D0-263A-91AE38785E68}"/>
              </a:ext>
            </a:extLst>
          </p:cNvPr>
          <p:cNvSpPr txBox="1"/>
          <p:nvPr/>
        </p:nvSpPr>
        <p:spPr>
          <a:xfrm>
            <a:off x="5651157" y="2826127"/>
            <a:ext cx="6436840" cy="3570208"/>
          </a:xfrm>
          <a:prstGeom prst="rect">
            <a:avLst/>
          </a:prstGeom>
          <a:noFill/>
        </p:spPr>
        <p:txBody>
          <a:bodyPr wrap="square" rtlCol="0">
            <a:spAutoFit/>
          </a:bodyPr>
          <a:lstStyle/>
          <a:p>
            <a:pPr>
              <a:spcBef>
                <a:spcPts val="600"/>
              </a:spcBef>
              <a:spcAft>
                <a:spcPts val="600"/>
              </a:spcAft>
            </a:pPr>
            <a:r>
              <a:rPr lang="en-US" sz="2800" b="1" dirty="0"/>
              <a:t>2) </a:t>
            </a:r>
            <a:r>
              <a:rPr lang="pt-BR" sz="2800" b="1" dirty="0"/>
              <a:t>Switzerland</a:t>
            </a:r>
          </a:p>
          <a:p>
            <a:pPr>
              <a:spcBef>
                <a:spcPts val="600"/>
              </a:spcBef>
              <a:spcAft>
                <a:spcPts val="600"/>
              </a:spcAft>
            </a:pPr>
            <a:r>
              <a:rPr lang="en-US" sz="2800" b="1" dirty="0"/>
              <a:t>Chapel Bridge is Lucerne’s </a:t>
            </a:r>
            <a:r>
              <a:rPr lang="en-US" sz="2800" dirty="0"/>
              <a:t>most </a:t>
            </a:r>
            <a:r>
              <a:rPr lang="en-US" sz="2600" dirty="0"/>
              <a:t>famous landmark. Built initially as a way to link the Old Town on the north bank of the </a:t>
            </a:r>
            <a:r>
              <a:rPr lang="en-US" sz="2600" dirty="0" err="1"/>
              <a:t>Ruess</a:t>
            </a:r>
            <a:r>
              <a:rPr lang="en-US" sz="2600" dirty="0"/>
              <a:t> river to the new town perched on the south bank, Chapel Bridge is a one-of-a-kind wooden walkway serving as the symbol of Switzerland. It’s also Europe's oldest covered bridge.</a:t>
            </a:r>
            <a:endParaRPr lang="pt-BR" sz="2800" b="1" dirty="0"/>
          </a:p>
        </p:txBody>
      </p:sp>
      <p:sp>
        <p:nvSpPr>
          <p:cNvPr id="3" name="Title 1">
            <a:extLst>
              <a:ext uri="{FF2B5EF4-FFF2-40B4-BE49-F238E27FC236}">
                <a16:creationId xmlns:a16="http://schemas.microsoft.com/office/drawing/2014/main" id="{1671EE47-97DE-E3F2-F9BB-78ED20AF8122}"/>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AF407660-14FC-D2DE-CEE4-BACA7CF6CFBC}"/>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3DC3D179-A0E4-0E94-B0AF-8AA9C981F0F4}"/>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DAEE2854-B84D-00ED-AD87-96CA7851ACFA}"/>
              </a:ext>
            </a:extLst>
          </p:cNvPr>
          <p:cNvSpPr txBox="1"/>
          <p:nvPr/>
        </p:nvSpPr>
        <p:spPr>
          <a:xfrm>
            <a:off x="6161903" y="822003"/>
            <a:ext cx="4654378" cy="1815882"/>
          </a:xfrm>
          <a:prstGeom prst="rect">
            <a:avLst/>
          </a:prstGeom>
          <a:noFill/>
        </p:spPr>
        <p:txBody>
          <a:bodyPr wrap="square" rtlCol="0">
            <a:spAutoFit/>
          </a:bodyPr>
          <a:lstStyle/>
          <a:p>
            <a:pPr marL="514350" indent="-514350" fontAlgn="t">
              <a:buAutoNum type="arabicParenR"/>
            </a:pPr>
            <a:r>
              <a:rPr lang="pt-BR" sz="2800" b="1" i="0" dirty="0">
                <a:effectLst/>
              </a:rPr>
              <a:t>Spain</a:t>
            </a:r>
          </a:p>
          <a:p>
            <a:pPr marL="514350" indent="-514350" fontAlgn="t">
              <a:buAutoNum type="arabicParenR"/>
            </a:pPr>
            <a:r>
              <a:rPr lang="pt-BR" sz="2800" b="1" dirty="0"/>
              <a:t>Switzerland</a:t>
            </a:r>
          </a:p>
          <a:p>
            <a:pPr marL="514350" indent="-514350" fontAlgn="t">
              <a:buAutoNum type="arabicParenR"/>
            </a:pPr>
            <a:r>
              <a:rPr lang="pt-BR" sz="2800" b="1" dirty="0"/>
              <a:t>England</a:t>
            </a:r>
          </a:p>
          <a:p>
            <a:pPr marL="514350" indent="-514350" fontAlgn="t">
              <a:buAutoNum type="arabicParenR"/>
            </a:pPr>
            <a:r>
              <a:rPr lang="pt-BR" sz="2800" b="1" i="0" dirty="0">
                <a:effectLst/>
              </a:rPr>
              <a:t>Germany</a:t>
            </a:r>
          </a:p>
        </p:txBody>
      </p:sp>
      <p:pic>
        <p:nvPicPr>
          <p:cNvPr id="9" name="Picture 8" descr="Kapellbrücke in the water&#10;&#10;Description automatically generated">
            <a:extLst>
              <a:ext uri="{FF2B5EF4-FFF2-40B4-BE49-F238E27FC236}">
                <a16:creationId xmlns:a16="http://schemas.microsoft.com/office/drawing/2014/main" id="{62D5B0C4-AA68-18E1-0AB5-29F642CA9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03" y="1264509"/>
            <a:ext cx="5430795" cy="3620530"/>
          </a:xfrm>
          <a:prstGeom prst="rect">
            <a:avLst/>
          </a:prstGeom>
        </p:spPr>
      </p:pic>
      <p:cxnSp>
        <p:nvCxnSpPr>
          <p:cNvPr id="5" name="Straight Arrow Connector 4">
            <a:extLst>
              <a:ext uri="{FF2B5EF4-FFF2-40B4-BE49-F238E27FC236}">
                <a16:creationId xmlns:a16="http://schemas.microsoft.com/office/drawing/2014/main" id="{DC1EE5C2-F5BA-6A7E-6345-88F299B4AD83}"/>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345542"/>
      </p:ext>
    </p:extLst>
  </p:cSld>
  <p:clrMapOvr>
    <a:masterClrMapping/>
  </p:clrMapOvr>
  <mc:AlternateContent xmlns:mc="http://schemas.openxmlformats.org/markup-compatibility/2006" xmlns:p14="http://schemas.microsoft.com/office/powerpoint/2010/main">
    <mc:Choice Requires="p14">
      <p:transition spd="slow" p14:dur="1500" advClick="0" advTm="18000">
        <p:split orient="vert"/>
      </p:transition>
    </mc:Choice>
    <mc:Fallback xmlns="">
      <p:transition spd="slow" advClick="0" advTm="1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8CB2B2-0EDB-7593-B5E6-466222C55AC6}"/>
              </a:ext>
            </a:extLst>
          </p:cNvPr>
          <p:cNvSpPr txBox="1"/>
          <p:nvPr/>
        </p:nvSpPr>
        <p:spPr>
          <a:xfrm>
            <a:off x="7909553" y="2979538"/>
            <a:ext cx="4184629" cy="2893100"/>
          </a:xfrm>
          <a:prstGeom prst="rect">
            <a:avLst/>
          </a:prstGeom>
          <a:noFill/>
        </p:spPr>
        <p:txBody>
          <a:bodyPr wrap="square" rtlCol="0">
            <a:spAutoFit/>
          </a:bodyPr>
          <a:lstStyle/>
          <a:p>
            <a:pPr>
              <a:spcBef>
                <a:spcPts val="600"/>
              </a:spcBef>
              <a:spcAft>
                <a:spcPts val="600"/>
              </a:spcAft>
            </a:pPr>
            <a:r>
              <a:rPr lang="en-US" sz="2800" b="1" dirty="0"/>
              <a:t>4) Vietnam - </a:t>
            </a:r>
            <a:r>
              <a:rPr lang="en-US" sz="2800" b="1" dirty="0" err="1"/>
              <a:t>Halong</a:t>
            </a:r>
            <a:r>
              <a:rPr lang="en-US" sz="2800" b="1" dirty="0"/>
              <a:t> Bay</a:t>
            </a:r>
            <a:endParaRPr lang="en-US" sz="2800" dirty="0"/>
          </a:p>
          <a:p>
            <a:pPr>
              <a:spcBef>
                <a:spcPts val="600"/>
              </a:spcBef>
              <a:spcAft>
                <a:spcPts val="600"/>
              </a:spcAft>
            </a:pPr>
            <a:r>
              <a:rPr lang="en-US" sz="2400" dirty="0" err="1"/>
              <a:t>Halong</a:t>
            </a:r>
            <a:r>
              <a:rPr lang="en-US" sz="2400" dirty="0"/>
              <a:t> Bay owns a complex of limestone islands located within the Gulf of Tonkin, in the city of </a:t>
            </a:r>
            <a:r>
              <a:rPr lang="en-US" sz="2400" dirty="0" err="1"/>
              <a:t>Halong</a:t>
            </a:r>
            <a:r>
              <a:rPr lang="en-US" sz="2400" dirty="0"/>
              <a:t>, Quang Ninh province, which is about 170km from Hanoi.</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The World</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6ADE3D1C-71B5-B6AD-6E5D-7D16F64D1AAB}"/>
              </a:ext>
            </a:extLst>
          </p:cNvPr>
          <p:cNvSpPr txBox="1"/>
          <p:nvPr/>
        </p:nvSpPr>
        <p:spPr>
          <a:xfrm>
            <a:off x="8155785" y="856357"/>
            <a:ext cx="3101308" cy="2062103"/>
          </a:xfrm>
          <a:prstGeom prst="rect">
            <a:avLst/>
          </a:prstGeom>
          <a:noFill/>
        </p:spPr>
        <p:txBody>
          <a:bodyPr wrap="square" rtlCol="0">
            <a:spAutoFit/>
          </a:bodyPr>
          <a:lstStyle/>
          <a:p>
            <a:pPr marL="514350" indent="-514350" fontAlgn="t">
              <a:buAutoNum type="arabicParenR"/>
            </a:pPr>
            <a:r>
              <a:rPr lang="pt-BR" sz="3200" b="1" dirty="0"/>
              <a:t>Sri Lanka</a:t>
            </a:r>
            <a:endParaRPr lang="pt-BR" sz="3200" b="1" i="0" dirty="0">
              <a:effectLst/>
            </a:endParaRPr>
          </a:p>
          <a:p>
            <a:pPr marL="514350" indent="-514350" fontAlgn="t">
              <a:buAutoNum type="arabicParenR"/>
            </a:pPr>
            <a:r>
              <a:rPr lang="pt-BR" sz="3200" b="1" dirty="0"/>
              <a:t>China</a:t>
            </a:r>
          </a:p>
          <a:p>
            <a:pPr marL="514350" indent="-514350" fontAlgn="t">
              <a:buAutoNum type="arabicParenR"/>
            </a:pPr>
            <a:r>
              <a:rPr lang="pt-BR" sz="3200" b="1" i="0" dirty="0">
                <a:effectLst/>
              </a:rPr>
              <a:t>Brazil</a:t>
            </a:r>
          </a:p>
          <a:p>
            <a:pPr marL="514350" indent="-514350" fontAlgn="t">
              <a:buAutoNum type="arabicParenR"/>
            </a:pPr>
            <a:r>
              <a:rPr lang="pt-BR" sz="3200" b="1" dirty="0"/>
              <a:t>Vietnam</a:t>
            </a:r>
            <a:endParaRPr lang="pt-BR" sz="3200" b="1" i="0" dirty="0">
              <a:effectLst/>
            </a:endParaRPr>
          </a:p>
        </p:txBody>
      </p:sp>
      <p:pic>
        <p:nvPicPr>
          <p:cNvPr id="4098" name="Picture 2" descr="Picture">
            <a:extLst>
              <a:ext uri="{FF2B5EF4-FFF2-40B4-BE49-F238E27FC236}">
                <a16:creationId xmlns:a16="http://schemas.microsoft.com/office/drawing/2014/main" id="{3D3F8FC3-D0BF-86D9-C5AA-6B4F93AAE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43" y="976788"/>
            <a:ext cx="7289711" cy="485980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B772D5D-337E-D2A8-BBB2-9DBD411171A7}"/>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862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fallOver"/>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tile tx="0" ty="0" sx="100000" sy="100000" flip="none" algn="tl"/>
        </a:blipFill>
        <a:effectLst/>
      </p:bgPr>
    </p:bg>
    <p:spTree>
      <p:nvGrpSpPr>
        <p:cNvPr id="1" name="">
          <a:extLst>
            <a:ext uri="{FF2B5EF4-FFF2-40B4-BE49-F238E27FC236}">
              <a16:creationId xmlns:a16="http://schemas.microsoft.com/office/drawing/2014/main" id="{4C1FDA29-2039-C3D8-2AF2-3B9BD71DDD3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3A79F6E-A81E-1B2C-CCF7-4CC4213E965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hought Bubble: Cloud 4">
            <a:extLst>
              <a:ext uri="{FF2B5EF4-FFF2-40B4-BE49-F238E27FC236}">
                <a16:creationId xmlns:a16="http://schemas.microsoft.com/office/drawing/2014/main" id="{3F335C34-F6D3-2346-31C6-5735C0FDCBFF}"/>
              </a:ext>
            </a:extLst>
          </p:cNvPr>
          <p:cNvSpPr/>
          <p:nvPr/>
        </p:nvSpPr>
        <p:spPr>
          <a:xfrm>
            <a:off x="2361910" y="108418"/>
            <a:ext cx="3365771" cy="1031132"/>
          </a:xfrm>
          <a:prstGeom prst="cloudCallout">
            <a:avLst>
              <a:gd name="adj1" fmla="val -69670"/>
              <a:gd name="adj2" fmla="val 12500"/>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rPr>
              <a:t>Did you know</a:t>
            </a:r>
            <a:endParaRPr lang="en-AU" sz="2800" dirty="0">
              <a:solidFill>
                <a:schemeClr val="accent2">
                  <a:lumMod val="50000"/>
                </a:schemeClr>
              </a:solidFill>
            </a:endParaRPr>
          </a:p>
        </p:txBody>
      </p:sp>
      <p:pic>
        <p:nvPicPr>
          <p:cNvPr id="2" name="Picture 2" descr="Mouth Talking Sticker by Startup-Woche Düsseldorf for iOS &amp; Android | GIPHY">
            <a:extLst>
              <a:ext uri="{FF2B5EF4-FFF2-40B4-BE49-F238E27FC236}">
                <a16:creationId xmlns:a16="http://schemas.microsoft.com/office/drawing/2014/main" id="{5DD0EA07-35D7-77D4-B203-BFA68BAD5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 y="0"/>
            <a:ext cx="2106827" cy="2106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A9625CE-9321-365D-ACC1-9858BE95C725}"/>
              </a:ext>
            </a:extLst>
          </p:cNvPr>
          <p:cNvSpPr txBox="1"/>
          <p:nvPr/>
        </p:nvSpPr>
        <p:spPr>
          <a:xfrm>
            <a:off x="462000" y="2113005"/>
            <a:ext cx="7841603" cy="1569660"/>
          </a:xfrm>
          <a:prstGeom prst="rect">
            <a:avLst/>
          </a:prstGeom>
          <a:noFill/>
        </p:spPr>
        <p:txBody>
          <a:bodyPr wrap="square" rtlCol="0">
            <a:spAutoFit/>
          </a:bodyPr>
          <a:lstStyle/>
          <a:p>
            <a:pPr algn="l"/>
            <a:r>
              <a:rPr lang="en-US" sz="3200" b="1" i="0" dirty="0">
                <a:solidFill>
                  <a:srgbClr val="202020"/>
                </a:solidFill>
                <a:effectLst/>
                <a:latin typeface="Raleway" pitchFamily="2" charset="0"/>
              </a:rPr>
              <a:t>Eiffel Tower’s size changes up to 6 inches (15.24 cm) over the seasons.</a:t>
            </a:r>
          </a:p>
          <a:p>
            <a:pPr algn="l"/>
            <a:endParaRPr lang="en-US" sz="3200" b="0" i="0" dirty="0">
              <a:solidFill>
                <a:srgbClr val="202020"/>
              </a:solidFill>
              <a:effectLst/>
              <a:latin typeface="Raleway" pitchFamily="2" charset="0"/>
            </a:endParaRPr>
          </a:p>
        </p:txBody>
      </p:sp>
      <p:sp>
        <p:nvSpPr>
          <p:cNvPr id="10" name="TextBox 9">
            <a:extLst>
              <a:ext uri="{FF2B5EF4-FFF2-40B4-BE49-F238E27FC236}">
                <a16:creationId xmlns:a16="http://schemas.microsoft.com/office/drawing/2014/main" id="{B8F3B6EC-D950-E24A-4378-70BDC225EF8C}"/>
              </a:ext>
            </a:extLst>
          </p:cNvPr>
          <p:cNvSpPr txBox="1"/>
          <p:nvPr/>
        </p:nvSpPr>
        <p:spPr>
          <a:xfrm>
            <a:off x="540015" y="3943811"/>
            <a:ext cx="7936720" cy="1569660"/>
          </a:xfrm>
          <a:prstGeom prst="rect">
            <a:avLst/>
          </a:prstGeom>
          <a:noFill/>
        </p:spPr>
        <p:txBody>
          <a:bodyPr wrap="square" rtlCol="0">
            <a:spAutoFit/>
          </a:bodyPr>
          <a:lstStyle/>
          <a:p>
            <a:pPr fontAlgn="base"/>
            <a:r>
              <a:rPr lang="en-US" sz="3200" dirty="0"/>
              <a:t>Eiffel Tower’s size increases 15 cm (6 inches) during summer time because the steel structure expands on higher temperatures!</a:t>
            </a:r>
          </a:p>
        </p:txBody>
      </p:sp>
      <p:pic>
        <p:nvPicPr>
          <p:cNvPr id="2050" name="Picture 2" descr="Eiffel Tower | Photos | Travel And Tourism">
            <a:extLst>
              <a:ext uri="{FF2B5EF4-FFF2-40B4-BE49-F238E27FC236}">
                <a16:creationId xmlns:a16="http://schemas.microsoft.com/office/drawing/2014/main" id="{42C6BEFC-9DCE-DAAD-F6CC-ADB6C46FC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603" y="362464"/>
            <a:ext cx="3761672" cy="563468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81AE9BD2-F1C0-9291-1F60-89F75992909C}"/>
              </a:ext>
            </a:extLst>
          </p:cNvPr>
          <p:cNvCxnSpPr>
            <a:cxnSpLocks/>
          </p:cNvCxnSpPr>
          <p:nvPr/>
        </p:nvCxnSpPr>
        <p:spPr>
          <a:xfrm>
            <a:off x="0" y="6781937"/>
            <a:ext cx="12094182"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405092"/>
      </p:ext>
    </p:extLst>
  </p:cSld>
  <p:clrMapOvr>
    <a:masterClrMapping/>
  </p:clrMapOvr>
  <p:transition spd="med" advClick="0" advTm="1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0-#ppt_w/2"/>
                                          </p:val>
                                        </p:tav>
                                        <p:tav tm="100000">
                                          <p:val>
                                            <p:strVal val="#ppt_x"/>
                                          </p:val>
                                        </p:tav>
                                      </p:tavLst>
                                    </p:anim>
                                    <p:anim calcmode="lin" valueType="num">
                                      <p:cBhvr additive="base">
                                        <p:cTn id="8" dur="6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8CB2B2-0EDB-7593-B5E6-466222C55AC6}"/>
              </a:ext>
            </a:extLst>
          </p:cNvPr>
          <p:cNvSpPr txBox="1"/>
          <p:nvPr/>
        </p:nvSpPr>
        <p:spPr>
          <a:xfrm>
            <a:off x="6936260" y="3001854"/>
            <a:ext cx="4976689" cy="3724096"/>
          </a:xfrm>
          <a:prstGeom prst="rect">
            <a:avLst/>
          </a:prstGeom>
          <a:noFill/>
        </p:spPr>
        <p:txBody>
          <a:bodyPr wrap="square" rtlCol="0">
            <a:spAutoFit/>
          </a:bodyPr>
          <a:lstStyle/>
          <a:p>
            <a:pPr>
              <a:spcBef>
                <a:spcPts val="600"/>
              </a:spcBef>
              <a:spcAft>
                <a:spcPts val="600"/>
              </a:spcAft>
            </a:pPr>
            <a:r>
              <a:rPr lang="en-US" sz="2800" b="1" dirty="0"/>
              <a:t>3) Dubrovnik</a:t>
            </a:r>
            <a:br>
              <a:rPr lang="en-US" sz="2800" dirty="0"/>
            </a:br>
            <a:r>
              <a:rPr lang="en-US" sz="2200" dirty="0"/>
              <a:t>The history of the city probably dates back to the 7th century, when the town known as </a:t>
            </a:r>
            <a:r>
              <a:rPr lang="en-US" sz="2200" i="1" dirty="0"/>
              <a:t>Ragusa</a:t>
            </a:r>
            <a:r>
              <a:rPr lang="en-US" sz="2200" dirty="0"/>
              <a:t> was founded by refugees from </a:t>
            </a:r>
            <a:r>
              <a:rPr lang="en-US" sz="2200" dirty="0" err="1"/>
              <a:t>Epidaurum</a:t>
            </a:r>
            <a:r>
              <a:rPr lang="en-US" sz="2200" dirty="0"/>
              <a:t>. </a:t>
            </a:r>
          </a:p>
          <a:p>
            <a:pPr>
              <a:spcBef>
                <a:spcPts val="600"/>
              </a:spcBef>
              <a:spcAft>
                <a:spcPts val="600"/>
              </a:spcAft>
            </a:pPr>
            <a:r>
              <a:rPr lang="en-US" sz="2200" dirty="0"/>
              <a:t>Over the past decade, Dubrovnik in Croatia has gained a lot of popularity as a dream wedding destination amongst foreign couples wishing to tie the knot in a beautiful romantic location.</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The World</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6ADE3D1C-71B5-B6AD-6E5D-7D16F64D1AAB}"/>
              </a:ext>
            </a:extLst>
          </p:cNvPr>
          <p:cNvSpPr txBox="1"/>
          <p:nvPr/>
        </p:nvSpPr>
        <p:spPr>
          <a:xfrm>
            <a:off x="7554097" y="856357"/>
            <a:ext cx="4283676" cy="2062103"/>
          </a:xfrm>
          <a:prstGeom prst="rect">
            <a:avLst/>
          </a:prstGeom>
          <a:noFill/>
        </p:spPr>
        <p:txBody>
          <a:bodyPr wrap="square" rtlCol="0">
            <a:spAutoFit/>
          </a:bodyPr>
          <a:lstStyle/>
          <a:p>
            <a:pPr marL="514350" indent="-514350" fontAlgn="t">
              <a:buAutoNum type="arabicParenR"/>
            </a:pPr>
            <a:r>
              <a:rPr lang="pt-BR" sz="3200" b="1" i="0" dirty="0">
                <a:effectLst/>
              </a:rPr>
              <a:t>Barletta, Italy</a:t>
            </a:r>
          </a:p>
          <a:p>
            <a:pPr marL="514350" indent="-514350" fontAlgn="t">
              <a:buAutoNum type="arabicParenR"/>
            </a:pPr>
            <a:r>
              <a:rPr lang="pt-BR" sz="3200" b="1" dirty="0"/>
              <a:t>Valencia, Spain</a:t>
            </a:r>
          </a:p>
          <a:p>
            <a:pPr marL="514350" indent="-514350" fontAlgn="t">
              <a:buAutoNum type="arabicParenR"/>
            </a:pPr>
            <a:r>
              <a:rPr lang="pt-BR" sz="3200" b="1" i="0" dirty="0">
                <a:effectLst/>
              </a:rPr>
              <a:t>Dubrovnik, Croatia</a:t>
            </a:r>
          </a:p>
          <a:p>
            <a:pPr marL="514350" indent="-514350" fontAlgn="t">
              <a:buAutoNum type="arabicParenR"/>
            </a:pPr>
            <a:r>
              <a:rPr lang="pt-BR" sz="3200" b="1" dirty="0"/>
              <a:t>Gdansk, Poland</a:t>
            </a:r>
            <a:endParaRPr lang="pt-BR" sz="3200" b="1" i="0" dirty="0">
              <a:effectLst/>
            </a:endParaRPr>
          </a:p>
        </p:txBody>
      </p:sp>
      <p:pic>
        <p:nvPicPr>
          <p:cNvPr id="9" name="Picture 8" descr="A city on the water&#10;&#10;Description automatically generated with medium confidence">
            <a:extLst>
              <a:ext uri="{FF2B5EF4-FFF2-40B4-BE49-F238E27FC236}">
                <a16:creationId xmlns:a16="http://schemas.microsoft.com/office/drawing/2014/main" id="{012965C0-F9F4-4B9C-C2B0-0BA15CC1F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11" y="638534"/>
            <a:ext cx="6116595" cy="6116595"/>
          </a:xfrm>
          <a:prstGeom prst="rect">
            <a:avLst/>
          </a:prstGeom>
        </p:spPr>
      </p:pic>
      <p:cxnSp>
        <p:nvCxnSpPr>
          <p:cNvPr id="5" name="Straight Arrow Connector 4">
            <a:extLst>
              <a:ext uri="{FF2B5EF4-FFF2-40B4-BE49-F238E27FC236}">
                <a16:creationId xmlns:a16="http://schemas.microsoft.com/office/drawing/2014/main" id="{B597902D-DA36-10F7-F977-42F0877A6088}"/>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7820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8CB2B2-0EDB-7593-B5E6-466222C55AC6}"/>
              </a:ext>
            </a:extLst>
          </p:cNvPr>
          <p:cNvSpPr txBox="1"/>
          <p:nvPr/>
        </p:nvSpPr>
        <p:spPr>
          <a:xfrm>
            <a:off x="4810896" y="3472458"/>
            <a:ext cx="7175157" cy="3385542"/>
          </a:xfrm>
          <a:prstGeom prst="rect">
            <a:avLst/>
          </a:prstGeom>
          <a:noFill/>
        </p:spPr>
        <p:txBody>
          <a:bodyPr wrap="square" rtlCol="0">
            <a:spAutoFit/>
          </a:bodyPr>
          <a:lstStyle/>
          <a:p>
            <a:pPr>
              <a:spcBef>
                <a:spcPts val="600"/>
              </a:spcBef>
              <a:spcAft>
                <a:spcPts val="600"/>
              </a:spcAft>
            </a:pPr>
            <a:r>
              <a:rPr lang="en-US" sz="2200" b="1" dirty="0"/>
              <a:t>4) </a:t>
            </a:r>
            <a:r>
              <a:rPr lang="pt-BR" sz="2800" b="1" dirty="0"/>
              <a:t>Centennial park</a:t>
            </a:r>
          </a:p>
          <a:p>
            <a:pPr>
              <a:spcBef>
                <a:spcPts val="600"/>
              </a:spcBef>
              <a:spcAft>
                <a:spcPts val="600"/>
              </a:spcAft>
            </a:pPr>
            <a:r>
              <a:rPr lang="en-US" sz="2200" dirty="0"/>
              <a:t>Also known as “The Footballer,”  was sculptured by the sculptor Tommaso Sani who was well-known in Sydney in the 1880s.</a:t>
            </a:r>
            <a:br>
              <a:rPr lang="en-US" sz="2200" dirty="0"/>
            </a:br>
            <a:br>
              <a:rPr lang="en-US" sz="2200" dirty="0"/>
            </a:br>
            <a:r>
              <a:rPr lang="en-US" sz="2200" dirty="0"/>
              <a:t>The life-sized figure, dressed in a </a:t>
            </a:r>
            <a:r>
              <a:rPr lang="en-US" sz="2200" dirty="0" err="1"/>
              <a:t>woollen</a:t>
            </a:r>
            <a:r>
              <a:rPr lang="en-US" sz="2200" dirty="0"/>
              <a:t> cap, sweater and tight knee-length trousers worn by football players of the day contrasts with the serene and </a:t>
            </a:r>
            <a:r>
              <a:rPr lang="en-US" sz="2200" dirty="0" err="1"/>
              <a:t>idealised</a:t>
            </a:r>
            <a:r>
              <a:rPr lang="en-US" sz="2200" dirty="0"/>
              <a:t> Neoclassical face of Apollo.</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Australia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6ADE3D1C-71B5-B6AD-6E5D-7D16F64D1AAB}"/>
              </a:ext>
            </a:extLst>
          </p:cNvPr>
          <p:cNvSpPr txBox="1"/>
          <p:nvPr/>
        </p:nvSpPr>
        <p:spPr>
          <a:xfrm>
            <a:off x="6095999" y="885161"/>
            <a:ext cx="5535827" cy="2554545"/>
          </a:xfrm>
          <a:prstGeom prst="rect">
            <a:avLst/>
          </a:prstGeom>
          <a:noFill/>
        </p:spPr>
        <p:txBody>
          <a:bodyPr wrap="square" rtlCol="0">
            <a:spAutoFit/>
          </a:bodyPr>
          <a:lstStyle/>
          <a:p>
            <a:pPr fontAlgn="t"/>
            <a:r>
              <a:rPr lang="pt-BR" sz="3200" b="1" i="0" dirty="0">
                <a:effectLst/>
              </a:rPr>
              <a:t>The footballer “We won”</a:t>
            </a:r>
          </a:p>
          <a:p>
            <a:pPr marL="514350" indent="-514350" fontAlgn="t">
              <a:buAutoNum type="arabicParenR"/>
            </a:pPr>
            <a:r>
              <a:rPr lang="pt-BR" sz="3200" b="1" i="0" dirty="0">
                <a:effectLst/>
              </a:rPr>
              <a:t>The GABBA</a:t>
            </a:r>
          </a:p>
          <a:p>
            <a:pPr marL="514350" indent="-514350" fontAlgn="t">
              <a:buAutoNum type="arabicParenR"/>
            </a:pPr>
            <a:r>
              <a:rPr lang="pt-BR" sz="3200" b="1" dirty="0"/>
              <a:t>The MCG</a:t>
            </a:r>
          </a:p>
          <a:p>
            <a:pPr marL="514350" indent="-514350" fontAlgn="t">
              <a:buAutoNum type="arabicParenR"/>
            </a:pPr>
            <a:r>
              <a:rPr lang="pt-BR" sz="3200" b="1" dirty="0"/>
              <a:t>Sydney Football stadium</a:t>
            </a:r>
          </a:p>
          <a:p>
            <a:pPr marL="514350" indent="-514350" fontAlgn="t">
              <a:buAutoNum type="arabicParenR"/>
            </a:pPr>
            <a:r>
              <a:rPr lang="pt-BR" sz="3200" b="1" i="0" dirty="0">
                <a:effectLst/>
              </a:rPr>
              <a:t>Centennial park</a:t>
            </a:r>
          </a:p>
        </p:txBody>
      </p:sp>
      <p:pic>
        <p:nvPicPr>
          <p:cNvPr id="6" name="Picture 5" descr="A statue of a person&#10;&#10;Description automatically generated">
            <a:extLst>
              <a:ext uri="{FF2B5EF4-FFF2-40B4-BE49-F238E27FC236}">
                <a16:creationId xmlns:a16="http://schemas.microsoft.com/office/drawing/2014/main" id="{15E23FD9-9E8B-3AAA-5C1E-24E562D8E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73" y="554625"/>
            <a:ext cx="4003590" cy="6303375"/>
          </a:xfrm>
          <a:prstGeom prst="rect">
            <a:avLst/>
          </a:prstGeom>
        </p:spPr>
      </p:pic>
      <p:cxnSp>
        <p:nvCxnSpPr>
          <p:cNvPr id="5" name="Straight Arrow Connector 4">
            <a:extLst>
              <a:ext uri="{FF2B5EF4-FFF2-40B4-BE49-F238E27FC236}">
                <a16:creationId xmlns:a16="http://schemas.microsoft.com/office/drawing/2014/main" id="{9108E9B8-084C-0C00-8649-6A2B52428D54}"/>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7644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4D8C468B-8444-CD09-8DAC-F961E0CD758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70C1BBC-1602-BA28-DD23-876AC5736542}"/>
              </a:ext>
            </a:extLst>
          </p:cNvPr>
          <p:cNvSpPr txBox="1"/>
          <p:nvPr/>
        </p:nvSpPr>
        <p:spPr>
          <a:xfrm>
            <a:off x="5832390" y="3133903"/>
            <a:ext cx="6087762" cy="3262432"/>
          </a:xfrm>
          <a:prstGeom prst="rect">
            <a:avLst/>
          </a:prstGeom>
          <a:noFill/>
        </p:spPr>
        <p:txBody>
          <a:bodyPr wrap="square" rtlCol="0">
            <a:spAutoFit/>
          </a:bodyPr>
          <a:lstStyle/>
          <a:p>
            <a:pPr>
              <a:spcBef>
                <a:spcPts val="600"/>
              </a:spcBef>
              <a:spcAft>
                <a:spcPts val="600"/>
              </a:spcAft>
            </a:pPr>
            <a:r>
              <a:rPr lang="en-US" sz="2800" b="1" dirty="0"/>
              <a:t>1) </a:t>
            </a:r>
            <a:r>
              <a:rPr lang="pt-BR" sz="2800" b="1" dirty="0"/>
              <a:t>Kiama Blowhole</a:t>
            </a:r>
          </a:p>
          <a:p>
            <a:pPr>
              <a:spcBef>
                <a:spcPts val="600"/>
              </a:spcBef>
              <a:spcAft>
                <a:spcPts val="600"/>
              </a:spcAft>
            </a:pPr>
            <a:r>
              <a:rPr lang="en-US" sz="2800" dirty="0"/>
              <a:t>Kiama Blowhole is a natural wonder where waves compress air and water 30 </a:t>
            </a:r>
            <a:r>
              <a:rPr lang="en-US" sz="2800" dirty="0" err="1"/>
              <a:t>metres</a:t>
            </a:r>
            <a:r>
              <a:rPr lang="en-US" sz="2800" dirty="0"/>
              <a:t> into the sky on the NSW South Coast. You can view it from Blowhole Point, a scenic headland with a museum, a pool and a lighthouse. </a:t>
            </a:r>
          </a:p>
        </p:txBody>
      </p:sp>
      <p:sp>
        <p:nvSpPr>
          <p:cNvPr id="3" name="Title 1">
            <a:extLst>
              <a:ext uri="{FF2B5EF4-FFF2-40B4-BE49-F238E27FC236}">
                <a16:creationId xmlns:a16="http://schemas.microsoft.com/office/drawing/2014/main" id="{68EE11E1-6CA4-BAB1-43EA-829875852FD3}"/>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Australia</a:t>
            </a:r>
            <a:endParaRPr lang="en-AU" sz="3200" dirty="0"/>
          </a:p>
        </p:txBody>
      </p:sp>
      <p:sp>
        <p:nvSpPr>
          <p:cNvPr id="8" name="TextBox 7">
            <a:extLst>
              <a:ext uri="{FF2B5EF4-FFF2-40B4-BE49-F238E27FC236}">
                <a16:creationId xmlns:a16="http://schemas.microsoft.com/office/drawing/2014/main" id="{5F20C2E1-43AD-AE46-3A6E-630A0F87745C}"/>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B92F629F-9426-86DA-B58E-4BAD7E5BA08D}"/>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604C6D53-6E17-3D50-F501-DE97C4757249}"/>
              </a:ext>
            </a:extLst>
          </p:cNvPr>
          <p:cNvSpPr txBox="1"/>
          <p:nvPr/>
        </p:nvSpPr>
        <p:spPr>
          <a:xfrm>
            <a:off x="6096000" y="981267"/>
            <a:ext cx="4654378" cy="2062103"/>
          </a:xfrm>
          <a:prstGeom prst="rect">
            <a:avLst/>
          </a:prstGeom>
          <a:noFill/>
        </p:spPr>
        <p:txBody>
          <a:bodyPr wrap="square" rtlCol="0">
            <a:spAutoFit/>
          </a:bodyPr>
          <a:lstStyle/>
          <a:p>
            <a:pPr marL="514350" indent="-514350" fontAlgn="t">
              <a:buAutoNum type="arabicParenR"/>
            </a:pPr>
            <a:r>
              <a:rPr lang="pt-BR" sz="3200" b="1" i="0" dirty="0">
                <a:effectLst/>
              </a:rPr>
              <a:t>Kiama NSW</a:t>
            </a:r>
          </a:p>
          <a:p>
            <a:pPr marL="514350" indent="-514350" fontAlgn="t">
              <a:buAutoNum type="arabicParenR"/>
            </a:pPr>
            <a:r>
              <a:rPr lang="pt-BR" sz="3200" b="1" dirty="0"/>
              <a:t>Forster NSW</a:t>
            </a:r>
          </a:p>
          <a:p>
            <a:pPr marL="514350" indent="-514350" fontAlgn="t">
              <a:buAutoNum type="arabicParenR"/>
            </a:pPr>
            <a:r>
              <a:rPr lang="pt-BR" sz="3200" b="1" dirty="0"/>
              <a:t>Caloundra QLD</a:t>
            </a:r>
          </a:p>
          <a:p>
            <a:pPr marL="514350" indent="-514350" fontAlgn="t">
              <a:buAutoNum type="arabicParenR"/>
            </a:pPr>
            <a:r>
              <a:rPr lang="pt-BR" sz="3200" b="1" i="0" dirty="0">
                <a:effectLst/>
              </a:rPr>
              <a:t>Denmark WA</a:t>
            </a:r>
          </a:p>
        </p:txBody>
      </p:sp>
      <p:pic>
        <p:nvPicPr>
          <p:cNvPr id="9" name="Picture 8" descr="A geyser erupting from a rocky cliff&#10;&#10;Description automatically generated">
            <a:extLst>
              <a:ext uri="{FF2B5EF4-FFF2-40B4-BE49-F238E27FC236}">
                <a16:creationId xmlns:a16="http://schemas.microsoft.com/office/drawing/2014/main" id="{807F5FAF-F323-1B8B-A73A-03263E50D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99" y="1566153"/>
            <a:ext cx="5293578" cy="3529052"/>
          </a:xfrm>
          <a:prstGeom prst="rect">
            <a:avLst/>
          </a:prstGeom>
        </p:spPr>
      </p:pic>
      <p:cxnSp>
        <p:nvCxnSpPr>
          <p:cNvPr id="5" name="Straight Arrow Connector 4">
            <a:extLst>
              <a:ext uri="{FF2B5EF4-FFF2-40B4-BE49-F238E27FC236}">
                <a16:creationId xmlns:a16="http://schemas.microsoft.com/office/drawing/2014/main" id="{DAFAA4DB-BA36-6366-0E1F-678F26402EE2}"/>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819025"/>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81260153-BA9D-7E94-6522-F1108A5D272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F3CD3F8-07ED-DA43-FFB8-DA5090A5F467}"/>
              </a:ext>
            </a:extLst>
          </p:cNvPr>
          <p:cNvSpPr txBox="1"/>
          <p:nvPr/>
        </p:nvSpPr>
        <p:spPr>
          <a:xfrm>
            <a:off x="5498846" y="4068296"/>
            <a:ext cx="6595336" cy="2231380"/>
          </a:xfrm>
          <a:prstGeom prst="rect">
            <a:avLst/>
          </a:prstGeom>
          <a:noFill/>
        </p:spPr>
        <p:txBody>
          <a:bodyPr wrap="square" rtlCol="0">
            <a:spAutoFit/>
          </a:bodyPr>
          <a:lstStyle/>
          <a:p>
            <a:pPr>
              <a:spcBef>
                <a:spcPts val="600"/>
              </a:spcBef>
              <a:spcAft>
                <a:spcPts val="600"/>
              </a:spcAft>
            </a:pPr>
            <a:r>
              <a:rPr lang="en-US" sz="3600" b="1" dirty="0"/>
              <a:t>3) </a:t>
            </a:r>
            <a:r>
              <a:rPr lang="pt-BR" sz="3600" b="1" dirty="0"/>
              <a:t>Lidcombe, Australia</a:t>
            </a:r>
          </a:p>
          <a:p>
            <a:pPr>
              <a:spcBef>
                <a:spcPts val="600"/>
              </a:spcBef>
              <a:spcAft>
                <a:spcPts val="600"/>
              </a:spcAft>
            </a:pPr>
            <a:endParaRPr lang="pt-BR" sz="2400" b="1" dirty="0"/>
          </a:p>
          <a:p>
            <a:r>
              <a:rPr lang="en-US" sz="3200" dirty="0"/>
              <a:t>Russian Old Rite Orthodox Christian Church.</a:t>
            </a:r>
          </a:p>
        </p:txBody>
      </p:sp>
      <p:sp>
        <p:nvSpPr>
          <p:cNvPr id="3" name="Title 1">
            <a:extLst>
              <a:ext uri="{FF2B5EF4-FFF2-40B4-BE49-F238E27FC236}">
                <a16:creationId xmlns:a16="http://schemas.microsoft.com/office/drawing/2014/main" id="{BAAC126F-D91D-8302-813C-49C36B3A6BE9}"/>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The World</a:t>
            </a:r>
            <a:endParaRPr lang="en-AU" sz="3200" dirty="0"/>
          </a:p>
        </p:txBody>
      </p:sp>
      <p:sp>
        <p:nvSpPr>
          <p:cNvPr id="8" name="TextBox 7">
            <a:extLst>
              <a:ext uri="{FF2B5EF4-FFF2-40B4-BE49-F238E27FC236}">
                <a16:creationId xmlns:a16="http://schemas.microsoft.com/office/drawing/2014/main" id="{86579625-4968-8EFF-9D35-05A04C232EAB}"/>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B5EE7535-FA41-0D03-FCAA-BFFA7BE14CA0}"/>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5587656F-F661-EB24-8FEE-B688EC12D08E}"/>
              </a:ext>
            </a:extLst>
          </p:cNvPr>
          <p:cNvSpPr txBox="1"/>
          <p:nvPr/>
        </p:nvSpPr>
        <p:spPr>
          <a:xfrm>
            <a:off x="6096000" y="981267"/>
            <a:ext cx="4654378" cy="2062103"/>
          </a:xfrm>
          <a:prstGeom prst="rect">
            <a:avLst/>
          </a:prstGeom>
          <a:noFill/>
        </p:spPr>
        <p:txBody>
          <a:bodyPr wrap="square" rtlCol="0">
            <a:spAutoFit/>
          </a:bodyPr>
          <a:lstStyle/>
          <a:p>
            <a:pPr marL="514350" indent="-514350" fontAlgn="t">
              <a:buAutoNum type="arabicParenR"/>
            </a:pPr>
            <a:r>
              <a:rPr lang="pt-BR" sz="3200" b="1" i="0" dirty="0">
                <a:effectLst/>
              </a:rPr>
              <a:t>Moscow, Russia</a:t>
            </a:r>
          </a:p>
          <a:p>
            <a:pPr marL="514350" indent="-514350" fontAlgn="t">
              <a:buAutoNum type="arabicParenR"/>
            </a:pPr>
            <a:r>
              <a:rPr lang="pt-BR" sz="3200" b="1" dirty="0"/>
              <a:t>New York, USA</a:t>
            </a:r>
          </a:p>
          <a:p>
            <a:pPr marL="514350" indent="-514350" fontAlgn="t">
              <a:buAutoNum type="arabicParenR"/>
            </a:pPr>
            <a:r>
              <a:rPr lang="pt-BR" sz="3200" b="1" dirty="0"/>
              <a:t>Lidcombe, Australia</a:t>
            </a:r>
          </a:p>
          <a:p>
            <a:pPr marL="514350" indent="-514350" fontAlgn="t">
              <a:buAutoNum type="arabicParenR"/>
            </a:pPr>
            <a:r>
              <a:rPr lang="pt-BR" sz="3200" b="1" i="0" dirty="0">
                <a:effectLst/>
              </a:rPr>
              <a:t>Kaunas, Lithuania</a:t>
            </a:r>
          </a:p>
        </p:txBody>
      </p:sp>
      <p:pic>
        <p:nvPicPr>
          <p:cNvPr id="6" name="Picture 5" descr="A white building with gold domes&#10;&#10;Description automatically generated">
            <a:extLst>
              <a:ext uri="{FF2B5EF4-FFF2-40B4-BE49-F238E27FC236}">
                <a16:creationId xmlns:a16="http://schemas.microsoft.com/office/drawing/2014/main" id="{5C100B74-BEA8-7CEC-659F-B8717DC10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96" y="1540475"/>
            <a:ext cx="5183647" cy="3550348"/>
          </a:xfrm>
          <a:prstGeom prst="rect">
            <a:avLst/>
          </a:prstGeom>
        </p:spPr>
      </p:pic>
      <p:cxnSp>
        <p:nvCxnSpPr>
          <p:cNvPr id="5" name="Straight Arrow Connector 4">
            <a:extLst>
              <a:ext uri="{FF2B5EF4-FFF2-40B4-BE49-F238E27FC236}">
                <a16:creationId xmlns:a16="http://schemas.microsoft.com/office/drawing/2014/main" id="{64B8774C-5969-DE68-E577-54CAC4198CCD}"/>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9647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descr="A statue of a person holding an object&#10;&#10;Description automatically generated">
            <a:extLst>
              <a:ext uri="{FF2B5EF4-FFF2-40B4-BE49-F238E27FC236}">
                <a16:creationId xmlns:a16="http://schemas.microsoft.com/office/drawing/2014/main" id="{C389DFE7-8CDE-33C2-16B6-7EB829F03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76" y="1"/>
            <a:ext cx="5417344" cy="6858000"/>
          </a:xfrm>
          <a:prstGeom prst="rect">
            <a:avLst/>
          </a:prstGeom>
        </p:spPr>
      </p:pic>
      <p:sp>
        <p:nvSpPr>
          <p:cNvPr id="6" name="TextBox 5">
            <a:extLst>
              <a:ext uri="{FF2B5EF4-FFF2-40B4-BE49-F238E27FC236}">
                <a16:creationId xmlns:a16="http://schemas.microsoft.com/office/drawing/2014/main" id="{815D5256-806F-9566-E866-BED0C8D6DC0D}"/>
              </a:ext>
            </a:extLst>
          </p:cNvPr>
          <p:cNvSpPr txBox="1"/>
          <p:nvPr/>
        </p:nvSpPr>
        <p:spPr>
          <a:xfrm>
            <a:off x="6744550" y="830045"/>
            <a:ext cx="4672442" cy="2246769"/>
          </a:xfrm>
          <a:prstGeom prst="rect">
            <a:avLst/>
          </a:prstGeom>
          <a:noFill/>
        </p:spPr>
        <p:txBody>
          <a:bodyPr wrap="square" rtlCol="0">
            <a:spAutoFit/>
          </a:bodyPr>
          <a:lstStyle/>
          <a:p>
            <a:pPr marL="514350" indent="-514350" fontAlgn="t">
              <a:buAutoNum type="arabicParenR"/>
            </a:pPr>
            <a:r>
              <a:rPr lang="pt-BR" sz="2800" b="1" i="0" dirty="0">
                <a:effectLst/>
              </a:rPr>
              <a:t>Glenrowan, Vic</a:t>
            </a:r>
          </a:p>
          <a:p>
            <a:pPr marL="514350" indent="-514350" fontAlgn="t">
              <a:buAutoNum type="arabicParenR" startAt="2"/>
            </a:pPr>
            <a:r>
              <a:rPr lang="pt-BR" sz="2800" b="1" i="0" dirty="0">
                <a:effectLst/>
              </a:rPr>
              <a:t>Gundagai, NSW</a:t>
            </a:r>
          </a:p>
          <a:p>
            <a:pPr fontAlgn="t"/>
            <a:r>
              <a:rPr lang="en-AU" sz="2800" b="1" i="0" dirty="0">
                <a:effectLst/>
              </a:rPr>
              <a:t>3)   Subiaco, WA</a:t>
            </a:r>
            <a:br>
              <a:rPr lang="pt-BR" sz="2800" b="1" dirty="0"/>
            </a:br>
            <a:r>
              <a:rPr lang="pt-BR" sz="2800" b="1" i="0" dirty="0">
                <a:effectLst/>
              </a:rPr>
              <a:t>4)   Adelaide, SA</a:t>
            </a:r>
            <a:br>
              <a:rPr lang="pt-BR" sz="2800" b="1" dirty="0"/>
            </a:br>
            <a:endParaRPr lang="pt-BR" sz="2800" b="1" i="0" dirty="0">
              <a:effectLst/>
            </a:endParaRPr>
          </a:p>
        </p:txBody>
      </p:sp>
      <p:sp>
        <p:nvSpPr>
          <p:cNvPr id="7" name="TextBox 6">
            <a:extLst>
              <a:ext uri="{FF2B5EF4-FFF2-40B4-BE49-F238E27FC236}">
                <a16:creationId xmlns:a16="http://schemas.microsoft.com/office/drawing/2014/main" id="{4E8CB2B2-0EDB-7593-B5E6-466222C55AC6}"/>
              </a:ext>
            </a:extLst>
          </p:cNvPr>
          <p:cNvSpPr txBox="1"/>
          <p:nvPr/>
        </p:nvSpPr>
        <p:spPr>
          <a:xfrm>
            <a:off x="6003669" y="2934730"/>
            <a:ext cx="6154203" cy="3847207"/>
          </a:xfrm>
          <a:prstGeom prst="rect">
            <a:avLst/>
          </a:prstGeom>
          <a:noFill/>
        </p:spPr>
        <p:txBody>
          <a:bodyPr wrap="square" rtlCol="0">
            <a:spAutoFit/>
          </a:bodyPr>
          <a:lstStyle/>
          <a:p>
            <a:r>
              <a:rPr lang="en-US" sz="2800" b="1" dirty="0"/>
              <a:t>1)  </a:t>
            </a:r>
            <a:r>
              <a:rPr lang="en-US" sz="2800" b="1" dirty="0" err="1"/>
              <a:t>Glenrowan</a:t>
            </a:r>
            <a:br>
              <a:rPr lang="en-US" sz="2800" dirty="0"/>
            </a:br>
            <a:r>
              <a:rPr lang="en-US" sz="2400" dirty="0"/>
              <a:t>A six </a:t>
            </a:r>
            <a:r>
              <a:rPr lang="en-US" sz="2400" dirty="0" err="1"/>
              <a:t>metre</a:t>
            </a:r>
            <a:r>
              <a:rPr lang="en-US" sz="2400" dirty="0"/>
              <a:t> statue commemorates the bushranger, Ned Kelly.  </a:t>
            </a:r>
            <a:r>
              <a:rPr lang="en-US" sz="2400" dirty="0" err="1"/>
              <a:t>Glenrowan</a:t>
            </a:r>
            <a:r>
              <a:rPr lang="en-US" sz="2400" dirty="0"/>
              <a:t> is the place of the last siege of the Kelly Gang and the deaths of three of its members.</a:t>
            </a:r>
          </a:p>
          <a:p>
            <a:r>
              <a:rPr lang="en-US" sz="2400" dirty="0"/>
              <a:t>On 28 June 1880 Ned Kelly led Joe Byrne, Dan Kelly and Steve Hart in a final confrontation against eight Victoria Police Officers and five Aboriginal trackers from Queensland. </a:t>
            </a:r>
          </a:p>
          <a:p>
            <a:endParaRPr lang="en-US" sz="2400" dirty="0"/>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Australia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FFFF00"/>
                </a:solidFill>
                <a:latin typeface="+mn-lt"/>
              </a:rPr>
              <a:t>Where am I?</a:t>
            </a:r>
            <a:endParaRPr lang="en-AU" sz="3200" b="1" dirty="0">
              <a:solidFill>
                <a:srgbClr val="FFFF00"/>
              </a:solidFill>
              <a:latin typeface="+mn-lt"/>
            </a:endParaRPr>
          </a:p>
        </p:txBody>
      </p:sp>
      <p:cxnSp>
        <p:nvCxnSpPr>
          <p:cNvPr id="5" name="Straight Arrow Connector 4">
            <a:extLst>
              <a:ext uri="{FF2B5EF4-FFF2-40B4-BE49-F238E27FC236}">
                <a16:creationId xmlns:a16="http://schemas.microsoft.com/office/drawing/2014/main" id="{52BB2873-5AD2-9691-73A5-783515425A92}"/>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073090"/>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tile tx="0" ty="0" sx="100000" sy="100000" flip="none" algn="tl"/>
        </a:blipFill>
        <a:effectLst/>
      </p:bgPr>
    </p:bg>
    <p:spTree>
      <p:nvGrpSpPr>
        <p:cNvPr id="1" name="">
          <a:extLst>
            <a:ext uri="{FF2B5EF4-FFF2-40B4-BE49-F238E27FC236}">
              <a16:creationId xmlns:a16="http://schemas.microsoft.com/office/drawing/2014/main" id="{3AEF5147-3459-7093-2166-BAF68E8EDB7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44E1E37-0DEB-234D-6E3C-F08EF65CAD10}"/>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hought Bubble: Cloud 4">
            <a:extLst>
              <a:ext uri="{FF2B5EF4-FFF2-40B4-BE49-F238E27FC236}">
                <a16:creationId xmlns:a16="http://schemas.microsoft.com/office/drawing/2014/main" id="{0DFB09AA-BF41-6CB2-BBAE-67BC672A649B}"/>
              </a:ext>
            </a:extLst>
          </p:cNvPr>
          <p:cNvSpPr/>
          <p:nvPr/>
        </p:nvSpPr>
        <p:spPr>
          <a:xfrm>
            <a:off x="2361910" y="108418"/>
            <a:ext cx="3365771" cy="1031132"/>
          </a:xfrm>
          <a:prstGeom prst="cloudCallout">
            <a:avLst>
              <a:gd name="adj1" fmla="val -69670"/>
              <a:gd name="adj2" fmla="val 12500"/>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rPr>
              <a:t>Did you know</a:t>
            </a:r>
            <a:endParaRPr lang="en-AU" sz="2800" dirty="0">
              <a:solidFill>
                <a:schemeClr val="accent2">
                  <a:lumMod val="50000"/>
                </a:schemeClr>
              </a:solidFill>
            </a:endParaRPr>
          </a:p>
        </p:txBody>
      </p:sp>
      <p:pic>
        <p:nvPicPr>
          <p:cNvPr id="2" name="Picture 2" descr="Mouth Talking Sticker by Startup-Woche Düsseldorf for iOS &amp; Android | GIPHY">
            <a:extLst>
              <a:ext uri="{FF2B5EF4-FFF2-40B4-BE49-F238E27FC236}">
                <a16:creationId xmlns:a16="http://schemas.microsoft.com/office/drawing/2014/main" id="{89ADD59D-C299-B989-DDFD-8828DF48E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 y="0"/>
            <a:ext cx="2106827" cy="2106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81AFAD-920E-1457-E8D4-D52BAAC22FFF}"/>
              </a:ext>
            </a:extLst>
          </p:cNvPr>
          <p:cNvSpPr txBox="1"/>
          <p:nvPr/>
        </p:nvSpPr>
        <p:spPr>
          <a:xfrm>
            <a:off x="1524000" y="2100474"/>
            <a:ext cx="6326659" cy="1692771"/>
          </a:xfrm>
          <a:prstGeom prst="rect">
            <a:avLst/>
          </a:prstGeom>
          <a:noFill/>
        </p:spPr>
        <p:txBody>
          <a:bodyPr wrap="square" rtlCol="0">
            <a:spAutoFit/>
          </a:bodyPr>
          <a:lstStyle/>
          <a:p>
            <a:pPr algn="ctr"/>
            <a:r>
              <a:rPr lang="en-US" sz="3600" b="1" dirty="0"/>
              <a:t>The tallest tree in the world has a height of 380 ft or 115m.</a:t>
            </a:r>
          </a:p>
          <a:p>
            <a:pPr algn="ctr"/>
            <a:endParaRPr lang="en-US" sz="3200" b="0" i="0" dirty="0">
              <a:solidFill>
                <a:srgbClr val="202020"/>
              </a:solidFill>
              <a:effectLst/>
              <a:latin typeface="Raleway" pitchFamily="2" charset="0"/>
            </a:endParaRPr>
          </a:p>
        </p:txBody>
      </p:sp>
      <p:sp>
        <p:nvSpPr>
          <p:cNvPr id="10" name="TextBox 9">
            <a:extLst>
              <a:ext uri="{FF2B5EF4-FFF2-40B4-BE49-F238E27FC236}">
                <a16:creationId xmlns:a16="http://schemas.microsoft.com/office/drawing/2014/main" id="{C5CDDEC1-C3DA-A1A6-3749-162DAB328876}"/>
              </a:ext>
            </a:extLst>
          </p:cNvPr>
          <p:cNvSpPr txBox="1"/>
          <p:nvPr/>
        </p:nvSpPr>
        <p:spPr>
          <a:xfrm>
            <a:off x="836577" y="4149757"/>
            <a:ext cx="7739012" cy="2554545"/>
          </a:xfrm>
          <a:prstGeom prst="rect">
            <a:avLst/>
          </a:prstGeom>
          <a:noFill/>
        </p:spPr>
        <p:txBody>
          <a:bodyPr wrap="square" rtlCol="0">
            <a:spAutoFit/>
          </a:bodyPr>
          <a:lstStyle/>
          <a:p>
            <a:r>
              <a:rPr lang="en-US" sz="3200" dirty="0"/>
              <a:t>The tallest tree in the world is located in the Redwood National Park in California. It’s called Hyperion and has a height of 380 ft or 115m. It’s about one third of the height of Eifel Tower.   </a:t>
            </a:r>
          </a:p>
        </p:txBody>
      </p:sp>
      <p:pic>
        <p:nvPicPr>
          <p:cNvPr id="1026" name="Picture 2" descr="Hyperion is the worlds tallest tree, it measures about 379 ft (115 ...">
            <a:extLst>
              <a:ext uri="{FF2B5EF4-FFF2-40B4-BE49-F238E27FC236}">
                <a16:creationId xmlns:a16="http://schemas.microsoft.com/office/drawing/2014/main" id="{06EF139B-01FA-677D-FB23-135D506A7D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45" r="22904"/>
          <a:stretch/>
        </p:blipFill>
        <p:spPr bwMode="auto">
          <a:xfrm>
            <a:off x="8744175" y="533230"/>
            <a:ext cx="3208927" cy="579154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1D47BF6A-0E8D-4833-70E3-FD2FCFE138B8}"/>
              </a:ext>
            </a:extLst>
          </p:cNvPr>
          <p:cNvCxnSpPr>
            <a:cxnSpLocks/>
          </p:cNvCxnSpPr>
          <p:nvPr/>
        </p:nvCxnSpPr>
        <p:spPr>
          <a:xfrm>
            <a:off x="0" y="6781937"/>
            <a:ext cx="12094182" cy="0"/>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173559"/>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0-#ppt_w/2"/>
                                          </p:val>
                                        </p:tav>
                                        <p:tav tm="100000">
                                          <p:val>
                                            <p:strVal val="#ppt_x"/>
                                          </p:val>
                                        </p:tav>
                                      </p:tavLst>
                                    </p:anim>
                                    <p:anim calcmode="lin" valueType="num">
                                      <p:cBhvr additive="base">
                                        <p:cTn id="8" dur="6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B8950935-D209-1D16-D301-C7993BDBED4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784D6FD-9E7A-726F-1318-83244F70F90E}"/>
              </a:ext>
            </a:extLst>
          </p:cNvPr>
          <p:cNvSpPr txBox="1"/>
          <p:nvPr/>
        </p:nvSpPr>
        <p:spPr>
          <a:xfrm>
            <a:off x="5717059" y="3228036"/>
            <a:ext cx="6260756" cy="3200876"/>
          </a:xfrm>
          <a:prstGeom prst="rect">
            <a:avLst/>
          </a:prstGeom>
          <a:noFill/>
        </p:spPr>
        <p:txBody>
          <a:bodyPr wrap="square" rtlCol="0">
            <a:spAutoFit/>
          </a:bodyPr>
          <a:lstStyle/>
          <a:p>
            <a:pPr>
              <a:spcBef>
                <a:spcPts val="600"/>
              </a:spcBef>
              <a:spcAft>
                <a:spcPts val="600"/>
              </a:spcAft>
            </a:pPr>
            <a:r>
              <a:rPr lang="en-US" sz="3200" b="1" dirty="0"/>
              <a:t>3) </a:t>
            </a:r>
            <a:r>
              <a:rPr lang="pt-BR" sz="3200" b="1" dirty="0"/>
              <a:t>San Francisco, USA</a:t>
            </a:r>
          </a:p>
          <a:p>
            <a:pPr>
              <a:spcBef>
                <a:spcPts val="600"/>
              </a:spcBef>
              <a:spcAft>
                <a:spcPts val="600"/>
              </a:spcAft>
            </a:pPr>
            <a:r>
              <a:rPr lang="en-US" sz="3200" dirty="0"/>
              <a:t>The Golden Gate Bridge is a suspension bridge spanning the Golden Gate, the one-mile-wide strait connecting San Francisco Bay and the Pacific Ocean. </a:t>
            </a:r>
            <a:endParaRPr lang="pt-BR" sz="3200" b="1" dirty="0"/>
          </a:p>
        </p:txBody>
      </p:sp>
      <p:sp>
        <p:nvSpPr>
          <p:cNvPr id="3" name="Title 1">
            <a:extLst>
              <a:ext uri="{FF2B5EF4-FFF2-40B4-BE49-F238E27FC236}">
                <a16:creationId xmlns:a16="http://schemas.microsoft.com/office/drawing/2014/main" id="{CDB7B457-5BE2-8D16-C2A6-3C3EE8C69737}"/>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705B2D8D-9301-8204-1CC9-9CC08B502F8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60678031-055C-58EA-95A8-2D2DBA55FA3F}"/>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503BAFCB-1A8F-4B21-26DA-AE156261FD22}"/>
              </a:ext>
            </a:extLst>
          </p:cNvPr>
          <p:cNvSpPr txBox="1"/>
          <p:nvPr/>
        </p:nvSpPr>
        <p:spPr>
          <a:xfrm>
            <a:off x="5651157" y="1104377"/>
            <a:ext cx="4654378" cy="1815882"/>
          </a:xfrm>
          <a:prstGeom prst="rect">
            <a:avLst/>
          </a:prstGeom>
          <a:noFill/>
        </p:spPr>
        <p:txBody>
          <a:bodyPr wrap="square" rtlCol="0">
            <a:spAutoFit/>
          </a:bodyPr>
          <a:lstStyle/>
          <a:p>
            <a:pPr marL="514350" indent="-514350" fontAlgn="t">
              <a:buAutoNum type="arabicParenR"/>
            </a:pPr>
            <a:r>
              <a:rPr lang="pt-BR" sz="2800" b="1" i="0" dirty="0">
                <a:effectLst/>
              </a:rPr>
              <a:t>Porto, Portugal</a:t>
            </a:r>
            <a:endParaRPr lang="pt-BR" sz="2800" b="1" dirty="0"/>
          </a:p>
          <a:p>
            <a:pPr marL="514350" indent="-514350" fontAlgn="t">
              <a:buAutoNum type="arabicParenR"/>
            </a:pPr>
            <a:r>
              <a:rPr lang="pt-BR" sz="2800" b="1" dirty="0"/>
              <a:t>Rio, Brazil</a:t>
            </a:r>
          </a:p>
          <a:p>
            <a:pPr marL="514350" indent="-514350" fontAlgn="t">
              <a:buAutoNum type="arabicParenR"/>
            </a:pPr>
            <a:r>
              <a:rPr lang="pt-BR" sz="2800" b="1" dirty="0"/>
              <a:t>San Francisco, USA</a:t>
            </a:r>
          </a:p>
          <a:p>
            <a:pPr marL="514350" indent="-514350" fontAlgn="t">
              <a:buAutoNum type="arabicParenR"/>
            </a:pPr>
            <a:r>
              <a:rPr lang="pt-BR" sz="2800" b="1" i="0" dirty="0">
                <a:effectLst/>
              </a:rPr>
              <a:t>Istanbul, Turkey </a:t>
            </a:r>
          </a:p>
        </p:txBody>
      </p:sp>
      <p:pic>
        <p:nvPicPr>
          <p:cNvPr id="9" name="Picture 8" descr="A group of people walking on a bridge&#10;&#10;Description automatically generated">
            <a:extLst>
              <a:ext uri="{FF2B5EF4-FFF2-40B4-BE49-F238E27FC236}">
                <a16:creationId xmlns:a16="http://schemas.microsoft.com/office/drawing/2014/main" id="{CAAB0D88-AC35-A68D-6B4B-77BB523F8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45" y="752813"/>
            <a:ext cx="4044636" cy="6056421"/>
          </a:xfrm>
          <a:prstGeom prst="rect">
            <a:avLst/>
          </a:prstGeom>
        </p:spPr>
      </p:pic>
      <p:cxnSp>
        <p:nvCxnSpPr>
          <p:cNvPr id="5" name="Straight Arrow Connector 4">
            <a:extLst>
              <a:ext uri="{FF2B5EF4-FFF2-40B4-BE49-F238E27FC236}">
                <a16:creationId xmlns:a16="http://schemas.microsoft.com/office/drawing/2014/main" id="{39822B19-46BE-4494-67F8-EC4DE0490CAF}"/>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642370"/>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424B4DAF-3122-71B9-F27F-467B7AF0E72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4232535-A1F2-FE69-32F2-1D8AED59327B}"/>
              </a:ext>
            </a:extLst>
          </p:cNvPr>
          <p:cNvSpPr txBox="1"/>
          <p:nvPr/>
        </p:nvSpPr>
        <p:spPr>
          <a:xfrm>
            <a:off x="6096000" y="3228036"/>
            <a:ext cx="5881815" cy="3262432"/>
          </a:xfrm>
          <a:prstGeom prst="rect">
            <a:avLst/>
          </a:prstGeom>
          <a:noFill/>
        </p:spPr>
        <p:txBody>
          <a:bodyPr wrap="square" rtlCol="0">
            <a:spAutoFit/>
          </a:bodyPr>
          <a:lstStyle/>
          <a:p>
            <a:pPr>
              <a:spcBef>
                <a:spcPts val="600"/>
              </a:spcBef>
              <a:spcAft>
                <a:spcPts val="600"/>
              </a:spcAft>
            </a:pPr>
            <a:r>
              <a:rPr lang="en-US" sz="2800" b="1" dirty="0"/>
              <a:t>4) </a:t>
            </a:r>
            <a:r>
              <a:rPr lang="pt-BR" sz="2800" b="1" dirty="0"/>
              <a:t>Scotland</a:t>
            </a:r>
          </a:p>
          <a:p>
            <a:pPr>
              <a:spcBef>
                <a:spcPts val="600"/>
              </a:spcBef>
              <a:spcAft>
                <a:spcPts val="600"/>
              </a:spcAft>
            </a:pPr>
            <a:r>
              <a:rPr lang="en-US" sz="2800" dirty="0"/>
              <a:t>The Forth Bridge is a cantilever railway bridge across the Firth of Forth in the east of Scotland, 9 miles west of central Edinburgh. Completed in 1890, it is considered a symbol of Scotland, and is a UNESCO World Heritage Site.</a:t>
            </a:r>
          </a:p>
        </p:txBody>
      </p:sp>
      <p:sp>
        <p:nvSpPr>
          <p:cNvPr id="3" name="Title 1">
            <a:extLst>
              <a:ext uri="{FF2B5EF4-FFF2-40B4-BE49-F238E27FC236}">
                <a16:creationId xmlns:a16="http://schemas.microsoft.com/office/drawing/2014/main" id="{304A2611-1224-C986-86FF-EFBF78AB1AA8}"/>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49BCD537-E458-4FA7-E567-93B6D6D21CEB}"/>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BA964E8C-F955-F16A-A99D-114DB959F16B}"/>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15714D44-7A26-7921-8838-852E4846109F}"/>
              </a:ext>
            </a:extLst>
          </p:cNvPr>
          <p:cNvSpPr txBox="1"/>
          <p:nvPr/>
        </p:nvSpPr>
        <p:spPr>
          <a:xfrm>
            <a:off x="6376087" y="885161"/>
            <a:ext cx="4654378" cy="1815882"/>
          </a:xfrm>
          <a:prstGeom prst="rect">
            <a:avLst/>
          </a:prstGeom>
          <a:noFill/>
        </p:spPr>
        <p:txBody>
          <a:bodyPr wrap="square" rtlCol="0">
            <a:spAutoFit/>
          </a:bodyPr>
          <a:lstStyle/>
          <a:p>
            <a:pPr marL="514350" indent="-514350" fontAlgn="t">
              <a:buAutoNum type="arabicParenR"/>
            </a:pPr>
            <a:r>
              <a:rPr lang="pt-BR" sz="2800" b="1" i="0" dirty="0">
                <a:effectLst/>
              </a:rPr>
              <a:t>England</a:t>
            </a:r>
          </a:p>
          <a:p>
            <a:pPr marL="514350" indent="-514350" fontAlgn="t">
              <a:buAutoNum type="arabicParenR"/>
            </a:pPr>
            <a:r>
              <a:rPr lang="pt-BR" sz="2800" b="1" dirty="0"/>
              <a:t>Wales</a:t>
            </a:r>
          </a:p>
          <a:p>
            <a:pPr marL="514350" indent="-514350" fontAlgn="t">
              <a:buAutoNum type="arabicParenR"/>
            </a:pPr>
            <a:r>
              <a:rPr lang="pt-BR" sz="2800" b="1" dirty="0"/>
              <a:t>Ireland</a:t>
            </a:r>
          </a:p>
          <a:p>
            <a:pPr marL="514350" indent="-514350" fontAlgn="t">
              <a:buAutoNum type="arabicParenR"/>
            </a:pPr>
            <a:r>
              <a:rPr lang="pt-BR" sz="2800" b="1" i="0" dirty="0">
                <a:effectLst/>
              </a:rPr>
              <a:t>Scotland</a:t>
            </a:r>
          </a:p>
        </p:txBody>
      </p:sp>
      <p:pic>
        <p:nvPicPr>
          <p:cNvPr id="6" name="Picture 5" descr="A large red bridge over water with Forth Bridge in the background&#10;&#10;Description automatically generated">
            <a:extLst>
              <a:ext uri="{FF2B5EF4-FFF2-40B4-BE49-F238E27FC236}">
                <a16:creationId xmlns:a16="http://schemas.microsoft.com/office/drawing/2014/main" id="{DDCCD073-D55C-D95C-F03C-7448E914E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31" y="1301577"/>
            <a:ext cx="5761255" cy="3838834"/>
          </a:xfrm>
          <a:prstGeom prst="rect">
            <a:avLst/>
          </a:prstGeom>
        </p:spPr>
      </p:pic>
      <p:cxnSp>
        <p:nvCxnSpPr>
          <p:cNvPr id="5" name="Straight Arrow Connector 4">
            <a:extLst>
              <a:ext uri="{FF2B5EF4-FFF2-40B4-BE49-F238E27FC236}">
                <a16:creationId xmlns:a16="http://schemas.microsoft.com/office/drawing/2014/main" id="{18BBD3F7-D78E-F70D-E4E0-4CBA8E110D99}"/>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518124"/>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0E4BD7D9-7832-9F4C-E224-8CA6EE6D133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4D779C5-9F25-C0C9-2F12-4BDDD1DCC1D0}"/>
              </a:ext>
            </a:extLst>
          </p:cNvPr>
          <p:cNvSpPr txBox="1"/>
          <p:nvPr/>
        </p:nvSpPr>
        <p:spPr>
          <a:xfrm>
            <a:off x="5382480" y="3228036"/>
            <a:ext cx="6595336" cy="3323987"/>
          </a:xfrm>
          <a:prstGeom prst="rect">
            <a:avLst/>
          </a:prstGeom>
          <a:noFill/>
        </p:spPr>
        <p:txBody>
          <a:bodyPr wrap="square" rtlCol="0">
            <a:spAutoFit/>
          </a:bodyPr>
          <a:lstStyle/>
          <a:p>
            <a:pPr>
              <a:spcBef>
                <a:spcPts val="600"/>
              </a:spcBef>
              <a:spcAft>
                <a:spcPts val="600"/>
              </a:spcAft>
            </a:pPr>
            <a:r>
              <a:rPr lang="en-US" sz="2800" b="1" dirty="0"/>
              <a:t>4) </a:t>
            </a:r>
            <a:r>
              <a:rPr lang="pt-BR" sz="2800" b="1" dirty="0"/>
              <a:t>Scotland</a:t>
            </a:r>
          </a:p>
          <a:p>
            <a:pPr>
              <a:spcBef>
                <a:spcPts val="600"/>
              </a:spcBef>
              <a:spcAft>
                <a:spcPts val="600"/>
              </a:spcAft>
            </a:pPr>
            <a:r>
              <a:rPr lang="en-US" sz="2400" dirty="0"/>
              <a:t>The Battle of Culloden was the final confrontation of the Jacobite rising of 1745. On 16 April 1746, the Jacobite army of Charles Edward Stuart was decisively defeated by a British government force under Prince William Augustus, Duke of Cumberland, on </a:t>
            </a:r>
            <a:r>
              <a:rPr lang="en-US" sz="2400" dirty="0" err="1"/>
              <a:t>Drummossie</a:t>
            </a:r>
            <a:r>
              <a:rPr lang="en-US" sz="2400" dirty="0"/>
              <a:t> Moor near Inverness in the Scottish Highlands.</a:t>
            </a:r>
          </a:p>
        </p:txBody>
      </p:sp>
      <p:sp>
        <p:nvSpPr>
          <p:cNvPr id="3" name="Title 1">
            <a:extLst>
              <a:ext uri="{FF2B5EF4-FFF2-40B4-BE49-F238E27FC236}">
                <a16:creationId xmlns:a16="http://schemas.microsoft.com/office/drawing/2014/main" id="{27116B04-A952-480E-2C75-F66C471362FB}"/>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3B90C4BD-3963-A580-891A-40C911C91A04}"/>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0D7FC33C-96FD-E006-DB77-15B2E2A0E9E3}"/>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23C5ECBD-D335-9C26-403D-19DB9FE99333}"/>
              </a:ext>
            </a:extLst>
          </p:cNvPr>
          <p:cNvSpPr txBox="1"/>
          <p:nvPr/>
        </p:nvSpPr>
        <p:spPr>
          <a:xfrm>
            <a:off x="6096000" y="981267"/>
            <a:ext cx="4654378" cy="2246769"/>
          </a:xfrm>
          <a:prstGeom prst="rect">
            <a:avLst/>
          </a:prstGeom>
          <a:noFill/>
        </p:spPr>
        <p:txBody>
          <a:bodyPr wrap="square" rtlCol="0">
            <a:spAutoFit/>
          </a:bodyPr>
          <a:lstStyle/>
          <a:p>
            <a:pPr fontAlgn="t"/>
            <a:r>
              <a:rPr lang="pt-BR" sz="2800" b="1" i="0" dirty="0">
                <a:effectLst/>
              </a:rPr>
              <a:t>The battle of Culloden  1746</a:t>
            </a:r>
          </a:p>
          <a:p>
            <a:pPr marL="514350" indent="-514350" fontAlgn="t">
              <a:buAutoNum type="arabicParenR"/>
            </a:pPr>
            <a:r>
              <a:rPr lang="pt-BR" sz="2800" b="1" i="0" dirty="0">
                <a:effectLst/>
              </a:rPr>
              <a:t>France</a:t>
            </a:r>
          </a:p>
          <a:p>
            <a:pPr marL="514350" indent="-514350" fontAlgn="t">
              <a:buAutoNum type="arabicParenR"/>
            </a:pPr>
            <a:r>
              <a:rPr lang="pt-BR" sz="2800" b="1" dirty="0"/>
              <a:t>England</a:t>
            </a:r>
          </a:p>
          <a:p>
            <a:pPr marL="514350" indent="-514350" fontAlgn="t">
              <a:buAutoNum type="arabicParenR"/>
            </a:pPr>
            <a:r>
              <a:rPr lang="pt-BR" sz="2800" b="1" dirty="0"/>
              <a:t>Germany</a:t>
            </a:r>
          </a:p>
          <a:p>
            <a:pPr marL="514350" indent="-514350" fontAlgn="t">
              <a:buAutoNum type="arabicParenR"/>
            </a:pPr>
            <a:r>
              <a:rPr lang="pt-BR" sz="2800" b="1" i="0" dirty="0">
                <a:effectLst/>
              </a:rPr>
              <a:t>Scotland</a:t>
            </a:r>
          </a:p>
        </p:txBody>
      </p:sp>
      <p:pic>
        <p:nvPicPr>
          <p:cNvPr id="6" name="Picture 5" descr="A stone structure with a tree growing on top&#10;&#10;Description automatically generated">
            <a:extLst>
              <a:ext uri="{FF2B5EF4-FFF2-40B4-BE49-F238E27FC236}">
                <a16:creationId xmlns:a16="http://schemas.microsoft.com/office/drawing/2014/main" id="{71FB3737-C6A9-37AF-356A-BF6843E72041}"/>
              </a:ext>
            </a:extLst>
          </p:cNvPr>
          <p:cNvPicPr>
            <a:picLocks noChangeAspect="1"/>
          </p:cNvPicPr>
          <p:nvPr/>
        </p:nvPicPr>
        <p:blipFill rotWithShape="1">
          <a:blip r:embed="rId2">
            <a:extLst>
              <a:ext uri="{28A0092B-C50C-407E-A947-70E740481C1C}">
                <a14:useLocalDpi xmlns:a14="http://schemas.microsoft.com/office/drawing/2010/main" val="0"/>
              </a:ext>
            </a:extLst>
          </a:blip>
          <a:srcRect l="22533" r="19539"/>
          <a:stretch/>
        </p:blipFill>
        <p:spPr>
          <a:xfrm>
            <a:off x="554072" y="973510"/>
            <a:ext cx="4712042" cy="5422825"/>
          </a:xfrm>
          <a:prstGeom prst="rect">
            <a:avLst/>
          </a:prstGeom>
        </p:spPr>
      </p:pic>
      <p:cxnSp>
        <p:nvCxnSpPr>
          <p:cNvPr id="5" name="Straight Arrow Connector 4">
            <a:extLst>
              <a:ext uri="{FF2B5EF4-FFF2-40B4-BE49-F238E27FC236}">
                <a16:creationId xmlns:a16="http://schemas.microsoft.com/office/drawing/2014/main" id="{69F19ABA-48C7-EACE-89BE-B9DE4077F778}"/>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725709"/>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tile tx="0" ty="0" sx="100000" sy="100000" flip="none" algn="tl"/>
        </a:blipFill>
        <a:effectLst/>
      </p:bgPr>
    </p:bg>
    <p:spTree>
      <p:nvGrpSpPr>
        <p:cNvPr id="1" name="">
          <a:extLst>
            <a:ext uri="{FF2B5EF4-FFF2-40B4-BE49-F238E27FC236}">
              <a16:creationId xmlns:a16="http://schemas.microsoft.com/office/drawing/2014/main" id="{7311D259-33D2-B076-A8F7-DDDD6C36F31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48D879C-F8A2-B0E5-D8FC-B6F7E5E6517C}"/>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hought Bubble: Cloud 4">
            <a:extLst>
              <a:ext uri="{FF2B5EF4-FFF2-40B4-BE49-F238E27FC236}">
                <a16:creationId xmlns:a16="http://schemas.microsoft.com/office/drawing/2014/main" id="{A40D3EB8-92E5-7BC6-E2D6-2C772DEE813C}"/>
              </a:ext>
            </a:extLst>
          </p:cNvPr>
          <p:cNvSpPr/>
          <p:nvPr/>
        </p:nvSpPr>
        <p:spPr>
          <a:xfrm>
            <a:off x="2361910" y="108418"/>
            <a:ext cx="3365771" cy="1031132"/>
          </a:xfrm>
          <a:prstGeom prst="cloudCallout">
            <a:avLst>
              <a:gd name="adj1" fmla="val -69670"/>
              <a:gd name="adj2" fmla="val 12500"/>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rPr>
              <a:t>Did you know</a:t>
            </a:r>
            <a:endParaRPr lang="en-AU" sz="2800" dirty="0">
              <a:solidFill>
                <a:schemeClr val="accent2">
                  <a:lumMod val="50000"/>
                </a:schemeClr>
              </a:solidFill>
            </a:endParaRPr>
          </a:p>
        </p:txBody>
      </p:sp>
      <p:pic>
        <p:nvPicPr>
          <p:cNvPr id="2" name="Picture 2" descr="Mouth Talking Sticker by Startup-Woche Düsseldorf for iOS &amp; Android | GIPHY">
            <a:extLst>
              <a:ext uri="{FF2B5EF4-FFF2-40B4-BE49-F238E27FC236}">
                <a16:creationId xmlns:a16="http://schemas.microsoft.com/office/drawing/2014/main" id="{99863DBB-213F-6383-5B99-64AD6422E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 y="0"/>
            <a:ext cx="2106827" cy="2106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5F5776-37A4-7F7A-F770-D8B3F29662B1}"/>
              </a:ext>
            </a:extLst>
          </p:cNvPr>
          <p:cNvSpPr txBox="1"/>
          <p:nvPr/>
        </p:nvSpPr>
        <p:spPr>
          <a:xfrm>
            <a:off x="1524000" y="2100474"/>
            <a:ext cx="6326659" cy="1692771"/>
          </a:xfrm>
          <a:prstGeom prst="rect">
            <a:avLst/>
          </a:prstGeom>
          <a:noFill/>
        </p:spPr>
        <p:txBody>
          <a:bodyPr wrap="square" rtlCol="0">
            <a:spAutoFit/>
          </a:bodyPr>
          <a:lstStyle/>
          <a:p>
            <a:r>
              <a:rPr lang="en-US" sz="3600" b="1" dirty="0"/>
              <a:t>France is a country with the most time zones in the world.</a:t>
            </a:r>
          </a:p>
          <a:p>
            <a:pPr algn="ctr"/>
            <a:endParaRPr lang="en-US" sz="3200" b="0" i="0" dirty="0">
              <a:solidFill>
                <a:srgbClr val="202020"/>
              </a:solidFill>
              <a:effectLst/>
              <a:latin typeface="Raleway" pitchFamily="2" charset="0"/>
            </a:endParaRPr>
          </a:p>
        </p:txBody>
      </p:sp>
      <p:sp>
        <p:nvSpPr>
          <p:cNvPr id="10" name="TextBox 9">
            <a:extLst>
              <a:ext uri="{FF2B5EF4-FFF2-40B4-BE49-F238E27FC236}">
                <a16:creationId xmlns:a16="http://schemas.microsoft.com/office/drawing/2014/main" id="{85AC2D56-5B06-1631-9374-CD759BE581F3}"/>
              </a:ext>
            </a:extLst>
          </p:cNvPr>
          <p:cNvSpPr txBox="1"/>
          <p:nvPr/>
        </p:nvSpPr>
        <p:spPr>
          <a:xfrm>
            <a:off x="622393" y="3580179"/>
            <a:ext cx="7739012" cy="3046988"/>
          </a:xfrm>
          <a:prstGeom prst="rect">
            <a:avLst/>
          </a:prstGeom>
          <a:noFill/>
        </p:spPr>
        <p:txBody>
          <a:bodyPr wrap="square" rtlCol="0">
            <a:spAutoFit/>
          </a:bodyPr>
          <a:lstStyle/>
          <a:p>
            <a:r>
              <a:rPr lang="en-US" sz="3200" dirty="0"/>
              <a:t>You will often see information that France is a country with most time zones – 12. The reason for this is because France still administers territories placed far away across the world.  Russia and the USA cover 11 time zones. </a:t>
            </a:r>
            <a:r>
              <a:rPr lang="en-US" dirty="0"/>
              <a:t> </a:t>
            </a:r>
          </a:p>
        </p:txBody>
      </p:sp>
      <p:pic>
        <p:nvPicPr>
          <p:cNvPr id="1032" name="Picture 8" descr="Clock GIFs - Find &amp; Share on GIPHY">
            <a:extLst>
              <a:ext uri="{FF2B5EF4-FFF2-40B4-BE49-F238E27FC236}">
                <a16:creationId xmlns:a16="http://schemas.microsoft.com/office/drawing/2014/main" id="{46B73095-C278-3214-A0D2-C26330EE1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241" y="1633484"/>
            <a:ext cx="2891824" cy="347018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E0A9B41A-D7C5-EFB7-7CF5-504BEE8611C6}"/>
              </a:ext>
            </a:extLst>
          </p:cNvPr>
          <p:cNvCxnSpPr>
            <a:cxnSpLocks/>
          </p:cNvCxnSpPr>
          <p:nvPr/>
        </p:nvCxnSpPr>
        <p:spPr>
          <a:xfrm>
            <a:off x="0" y="6781937"/>
            <a:ext cx="12094182" cy="0"/>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812431"/>
      </p:ext>
    </p:extLst>
  </p:cSld>
  <p:clrMapOvr>
    <a:masterClrMapping/>
  </p:clrMapOvr>
  <mc:AlternateContent xmlns:mc="http://schemas.openxmlformats.org/markup-compatibility/2006">
    <mc:Choice xmlns:p14="http://schemas.microsoft.com/office/powerpoint/2010/main" Requires="p14">
      <p:transition spd="slow" p14:dur="2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0-#ppt_w/2"/>
                                          </p:val>
                                        </p:tav>
                                        <p:tav tm="100000">
                                          <p:val>
                                            <p:strVal val="#ppt_x"/>
                                          </p:val>
                                        </p:tav>
                                      </p:tavLst>
                                    </p:anim>
                                    <p:anim calcmode="lin" valueType="num">
                                      <p:cBhvr additive="base">
                                        <p:cTn id="8" dur="6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A43A0E9-FA14-3D40-5B37-0E88C8BBEA9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B1D89DA-31BC-EF82-8651-374080E45A33}"/>
              </a:ext>
            </a:extLst>
          </p:cNvPr>
          <p:cNvSpPr txBox="1"/>
          <p:nvPr/>
        </p:nvSpPr>
        <p:spPr>
          <a:xfrm>
            <a:off x="5717059" y="3228036"/>
            <a:ext cx="6260756" cy="3262432"/>
          </a:xfrm>
          <a:prstGeom prst="rect">
            <a:avLst/>
          </a:prstGeom>
          <a:noFill/>
        </p:spPr>
        <p:txBody>
          <a:bodyPr wrap="square" rtlCol="0">
            <a:spAutoFit/>
          </a:bodyPr>
          <a:lstStyle/>
          <a:p>
            <a:pPr>
              <a:spcBef>
                <a:spcPts val="600"/>
              </a:spcBef>
              <a:spcAft>
                <a:spcPts val="600"/>
              </a:spcAft>
            </a:pPr>
            <a:r>
              <a:rPr lang="en-US" sz="2800" b="1" dirty="0"/>
              <a:t>2) </a:t>
            </a:r>
            <a:r>
              <a:rPr lang="pt-BR" sz="2800" b="1" dirty="0"/>
              <a:t>Athens</a:t>
            </a:r>
          </a:p>
          <a:p>
            <a:pPr>
              <a:spcBef>
                <a:spcPts val="600"/>
              </a:spcBef>
              <a:spcAft>
                <a:spcPts val="600"/>
              </a:spcAft>
            </a:pPr>
            <a:r>
              <a:rPr lang="en-US" sz="2400" dirty="0"/>
              <a:t>The Parthenon is a former temple on the Athenian Acropolis, Greece, that was dedicated to the goddess Athena during the fifth century BC. Its decorative sculptures are considered some of the high points of classical Greek art, an enduring symbol of Ancient Greece, democracy and Western civilization. </a:t>
            </a:r>
            <a:endParaRPr lang="pt-BR" sz="2400" b="1" dirty="0"/>
          </a:p>
        </p:txBody>
      </p:sp>
      <p:sp>
        <p:nvSpPr>
          <p:cNvPr id="3" name="Title 1">
            <a:extLst>
              <a:ext uri="{FF2B5EF4-FFF2-40B4-BE49-F238E27FC236}">
                <a16:creationId xmlns:a16="http://schemas.microsoft.com/office/drawing/2014/main" id="{4C67EA6B-B043-D245-2948-E3D8B7D3CFAE}"/>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18B0E6F4-3042-E77C-5C12-2CCD1BED9DB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3817F978-7500-9E32-3F7E-B83744FC725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7D8A8FA3-2D6B-727F-51AB-93280FCBB8E6}"/>
              </a:ext>
            </a:extLst>
          </p:cNvPr>
          <p:cNvSpPr txBox="1"/>
          <p:nvPr/>
        </p:nvSpPr>
        <p:spPr>
          <a:xfrm>
            <a:off x="6096000" y="981267"/>
            <a:ext cx="4654378" cy="1815882"/>
          </a:xfrm>
          <a:prstGeom prst="rect">
            <a:avLst/>
          </a:prstGeom>
          <a:noFill/>
        </p:spPr>
        <p:txBody>
          <a:bodyPr wrap="square" rtlCol="0">
            <a:spAutoFit/>
          </a:bodyPr>
          <a:lstStyle/>
          <a:p>
            <a:pPr marL="514350" indent="-514350" fontAlgn="t">
              <a:buAutoNum type="arabicParenR"/>
            </a:pPr>
            <a:r>
              <a:rPr lang="pt-BR" sz="2800" b="1" i="0" dirty="0">
                <a:effectLst/>
              </a:rPr>
              <a:t>Rome</a:t>
            </a:r>
          </a:p>
          <a:p>
            <a:pPr marL="514350" indent="-514350" fontAlgn="t">
              <a:buAutoNum type="arabicParenR"/>
            </a:pPr>
            <a:r>
              <a:rPr lang="pt-BR" sz="2800" b="1" dirty="0"/>
              <a:t>Athens</a:t>
            </a:r>
          </a:p>
          <a:p>
            <a:pPr marL="514350" indent="-514350" fontAlgn="t">
              <a:buAutoNum type="arabicParenR"/>
            </a:pPr>
            <a:r>
              <a:rPr lang="pt-BR" sz="2800" b="1" dirty="0"/>
              <a:t>Turkey</a:t>
            </a:r>
          </a:p>
          <a:p>
            <a:pPr marL="514350" indent="-514350" fontAlgn="t">
              <a:buAutoNum type="arabicParenR"/>
            </a:pPr>
            <a:r>
              <a:rPr lang="pt-BR" sz="2800" b="1" i="0" dirty="0">
                <a:effectLst/>
              </a:rPr>
              <a:t>Italy</a:t>
            </a:r>
          </a:p>
        </p:txBody>
      </p:sp>
      <p:pic>
        <p:nvPicPr>
          <p:cNvPr id="6" name="Picture 5" descr="A group of people sitting on a bench in front of a building&#10;&#10;Description automatically generated">
            <a:extLst>
              <a:ext uri="{FF2B5EF4-FFF2-40B4-BE49-F238E27FC236}">
                <a16:creationId xmlns:a16="http://schemas.microsoft.com/office/drawing/2014/main" id="{65F192D0-7025-8A8A-C223-8278BB1E7B29}"/>
              </a:ext>
            </a:extLst>
          </p:cNvPr>
          <p:cNvPicPr>
            <a:picLocks noChangeAspect="1"/>
          </p:cNvPicPr>
          <p:nvPr/>
        </p:nvPicPr>
        <p:blipFill rotWithShape="1">
          <a:blip r:embed="rId2">
            <a:extLst>
              <a:ext uri="{28A0092B-C50C-407E-A947-70E740481C1C}">
                <a14:useLocalDpi xmlns:a14="http://schemas.microsoft.com/office/drawing/2010/main" val="0"/>
              </a:ext>
            </a:extLst>
          </a:blip>
          <a:srcRect l="19409" r="7397"/>
          <a:stretch/>
        </p:blipFill>
        <p:spPr>
          <a:xfrm>
            <a:off x="142716" y="1219784"/>
            <a:ext cx="5462119" cy="4975070"/>
          </a:xfrm>
          <a:prstGeom prst="rect">
            <a:avLst/>
          </a:prstGeom>
        </p:spPr>
      </p:pic>
      <p:cxnSp>
        <p:nvCxnSpPr>
          <p:cNvPr id="5" name="Straight Arrow Connector 4">
            <a:extLst>
              <a:ext uri="{FF2B5EF4-FFF2-40B4-BE49-F238E27FC236}">
                <a16:creationId xmlns:a16="http://schemas.microsoft.com/office/drawing/2014/main" id="{85BECC7C-2E67-3DE4-2E2D-7C32861C1DA6}"/>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51912"/>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3A7574E2-633D-0CC9-ABFB-271FF741EF6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9696E21-01E7-1E9B-9790-BE6E8A0879CE}"/>
              </a:ext>
            </a:extLst>
          </p:cNvPr>
          <p:cNvSpPr txBox="1"/>
          <p:nvPr/>
        </p:nvSpPr>
        <p:spPr>
          <a:xfrm>
            <a:off x="5255741" y="3228036"/>
            <a:ext cx="6722074" cy="2708434"/>
          </a:xfrm>
          <a:prstGeom prst="rect">
            <a:avLst/>
          </a:prstGeom>
          <a:noFill/>
        </p:spPr>
        <p:txBody>
          <a:bodyPr wrap="square" rtlCol="0">
            <a:spAutoFit/>
          </a:bodyPr>
          <a:lstStyle/>
          <a:p>
            <a:pPr>
              <a:spcBef>
                <a:spcPts val="600"/>
              </a:spcBef>
              <a:spcAft>
                <a:spcPts val="600"/>
              </a:spcAft>
            </a:pPr>
            <a:r>
              <a:rPr lang="en-US" sz="2800" b="1" dirty="0"/>
              <a:t>4) </a:t>
            </a:r>
            <a:r>
              <a:rPr lang="pt-BR" sz="2800" b="1" dirty="0"/>
              <a:t>Singapore</a:t>
            </a:r>
          </a:p>
          <a:p>
            <a:pPr>
              <a:spcBef>
                <a:spcPts val="600"/>
              </a:spcBef>
              <a:spcAft>
                <a:spcPts val="600"/>
              </a:spcAft>
            </a:pPr>
            <a:r>
              <a:rPr lang="en-US" sz="2600" dirty="0" err="1"/>
              <a:t>Supertrees</a:t>
            </a:r>
            <a:r>
              <a:rPr lang="en-US" sz="2600" dirty="0"/>
              <a:t> -The Gardens by the Bay – Singapore</a:t>
            </a:r>
          </a:p>
          <a:p>
            <a:pPr>
              <a:spcBef>
                <a:spcPts val="600"/>
              </a:spcBef>
              <a:spcAft>
                <a:spcPts val="600"/>
              </a:spcAft>
            </a:pPr>
            <a:r>
              <a:rPr lang="en-US" sz="2400" dirty="0"/>
              <a:t>This is a nature park spanning 101 hectares in the Central Region of Singapore, adjacent to the Marina Reservoir. The park consists of three waterfront gardens: </a:t>
            </a:r>
            <a:endParaRPr lang="pt-BR" sz="2400" b="1" dirty="0"/>
          </a:p>
        </p:txBody>
      </p:sp>
      <p:sp>
        <p:nvSpPr>
          <p:cNvPr id="3" name="Title 1">
            <a:extLst>
              <a:ext uri="{FF2B5EF4-FFF2-40B4-BE49-F238E27FC236}">
                <a16:creationId xmlns:a16="http://schemas.microsoft.com/office/drawing/2014/main" id="{E57FC636-38F5-DB29-40AC-BD69F6944961}"/>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262DF267-C7CC-A377-DD23-A98B643A1B05}"/>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3D9DDA4D-8916-9F76-D7DD-606714309488}"/>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2DDD7E75-FF6A-E430-3CCE-FF16B3A32790}"/>
              </a:ext>
            </a:extLst>
          </p:cNvPr>
          <p:cNvSpPr txBox="1"/>
          <p:nvPr/>
        </p:nvSpPr>
        <p:spPr>
          <a:xfrm>
            <a:off x="6096000" y="1005980"/>
            <a:ext cx="4654378" cy="1815882"/>
          </a:xfrm>
          <a:prstGeom prst="rect">
            <a:avLst/>
          </a:prstGeom>
          <a:noFill/>
        </p:spPr>
        <p:txBody>
          <a:bodyPr wrap="square" rtlCol="0">
            <a:spAutoFit/>
          </a:bodyPr>
          <a:lstStyle/>
          <a:p>
            <a:pPr marL="514350" indent="-514350" fontAlgn="t">
              <a:buAutoNum type="arabicParenR"/>
            </a:pPr>
            <a:r>
              <a:rPr lang="pt-BR" sz="2800" b="1" i="0" dirty="0">
                <a:effectLst/>
              </a:rPr>
              <a:t>Vietnam</a:t>
            </a:r>
          </a:p>
          <a:p>
            <a:pPr marL="514350" indent="-514350" fontAlgn="t">
              <a:buAutoNum type="arabicParenR"/>
            </a:pPr>
            <a:r>
              <a:rPr lang="pt-BR" sz="2800" b="1" dirty="0"/>
              <a:t>India</a:t>
            </a:r>
          </a:p>
          <a:p>
            <a:pPr marL="514350" indent="-514350" fontAlgn="t">
              <a:buAutoNum type="arabicParenR"/>
            </a:pPr>
            <a:r>
              <a:rPr lang="pt-BR" sz="2800" b="1" dirty="0"/>
              <a:t>Hong Kong</a:t>
            </a:r>
          </a:p>
          <a:p>
            <a:pPr marL="514350" indent="-514350" fontAlgn="t">
              <a:buAutoNum type="arabicParenR"/>
            </a:pPr>
            <a:r>
              <a:rPr lang="pt-BR" sz="2800" b="1" i="0" dirty="0">
                <a:effectLst/>
              </a:rPr>
              <a:t>Singapore</a:t>
            </a:r>
          </a:p>
        </p:txBody>
      </p:sp>
      <p:pic>
        <p:nvPicPr>
          <p:cNvPr id="9" name="Picture 8" descr="A large tree with many branches&#10;&#10;Description automatically generated with medium confidence">
            <a:extLst>
              <a:ext uri="{FF2B5EF4-FFF2-40B4-BE49-F238E27FC236}">
                <a16:creationId xmlns:a16="http://schemas.microsoft.com/office/drawing/2014/main" id="{124670E3-C724-840C-251F-76CAA1DBC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0239" y="1766523"/>
            <a:ext cx="5916936" cy="3944624"/>
          </a:xfrm>
          <a:prstGeom prst="rect">
            <a:avLst/>
          </a:prstGeom>
        </p:spPr>
      </p:pic>
      <p:cxnSp>
        <p:nvCxnSpPr>
          <p:cNvPr id="5" name="Straight Arrow Connector 4">
            <a:extLst>
              <a:ext uri="{FF2B5EF4-FFF2-40B4-BE49-F238E27FC236}">
                <a16:creationId xmlns:a16="http://schemas.microsoft.com/office/drawing/2014/main" id="{18B19776-D601-1F26-3F41-F6CC4CFAE2B7}"/>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39083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253D91B-D056-A5E2-6945-3D2F796EB4E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C07E138-8100-EA1E-1EAC-F39050C27D71}"/>
              </a:ext>
            </a:extLst>
          </p:cNvPr>
          <p:cNvSpPr txBox="1"/>
          <p:nvPr/>
        </p:nvSpPr>
        <p:spPr>
          <a:xfrm>
            <a:off x="4333104" y="2821862"/>
            <a:ext cx="7858896" cy="3754874"/>
          </a:xfrm>
          <a:prstGeom prst="rect">
            <a:avLst/>
          </a:prstGeom>
          <a:noFill/>
        </p:spPr>
        <p:txBody>
          <a:bodyPr wrap="square" rtlCol="0">
            <a:spAutoFit/>
          </a:bodyPr>
          <a:lstStyle/>
          <a:p>
            <a:pPr>
              <a:spcBef>
                <a:spcPts val="600"/>
              </a:spcBef>
              <a:spcAft>
                <a:spcPts val="600"/>
              </a:spcAft>
            </a:pPr>
            <a:r>
              <a:rPr lang="en-US" sz="3200" b="1" dirty="0"/>
              <a:t>2) </a:t>
            </a:r>
            <a:r>
              <a:rPr lang="pt-BR" sz="3200" b="1" dirty="0"/>
              <a:t>Iceland</a:t>
            </a:r>
          </a:p>
          <a:p>
            <a:pPr>
              <a:spcBef>
                <a:spcPts val="600"/>
              </a:spcBef>
              <a:spcAft>
                <a:spcPts val="600"/>
              </a:spcAft>
            </a:pPr>
            <a:r>
              <a:rPr lang="en-US" sz="2800" dirty="0"/>
              <a:t>Iceland is the motherland of some of the most famous geysers in the world. In fact, the word geyser itself stems from the Old Norse word “</a:t>
            </a:r>
            <a:r>
              <a:rPr lang="en-US" sz="2800" dirty="0" err="1"/>
              <a:t>geysa</a:t>
            </a:r>
            <a:r>
              <a:rPr lang="en-US" sz="2800" dirty="0"/>
              <a:t>” which means “to gush” or “to rush forth.” Today, it is estimated that there are between 20 and 29 active geysers in Iceland and over 38 locations with extinct or dormant and sealed geysers.</a:t>
            </a:r>
            <a:endParaRPr lang="pt-BR" sz="2800" dirty="0"/>
          </a:p>
        </p:txBody>
      </p:sp>
      <p:sp>
        <p:nvSpPr>
          <p:cNvPr id="3" name="Title 1">
            <a:extLst>
              <a:ext uri="{FF2B5EF4-FFF2-40B4-BE49-F238E27FC236}">
                <a16:creationId xmlns:a16="http://schemas.microsoft.com/office/drawing/2014/main" id="{B9B028D3-2A56-62B3-FE7E-0AB8BA916207}"/>
              </a:ext>
            </a:extLst>
          </p:cNvPr>
          <p:cNvSpPr txBox="1">
            <a:spLocks/>
          </p:cNvSpPr>
          <p:nvPr/>
        </p:nvSpPr>
        <p:spPr>
          <a:xfrm>
            <a:off x="6943053" y="407324"/>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DA805CA5-B7EA-23E1-D679-5BCA0F06FE75}"/>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4B96554B-A779-CF2E-6B0B-F492E7E2EC94}"/>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1FB34600-5923-536D-EEE2-B9A6F5FD5D99}"/>
              </a:ext>
            </a:extLst>
          </p:cNvPr>
          <p:cNvSpPr txBox="1"/>
          <p:nvPr/>
        </p:nvSpPr>
        <p:spPr>
          <a:xfrm>
            <a:off x="6096000" y="1005980"/>
            <a:ext cx="4654378" cy="1815882"/>
          </a:xfrm>
          <a:prstGeom prst="rect">
            <a:avLst/>
          </a:prstGeom>
          <a:noFill/>
        </p:spPr>
        <p:txBody>
          <a:bodyPr wrap="square" rtlCol="0">
            <a:spAutoFit/>
          </a:bodyPr>
          <a:lstStyle/>
          <a:p>
            <a:pPr marL="514350" indent="-514350" fontAlgn="t">
              <a:buAutoNum type="arabicParenR"/>
            </a:pPr>
            <a:r>
              <a:rPr lang="pt-BR" sz="2800" b="1" i="0" dirty="0">
                <a:effectLst/>
              </a:rPr>
              <a:t>Vietnam</a:t>
            </a:r>
          </a:p>
          <a:p>
            <a:pPr marL="514350" indent="-514350" fontAlgn="t">
              <a:buAutoNum type="arabicParenR"/>
            </a:pPr>
            <a:r>
              <a:rPr lang="pt-BR" sz="2800" b="1" dirty="0"/>
              <a:t>Iceland</a:t>
            </a:r>
          </a:p>
          <a:p>
            <a:pPr marL="514350" indent="-514350" fontAlgn="t">
              <a:buAutoNum type="arabicParenR"/>
            </a:pPr>
            <a:r>
              <a:rPr lang="pt-BR" sz="2800" b="1" dirty="0"/>
              <a:t>Japan</a:t>
            </a:r>
          </a:p>
          <a:p>
            <a:pPr marL="514350" indent="-514350" fontAlgn="t">
              <a:buAutoNum type="arabicParenR"/>
            </a:pPr>
            <a:r>
              <a:rPr lang="pt-BR" sz="2800" b="1" i="0" dirty="0">
                <a:effectLst/>
              </a:rPr>
              <a:t>USA</a:t>
            </a:r>
          </a:p>
        </p:txBody>
      </p:sp>
      <p:pic>
        <p:nvPicPr>
          <p:cNvPr id="6" name="Picture 5" descr="A geyser erupting in the air&#10;&#10;Description automatically generated">
            <a:extLst>
              <a:ext uri="{FF2B5EF4-FFF2-40B4-BE49-F238E27FC236}">
                <a16:creationId xmlns:a16="http://schemas.microsoft.com/office/drawing/2014/main" id="{A8219455-1C25-1567-2A16-0A3ECE503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0906" y="1728509"/>
            <a:ext cx="5702643" cy="3801762"/>
          </a:xfrm>
          <a:prstGeom prst="rect">
            <a:avLst/>
          </a:prstGeom>
        </p:spPr>
      </p:pic>
      <p:cxnSp>
        <p:nvCxnSpPr>
          <p:cNvPr id="5" name="Straight Arrow Connector 4">
            <a:extLst>
              <a:ext uri="{FF2B5EF4-FFF2-40B4-BE49-F238E27FC236}">
                <a16:creationId xmlns:a16="http://schemas.microsoft.com/office/drawing/2014/main" id="{09CD6985-E6AC-8850-FF02-B1A032B28699}"/>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474675"/>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73D14764-F8F7-84BC-2217-8A0EE6C0739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A572499-EB33-A02E-BD96-75949FA2D3FE}"/>
              </a:ext>
            </a:extLst>
          </p:cNvPr>
          <p:cNvSpPr txBox="1"/>
          <p:nvPr/>
        </p:nvSpPr>
        <p:spPr>
          <a:xfrm>
            <a:off x="6680886" y="1137097"/>
            <a:ext cx="5511114" cy="5539978"/>
          </a:xfrm>
          <a:prstGeom prst="rect">
            <a:avLst/>
          </a:prstGeom>
          <a:noFill/>
        </p:spPr>
        <p:txBody>
          <a:bodyPr wrap="square" rtlCol="0">
            <a:spAutoFit/>
          </a:bodyPr>
          <a:lstStyle/>
          <a:p>
            <a:pPr>
              <a:spcBef>
                <a:spcPts val="600"/>
              </a:spcBef>
              <a:spcAft>
                <a:spcPts val="600"/>
              </a:spcAft>
            </a:pPr>
            <a:r>
              <a:rPr lang="en-US" sz="3200" b="1" dirty="0"/>
              <a:t>2) </a:t>
            </a:r>
            <a:r>
              <a:rPr lang="pt-BR" sz="3200" b="1" dirty="0"/>
              <a:t>Istanbul</a:t>
            </a:r>
          </a:p>
          <a:p>
            <a:pPr>
              <a:spcBef>
                <a:spcPts val="600"/>
              </a:spcBef>
              <a:spcAft>
                <a:spcPts val="600"/>
              </a:spcAft>
            </a:pPr>
            <a:r>
              <a:rPr lang="en-US" sz="2600" dirty="0"/>
              <a:t>Hagia Sophia, officially the Hagia Sophia Grand Mosque, is a converted former church and mosque and a major cultural and historical site in Istanbul, Turkey. The last of three church buildings to be successively erected on the site by the Eastern Roman Empire, it was completed in 537 AD. The site was an Eastern Orthodox church from 360 AD to 1204, when it was converted to a Catholic church following the Fourth Crusade.</a:t>
            </a:r>
            <a:endParaRPr lang="pt-BR" sz="2600" dirty="0"/>
          </a:p>
        </p:txBody>
      </p:sp>
      <p:sp>
        <p:nvSpPr>
          <p:cNvPr id="3" name="Title 1">
            <a:extLst>
              <a:ext uri="{FF2B5EF4-FFF2-40B4-BE49-F238E27FC236}">
                <a16:creationId xmlns:a16="http://schemas.microsoft.com/office/drawing/2014/main" id="{068DC677-C3CB-8D01-95ED-D407CD8F4B7C}"/>
              </a:ext>
            </a:extLst>
          </p:cNvPr>
          <p:cNvSpPr txBox="1">
            <a:spLocks/>
          </p:cNvSpPr>
          <p:nvPr/>
        </p:nvSpPr>
        <p:spPr>
          <a:xfrm>
            <a:off x="7882166" y="49866"/>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World</a:t>
            </a:r>
            <a:endParaRPr lang="en-AU" sz="3200" dirty="0"/>
          </a:p>
        </p:txBody>
      </p:sp>
      <p:sp>
        <p:nvSpPr>
          <p:cNvPr id="8" name="TextBox 7">
            <a:extLst>
              <a:ext uri="{FF2B5EF4-FFF2-40B4-BE49-F238E27FC236}">
                <a16:creationId xmlns:a16="http://schemas.microsoft.com/office/drawing/2014/main" id="{FBAABC20-9733-3CC4-E24B-14E995F1651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F5ABACEA-CAE0-8DA8-5A0D-CE2C25776FDD}"/>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sp>
        <p:nvSpPr>
          <p:cNvPr id="2" name="TextBox 1">
            <a:extLst>
              <a:ext uri="{FF2B5EF4-FFF2-40B4-BE49-F238E27FC236}">
                <a16:creationId xmlns:a16="http://schemas.microsoft.com/office/drawing/2014/main" id="{AE306A42-DF9E-BABE-089F-6AAB28C93A0D}"/>
              </a:ext>
            </a:extLst>
          </p:cNvPr>
          <p:cNvSpPr txBox="1"/>
          <p:nvPr/>
        </p:nvSpPr>
        <p:spPr>
          <a:xfrm>
            <a:off x="667265" y="5027255"/>
            <a:ext cx="4654378" cy="1815882"/>
          </a:xfrm>
          <a:prstGeom prst="rect">
            <a:avLst/>
          </a:prstGeom>
          <a:noFill/>
        </p:spPr>
        <p:txBody>
          <a:bodyPr wrap="square" rtlCol="0">
            <a:spAutoFit/>
          </a:bodyPr>
          <a:lstStyle/>
          <a:p>
            <a:pPr marL="514350" indent="-514350" fontAlgn="t">
              <a:buAutoNum type="arabicParenR"/>
            </a:pPr>
            <a:r>
              <a:rPr lang="pt-BR" sz="2800" b="1" i="0" dirty="0">
                <a:effectLst/>
              </a:rPr>
              <a:t>Jakarta</a:t>
            </a:r>
          </a:p>
          <a:p>
            <a:pPr marL="514350" indent="-514350" fontAlgn="t">
              <a:buAutoNum type="arabicParenR"/>
            </a:pPr>
            <a:r>
              <a:rPr lang="pt-BR" sz="2800" b="1" dirty="0"/>
              <a:t>Istanbul</a:t>
            </a:r>
          </a:p>
          <a:p>
            <a:pPr marL="514350" indent="-514350" fontAlgn="t">
              <a:buAutoNum type="arabicParenR"/>
            </a:pPr>
            <a:r>
              <a:rPr lang="pt-BR" sz="2800" b="1" dirty="0"/>
              <a:t>Ankara</a:t>
            </a:r>
          </a:p>
          <a:p>
            <a:pPr marL="514350" indent="-514350" fontAlgn="t">
              <a:buAutoNum type="arabicParenR"/>
            </a:pPr>
            <a:r>
              <a:rPr lang="pt-BR" sz="2800" b="1" i="0" dirty="0">
                <a:effectLst/>
              </a:rPr>
              <a:t>Damascus</a:t>
            </a:r>
          </a:p>
        </p:txBody>
      </p:sp>
      <p:pic>
        <p:nvPicPr>
          <p:cNvPr id="9" name="Picture 8" descr="A large building with towers at night&#10;&#10;Description automatically generated">
            <a:extLst>
              <a:ext uri="{FF2B5EF4-FFF2-40B4-BE49-F238E27FC236}">
                <a16:creationId xmlns:a16="http://schemas.microsoft.com/office/drawing/2014/main" id="{33A36B85-8B82-8F15-A69E-B4A3F9DF5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92" y="758283"/>
            <a:ext cx="6190736" cy="4127157"/>
          </a:xfrm>
          <a:prstGeom prst="rect">
            <a:avLst/>
          </a:prstGeom>
        </p:spPr>
      </p:pic>
      <p:cxnSp>
        <p:nvCxnSpPr>
          <p:cNvPr id="5" name="Straight Arrow Connector 4">
            <a:extLst>
              <a:ext uri="{FF2B5EF4-FFF2-40B4-BE49-F238E27FC236}">
                <a16:creationId xmlns:a16="http://schemas.microsoft.com/office/drawing/2014/main" id="{BFD2B8D8-624D-516B-CC79-898C7F0EBBB0}"/>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385879"/>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descr="A tall building with lights on the water&#10;&#10;Description automatically generated with medium confidence">
            <a:extLst>
              <a:ext uri="{FF2B5EF4-FFF2-40B4-BE49-F238E27FC236}">
                <a16:creationId xmlns:a16="http://schemas.microsoft.com/office/drawing/2014/main" id="{5AC7C035-3CEF-FF4D-A4ED-8A5BE1CE6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4" y="8237"/>
            <a:ext cx="5152087" cy="6858000"/>
          </a:xfrm>
          <a:prstGeom prst="rect">
            <a:avLst/>
          </a:prstGeom>
        </p:spPr>
      </p:pic>
      <p:sp>
        <p:nvSpPr>
          <p:cNvPr id="6" name="TextBox 5">
            <a:extLst>
              <a:ext uri="{FF2B5EF4-FFF2-40B4-BE49-F238E27FC236}">
                <a16:creationId xmlns:a16="http://schemas.microsoft.com/office/drawing/2014/main" id="{815D5256-806F-9566-E866-BED0C8D6DC0D}"/>
              </a:ext>
            </a:extLst>
          </p:cNvPr>
          <p:cNvSpPr txBox="1"/>
          <p:nvPr/>
        </p:nvSpPr>
        <p:spPr>
          <a:xfrm>
            <a:off x="6744550" y="830045"/>
            <a:ext cx="4672442" cy="1815882"/>
          </a:xfrm>
          <a:prstGeom prst="rect">
            <a:avLst/>
          </a:prstGeom>
          <a:noFill/>
        </p:spPr>
        <p:txBody>
          <a:bodyPr wrap="square" rtlCol="0">
            <a:spAutoFit/>
          </a:bodyPr>
          <a:lstStyle/>
          <a:p>
            <a:pPr fontAlgn="t"/>
            <a:r>
              <a:rPr lang="pt-BR" sz="2800" b="1" i="0" dirty="0">
                <a:effectLst/>
              </a:rPr>
              <a:t>1) Ranakpur, India</a:t>
            </a:r>
            <a:br>
              <a:rPr lang="pt-BR" sz="2800" b="1" dirty="0"/>
            </a:br>
            <a:r>
              <a:rPr lang="pt-BR" sz="2800" b="1" i="0" dirty="0">
                <a:effectLst/>
              </a:rPr>
              <a:t>2) Guilin, China</a:t>
            </a:r>
            <a:br>
              <a:rPr lang="pt-BR" sz="2800" b="1" dirty="0"/>
            </a:br>
            <a:r>
              <a:rPr lang="pt-BR" sz="2800" b="1" i="0" dirty="0">
                <a:effectLst/>
              </a:rPr>
              <a:t>3) Kyoto, Japan</a:t>
            </a:r>
            <a:br>
              <a:rPr lang="pt-BR" sz="2800" b="1" dirty="0"/>
            </a:br>
            <a:r>
              <a:rPr lang="pt-BR" sz="2800" b="1" i="0" dirty="0">
                <a:effectLst/>
              </a:rPr>
              <a:t>4) Angkor Wat, Cambodia</a:t>
            </a:r>
          </a:p>
        </p:txBody>
      </p:sp>
      <p:sp>
        <p:nvSpPr>
          <p:cNvPr id="7" name="TextBox 6">
            <a:extLst>
              <a:ext uri="{FF2B5EF4-FFF2-40B4-BE49-F238E27FC236}">
                <a16:creationId xmlns:a16="http://schemas.microsoft.com/office/drawing/2014/main" id="{4E8CB2B2-0EDB-7593-B5E6-466222C55AC6}"/>
              </a:ext>
            </a:extLst>
          </p:cNvPr>
          <p:cNvSpPr txBox="1"/>
          <p:nvPr/>
        </p:nvSpPr>
        <p:spPr>
          <a:xfrm>
            <a:off x="6096000" y="3123764"/>
            <a:ext cx="5735658" cy="2431435"/>
          </a:xfrm>
          <a:prstGeom prst="rect">
            <a:avLst/>
          </a:prstGeom>
          <a:noFill/>
        </p:spPr>
        <p:txBody>
          <a:bodyPr wrap="square" rtlCol="0">
            <a:spAutoFit/>
          </a:bodyPr>
          <a:lstStyle/>
          <a:p>
            <a:r>
              <a:rPr lang="en-US" sz="2800" b="1" dirty="0"/>
              <a:t>2)  Guilin, China</a:t>
            </a:r>
            <a:br>
              <a:rPr lang="en-US" sz="2800" dirty="0"/>
            </a:br>
            <a:endParaRPr lang="en-US" sz="2800" dirty="0"/>
          </a:p>
          <a:p>
            <a:r>
              <a:rPr lang="en-US" dirty="0"/>
              <a:t>The Sun and Moon Pagodas stand erect in the water of central Fir Lake (</a:t>
            </a:r>
            <a:r>
              <a:rPr lang="en-US" dirty="0" err="1"/>
              <a:t>Shanhu</a:t>
            </a:r>
            <a:r>
              <a:rPr lang="en-US" dirty="0"/>
              <a:t>).</a:t>
            </a:r>
            <a:br>
              <a:rPr lang="en-US" sz="2400" dirty="0"/>
            </a:br>
            <a:r>
              <a:rPr lang="en-US" dirty="0"/>
              <a:t>They are also known as Gold and Silver Pagodas because of their colors at night. </a:t>
            </a:r>
            <a:br>
              <a:rPr lang="en-US" dirty="0"/>
            </a:br>
            <a:endParaRPr lang="en-US" sz="2400" dirty="0"/>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Asia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FFFF00"/>
                </a:solidFill>
                <a:latin typeface="+mn-lt"/>
              </a:rPr>
              <a:t>Where am I?</a:t>
            </a:r>
            <a:endParaRPr lang="en-AU" sz="3200" b="1" dirty="0">
              <a:solidFill>
                <a:srgbClr val="FFFF00"/>
              </a:solidFill>
              <a:latin typeface="+mn-lt"/>
            </a:endParaRPr>
          </a:p>
        </p:txBody>
      </p:sp>
      <p:cxnSp>
        <p:nvCxnSpPr>
          <p:cNvPr id="2" name="Straight Arrow Connector 1">
            <a:extLst>
              <a:ext uri="{FF2B5EF4-FFF2-40B4-BE49-F238E27FC236}">
                <a16:creationId xmlns:a16="http://schemas.microsoft.com/office/drawing/2014/main" id="{8BFE7FEC-A5A3-E713-58A7-80A437AFCDEB}"/>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638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fallOver"/>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0" fill="hold"/>
                                        <p:tgtEl>
                                          <p:spTgt spid="2"/>
                                        </p:tgtEl>
                                        <p:attrNameLst>
                                          <p:attrName>ppt_x</p:attrName>
                                        </p:attrNameLst>
                                      </p:cBhvr>
                                      <p:tavLst>
                                        <p:tav tm="0">
                                          <p:val>
                                            <p:strVal val="0-#ppt_w/2"/>
                                          </p:val>
                                        </p:tav>
                                        <p:tav tm="100000">
                                          <p:val>
                                            <p:strVal val="#ppt_x"/>
                                          </p:val>
                                        </p:tav>
                                      </p:tavLst>
                                    </p:anim>
                                    <p:anim calcmode="lin" valueType="num">
                                      <p:cBhvr additive="base">
                                        <p:cTn id="8" dur="10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descr="A street with colorful lights and people walking&#10;&#10;Description automatically generated">
            <a:extLst>
              <a:ext uri="{FF2B5EF4-FFF2-40B4-BE49-F238E27FC236}">
                <a16:creationId xmlns:a16="http://schemas.microsoft.com/office/drawing/2014/main" id="{CA5E8F99-D6EB-81EB-3024-D5F50DAE1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15" y="0"/>
            <a:ext cx="5143500" cy="6858000"/>
          </a:xfrm>
          <a:prstGeom prst="rect">
            <a:avLst/>
          </a:prstGeom>
        </p:spPr>
      </p:pic>
      <p:sp>
        <p:nvSpPr>
          <p:cNvPr id="6" name="TextBox 5">
            <a:extLst>
              <a:ext uri="{FF2B5EF4-FFF2-40B4-BE49-F238E27FC236}">
                <a16:creationId xmlns:a16="http://schemas.microsoft.com/office/drawing/2014/main" id="{815D5256-806F-9566-E866-BED0C8D6DC0D}"/>
              </a:ext>
            </a:extLst>
          </p:cNvPr>
          <p:cNvSpPr txBox="1"/>
          <p:nvPr/>
        </p:nvSpPr>
        <p:spPr>
          <a:xfrm>
            <a:off x="6744550" y="830045"/>
            <a:ext cx="4672442" cy="1815882"/>
          </a:xfrm>
          <a:prstGeom prst="rect">
            <a:avLst/>
          </a:prstGeom>
          <a:noFill/>
        </p:spPr>
        <p:txBody>
          <a:bodyPr wrap="square" rtlCol="0">
            <a:spAutoFit/>
          </a:bodyPr>
          <a:lstStyle/>
          <a:p>
            <a:pPr fontAlgn="t"/>
            <a:r>
              <a:rPr lang="pt-BR" sz="2800" b="1" i="0" dirty="0">
                <a:effectLst/>
              </a:rPr>
              <a:t>1) Kolkata, India</a:t>
            </a:r>
            <a:br>
              <a:rPr lang="pt-BR" sz="2800" b="1" dirty="0"/>
            </a:br>
            <a:r>
              <a:rPr lang="pt-BR" sz="2800" b="1" i="0" dirty="0">
                <a:effectLst/>
              </a:rPr>
              <a:t>2) Kandy, Sri Lanka</a:t>
            </a:r>
            <a:br>
              <a:rPr lang="pt-BR" sz="2800" b="1" dirty="0"/>
            </a:br>
            <a:r>
              <a:rPr lang="pt-BR" sz="2800" b="1" i="0" dirty="0">
                <a:effectLst/>
              </a:rPr>
              <a:t>3) Hanoi, Vietnam</a:t>
            </a:r>
            <a:br>
              <a:rPr lang="pt-BR" sz="2800" b="1" dirty="0"/>
            </a:br>
            <a:r>
              <a:rPr lang="pt-BR" sz="2800" b="1" i="0" dirty="0">
                <a:effectLst/>
              </a:rPr>
              <a:t>4) Siem Reap, Cambodia</a:t>
            </a:r>
          </a:p>
        </p:txBody>
      </p:sp>
      <p:sp>
        <p:nvSpPr>
          <p:cNvPr id="7" name="TextBox 6">
            <a:extLst>
              <a:ext uri="{FF2B5EF4-FFF2-40B4-BE49-F238E27FC236}">
                <a16:creationId xmlns:a16="http://schemas.microsoft.com/office/drawing/2014/main" id="{4E8CB2B2-0EDB-7593-B5E6-466222C55AC6}"/>
              </a:ext>
            </a:extLst>
          </p:cNvPr>
          <p:cNvSpPr txBox="1"/>
          <p:nvPr/>
        </p:nvSpPr>
        <p:spPr>
          <a:xfrm>
            <a:off x="6038336" y="2779960"/>
            <a:ext cx="5735658" cy="3908762"/>
          </a:xfrm>
          <a:prstGeom prst="rect">
            <a:avLst/>
          </a:prstGeom>
          <a:noFill/>
        </p:spPr>
        <p:txBody>
          <a:bodyPr wrap="square" rtlCol="0">
            <a:spAutoFit/>
          </a:bodyPr>
          <a:lstStyle/>
          <a:p>
            <a:r>
              <a:rPr lang="en-US" sz="2800" b="1" dirty="0"/>
              <a:t>4)  </a:t>
            </a:r>
            <a:r>
              <a:rPr lang="en-US" sz="2800" b="1" dirty="0" err="1"/>
              <a:t>Siem</a:t>
            </a:r>
            <a:r>
              <a:rPr lang="en-US" sz="2800" b="1" dirty="0"/>
              <a:t> Reap, Cambodia</a:t>
            </a:r>
            <a:br>
              <a:rPr lang="en-US" sz="2800" dirty="0"/>
            </a:br>
            <a:endParaRPr lang="en-US" sz="2800" dirty="0"/>
          </a:p>
          <a:p>
            <a:r>
              <a:rPr lang="en-US" sz="2400" dirty="0"/>
              <a:t>The famous Pub Street started off as a small, 3-restaurant establishment on a humble stretch of dirt road in the heart of the city. The </a:t>
            </a:r>
            <a:r>
              <a:rPr lang="en-US" sz="2400" i="1" dirty="0"/>
              <a:t>Angkor WHAT</a:t>
            </a:r>
            <a:r>
              <a:rPr lang="en-US" sz="2400" dirty="0"/>
              <a:t>? Bar was the first club to open its doors on the street in 1998, closely followed in August of 2000 by the already closed “</a:t>
            </a:r>
            <a:r>
              <a:rPr lang="en-US" sz="2400" i="1" dirty="0"/>
              <a:t>Singaporean Asian Rooftop</a:t>
            </a:r>
            <a:r>
              <a:rPr lang="en-US" sz="2400" dirty="0"/>
              <a:t>” restaurant, and the </a:t>
            </a:r>
            <a:r>
              <a:rPr lang="en-US" sz="2400" i="1" dirty="0"/>
              <a:t>Red Piano Restaurant</a:t>
            </a:r>
            <a:r>
              <a:rPr lang="en-US" sz="2400" dirty="0"/>
              <a:t>. </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Asia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FFFF00"/>
                </a:solidFill>
                <a:latin typeface="+mn-lt"/>
              </a:rPr>
              <a:t>Where am I?</a:t>
            </a:r>
            <a:endParaRPr lang="en-AU" sz="3200" b="1" dirty="0">
              <a:solidFill>
                <a:srgbClr val="FFFF00"/>
              </a:solidFill>
              <a:latin typeface="+mn-lt"/>
            </a:endParaRPr>
          </a:p>
        </p:txBody>
      </p:sp>
      <p:cxnSp>
        <p:nvCxnSpPr>
          <p:cNvPr id="2" name="Straight Arrow Connector 1">
            <a:extLst>
              <a:ext uri="{FF2B5EF4-FFF2-40B4-BE49-F238E27FC236}">
                <a16:creationId xmlns:a16="http://schemas.microsoft.com/office/drawing/2014/main" id="{93FC3DC3-AF84-CC57-6FAD-4BB501DFE878}"/>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93179"/>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0" fill="hold"/>
                                        <p:tgtEl>
                                          <p:spTgt spid="2"/>
                                        </p:tgtEl>
                                        <p:attrNameLst>
                                          <p:attrName>ppt_x</p:attrName>
                                        </p:attrNameLst>
                                      </p:cBhvr>
                                      <p:tavLst>
                                        <p:tav tm="0">
                                          <p:val>
                                            <p:strVal val="0-#ppt_w/2"/>
                                          </p:val>
                                        </p:tav>
                                        <p:tav tm="100000">
                                          <p:val>
                                            <p:strVal val="#ppt_x"/>
                                          </p:val>
                                        </p:tav>
                                      </p:tavLst>
                                    </p:anim>
                                    <p:anim calcmode="lin" valueType="num">
                                      <p:cBhvr additive="base">
                                        <p:cTn id="8" dur="10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5D5256-806F-9566-E866-BED0C8D6DC0D}"/>
              </a:ext>
            </a:extLst>
          </p:cNvPr>
          <p:cNvSpPr txBox="1"/>
          <p:nvPr/>
        </p:nvSpPr>
        <p:spPr>
          <a:xfrm>
            <a:off x="7026876" y="661271"/>
            <a:ext cx="4381878" cy="1815882"/>
          </a:xfrm>
          <a:prstGeom prst="rect">
            <a:avLst/>
          </a:prstGeom>
          <a:noFill/>
        </p:spPr>
        <p:txBody>
          <a:bodyPr wrap="square" rtlCol="0">
            <a:spAutoFit/>
          </a:bodyPr>
          <a:lstStyle/>
          <a:p>
            <a:pPr fontAlgn="t"/>
            <a:r>
              <a:rPr lang="pt-BR" sz="2800" b="1" i="0" dirty="0">
                <a:effectLst/>
              </a:rPr>
              <a:t>1) Cairns, QLD</a:t>
            </a:r>
            <a:br>
              <a:rPr lang="pt-BR" sz="2800" b="1" dirty="0"/>
            </a:br>
            <a:r>
              <a:rPr lang="pt-BR" sz="2800" b="1" i="0" dirty="0">
                <a:effectLst/>
              </a:rPr>
              <a:t>2) Perth, WA</a:t>
            </a:r>
            <a:br>
              <a:rPr lang="pt-BR" sz="2800" b="1" dirty="0"/>
            </a:br>
            <a:r>
              <a:rPr lang="pt-BR" sz="2800" b="1" i="0" dirty="0">
                <a:effectLst/>
              </a:rPr>
              <a:t>3) Brisbane,  QLD</a:t>
            </a:r>
            <a:br>
              <a:rPr lang="pt-BR" sz="2800" b="1" dirty="0"/>
            </a:br>
            <a:r>
              <a:rPr lang="pt-BR" sz="2800" b="1" i="0" dirty="0">
                <a:effectLst/>
              </a:rPr>
              <a:t>4) Sydney,  NSW</a:t>
            </a:r>
          </a:p>
        </p:txBody>
      </p:sp>
      <p:sp>
        <p:nvSpPr>
          <p:cNvPr id="7" name="TextBox 6">
            <a:extLst>
              <a:ext uri="{FF2B5EF4-FFF2-40B4-BE49-F238E27FC236}">
                <a16:creationId xmlns:a16="http://schemas.microsoft.com/office/drawing/2014/main" id="{4E8CB2B2-0EDB-7593-B5E6-466222C55AC6}"/>
              </a:ext>
            </a:extLst>
          </p:cNvPr>
          <p:cNvSpPr txBox="1"/>
          <p:nvPr/>
        </p:nvSpPr>
        <p:spPr>
          <a:xfrm>
            <a:off x="6895070" y="2718854"/>
            <a:ext cx="5199112" cy="3477875"/>
          </a:xfrm>
          <a:prstGeom prst="rect">
            <a:avLst/>
          </a:prstGeom>
          <a:noFill/>
        </p:spPr>
        <p:txBody>
          <a:bodyPr wrap="square" rtlCol="0">
            <a:spAutoFit/>
          </a:bodyPr>
          <a:lstStyle/>
          <a:p>
            <a:r>
              <a:rPr lang="en-US" sz="2800" b="1" dirty="0"/>
              <a:t>4)  Sydney, NSW</a:t>
            </a:r>
            <a:br>
              <a:rPr lang="en-US" sz="2800" dirty="0"/>
            </a:br>
            <a:r>
              <a:rPr lang="en-US" sz="2400" dirty="0"/>
              <a:t>1938 Rose Bay became home to Sydney’s first international airport, servicing the mighty flying boats – large, luxurious, four-engine aircraft that alighted on water.</a:t>
            </a:r>
          </a:p>
          <a:p>
            <a:endParaRPr lang="en-US" sz="2400" dirty="0"/>
          </a:p>
          <a:p>
            <a:r>
              <a:rPr lang="en-US" sz="2400" dirty="0"/>
              <a:t>Sydney operated the last major flying boat base in the world until 1974.</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Australia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pic>
        <p:nvPicPr>
          <p:cNvPr id="5" name="Picture 4" descr="A seaplane flying over water&#10;&#10;Description automatically generated">
            <a:extLst>
              <a:ext uri="{FF2B5EF4-FFF2-40B4-BE49-F238E27FC236}">
                <a16:creationId xmlns:a16="http://schemas.microsoft.com/office/drawing/2014/main" id="{2224CE8B-BC82-81F2-4969-76C369977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 y="1116372"/>
            <a:ext cx="6620848" cy="4229986"/>
          </a:xfrm>
          <a:prstGeom prst="rect">
            <a:avLst/>
          </a:prstGeom>
        </p:spPr>
      </p:pic>
      <p:cxnSp>
        <p:nvCxnSpPr>
          <p:cNvPr id="2" name="Straight Arrow Connector 1">
            <a:extLst>
              <a:ext uri="{FF2B5EF4-FFF2-40B4-BE49-F238E27FC236}">
                <a16:creationId xmlns:a16="http://schemas.microsoft.com/office/drawing/2014/main" id="{34C11AED-FF3F-6835-1CA3-FA28D2BBA33E}"/>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482007"/>
      </p:ext>
    </p:extLst>
  </p:cSld>
  <p:clrMapOvr>
    <a:masterClrMapping/>
  </p:clrMapOvr>
  <mc:AlternateContent xmlns:mc="http://schemas.openxmlformats.org/markup-compatibility/2006" xmlns:p14="http://schemas.microsoft.com/office/powerpoint/2010/main">
    <mc:Choice Requires="p14">
      <p:transition spd="slow" p14:dur="1400" advClick="0" advTm="20000">
        <p14:rippl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0" fill="hold"/>
                                        <p:tgtEl>
                                          <p:spTgt spid="2"/>
                                        </p:tgtEl>
                                        <p:attrNameLst>
                                          <p:attrName>ppt_x</p:attrName>
                                        </p:attrNameLst>
                                      </p:cBhvr>
                                      <p:tavLst>
                                        <p:tav tm="0">
                                          <p:val>
                                            <p:strVal val="0-#ppt_w/2"/>
                                          </p:val>
                                        </p:tav>
                                        <p:tav tm="100000">
                                          <p:val>
                                            <p:strVal val="#ppt_x"/>
                                          </p:val>
                                        </p:tav>
                                      </p:tavLst>
                                    </p:anim>
                                    <p:anim calcmode="lin" valueType="num">
                                      <p:cBhvr additive="base">
                                        <p:cTn id="8" dur="10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tile tx="0" ty="0" sx="100000" sy="100000" flip="none" algn="tl"/>
        </a:blipFill>
        <a:effectLst/>
      </p:bgPr>
    </p:bg>
    <p:spTree>
      <p:nvGrpSpPr>
        <p:cNvPr id="1" name="">
          <a:extLst>
            <a:ext uri="{FF2B5EF4-FFF2-40B4-BE49-F238E27FC236}">
              <a16:creationId xmlns:a16="http://schemas.microsoft.com/office/drawing/2014/main" id="{F1240907-22A3-10A4-B447-2B9F080B0C9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54AA1C2-79AD-7396-D74C-02D189297D58}"/>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5" name="Thought Bubble: Cloud 4">
            <a:extLst>
              <a:ext uri="{FF2B5EF4-FFF2-40B4-BE49-F238E27FC236}">
                <a16:creationId xmlns:a16="http://schemas.microsoft.com/office/drawing/2014/main" id="{CFC6B7A8-D4AD-AE84-4BF4-8D2FCC183D78}"/>
              </a:ext>
            </a:extLst>
          </p:cNvPr>
          <p:cNvSpPr/>
          <p:nvPr/>
        </p:nvSpPr>
        <p:spPr>
          <a:xfrm>
            <a:off x="2361910" y="108418"/>
            <a:ext cx="3365771" cy="1031132"/>
          </a:xfrm>
          <a:prstGeom prst="cloudCallout">
            <a:avLst>
              <a:gd name="adj1" fmla="val -69670"/>
              <a:gd name="adj2" fmla="val 12500"/>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rPr>
              <a:t>Did you know</a:t>
            </a:r>
            <a:endParaRPr lang="en-AU" sz="2800" dirty="0">
              <a:solidFill>
                <a:schemeClr val="accent2">
                  <a:lumMod val="50000"/>
                </a:schemeClr>
              </a:solidFill>
            </a:endParaRPr>
          </a:p>
        </p:txBody>
      </p:sp>
      <p:pic>
        <p:nvPicPr>
          <p:cNvPr id="2" name="Picture 2" descr="Mouth Talking Sticker by Startup-Woche Düsseldorf for iOS &amp; Android | GIPHY">
            <a:extLst>
              <a:ext uri="{FF2B5EF4-FFF2-40B4-BE49-F238E27FC236}">
                <a16:creationId xmlns:a16="http://schemas.microsoft.com/office/drawing/2014/main" id="{F7EAC30F-D88A-C32A-C15D-D73FF0C2B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 y="0"/>
            <a:ext cx="2106827" cy="2106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4C85B8F-B07D-9CCD-D45C-2FC350C0E331}"/>
              </a:ext>
            </a:extLst>
          </p:cNvPr>
          <p:cNvSpPr txBox="1"/>
          <p:nvPr/>
        </p:nvSpPr>
        <p:spPr>
          <a:xfrm>
            <a:off x="2241373" y="2100474"/>
            <a:ext cx="7841603" cy="1077218"/>
          </a:xfrm>
          <a:prstGeom prst="rect">
            <a:avLst/>
          </a:prstGeom>
          <a:noFill/>
        </p:spPr>
        <p:txBody>
          <a:bodyPr wrap="square" rtlCol="0">
            <a:spAutoFit/>
          </a:bodyPr>
          <a:lstStyle/>
          <a:p>
            <a:pPr algn="l" fontAlgn="base"/>
            <a:r>
              <a:rPr lang="en-US" sz="3200" b="1" i="0" dirty="0">
                <a:solidFill>
                  <a:srgbClr val="444444"/>
                </a:solidFill>
                <a:effectLst/>
              </a:rPr>
              <a:t>More Chocolate Is Bought at Brussels Airport Than Any Other Place in the World</a:t>
            </a:r>
          </a:p>
        </p:txBody>
      </p:sp>
      <p:sp>
        <p:nvSpPr>
          <p:cNvPr id="10" name="TextBox 9">
            <a:extLst>
              <a:ext uri="{FF2B5EF4-FFF2-40B4-BE49-F238E27FC236}">
                <a16:creationId xmlns:a16="http://schemas.microsoft.com/office/drawing/2014/main" id="{DF60258B-59C8-7A3A-EF7D-4079C8887F98}"/>
              </a:ext>
            </a:extLst>
          </p:cNvPr>
          <p:cNvSpPr txBox="1"/>
          <p:nvPr/>
        </p:nvSpPr>
        <p:spPr>
          <a:xfrm>
            <a:off x="836577" y="4149757"/>
            <a:ext cx="7936720" cy="1292662"/>
          </a:xfrm>
          <a:prstGeom prst="rect">
            <a:avLst/>
          </a:prstGeom>
          <a:noFill/>
        </p:spPr>
        <p:txBody>
          <a:bodyPr wrap="square" rtlCol="0">
            <a:spAutoFit/>
          </a:bodyPr>
          <a:lstStyle/>
          <a:p>
            <a:pPr fontAlgn="base"/>
            <a:r>
              <a:rPr lang="en-US" sz="2600" dirty="0"/>
              <a:t>There are 24.8 million flights through Brussels, and 67,900 passengers per day. Even if only 10 percent purchased chocolate, that's a lot of sweetness being sold!</a:t>
            </a:r>
          </a:p>
        </p:txBody>
      </p:sp>
      <p:pic>
        <p:nvPicPr>
          <p:cNvPr id="3076" name="Picture 4" descr="Chocolate Sweets Bitten · Free vector graphic on Pixabay">
            <a:extLst>
              <a:ext uri="{FF2B5EF4-FFF2-40B4-BE49-F238E27FC236}">
                <a16:creationId xmlns:a16="http://schemas.microsoft.com/office/drawing/2014/main" id="{063BB77A-BE44-5D63-9DEB-A59FB7216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5474" y="3996295"/>
            <a:ext cx="2949086" cy="19349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C1C3F887-F4BF-FAF3-1338-8B06F171F7F3}"/>
              </a:ext>
            </a:extLst>
          </p:cNvPr>
          <p:cNvCxnSpPr>
            <a:cxnSpLocks/>
          </p:cNvCxnSpPr>
          <p:nvPr/>
        </p:nvCxnSpPr>
        <p:spPr>
          <a:xfrm>
            <a:off x="0" y="6781937"/>
            <a:ext cx="12094182" cy="0"/>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216169"/>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250" fill="hold"/>
                                        <p:tgtEl>
                                          <p:spTgt spid="3"/>
                                        </p:tgtEl>
                                        <p:attrNameLst>
                                          <p:attrName>ppt_x</p:attrName>
                                        </p:attrNameLst>
                                      </p:cBhvr>
                                      <p:tavLst>
                                        <p:tav tm="0">
                                          <p:val>
                                            <p:strVal val="0-#ppt_w/2"/>
                                          </p:val>
                                        </p:tav>
                                        <p:tav tm="100000">
                                          <p:val>
                                            <p:strVal val="#ppt_x"/>
                                          </p:val>
                                        </p:tav>
                                      </p:tavLst>
                                    </p:anim>
                                    <p:anim calcmode="lin" valueType="num">
                                      <p:cBhvr additive="base">
                                        <p:cTn id="8" dur="7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25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descr="A building with a glass structure&#10;&#10;Description automatically generated with medium confidence">
            <a:extLst>
              <a:ext uri="{FF2B5EF4-FFF2-40B4-BE49-F238E27FC236}">
                <a16:creationId xmlns:a16="http://schemas.microsoft.com/office/drawing/2014/main" id="{4B472099-C374-A757-07F2-08E1D8DCA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95" y="0"/>
            <a:ext cx="4572000" cy="6858000"/>
          </a:xfrm>
          <a:prstGeom prst="rect">
            <a:avLst/>
          </a:prstGeom>
        </p:spPr>
      </p:pic>
      <p:sp>
        <p:nvSpPr>
          <p:cNvPr id="6" name="TextBox 5">
            <a:extLst>
              <a:ext uri="{FF2B5EF4-FFF2-40B4-BE49-F238E27FC236}">
                <a16:creationId xmlns:a16="http://schemas.microsoft.com/office/drawing/2014/main" id="{815D5256-806F-9566-E866-BED0C8D6DC0D}"/>
              </a:ext>
            </a:extLst>
          </p:cNvPr>
          <p:cNvSpPr txBox="1"/>
          <p:nvPr/>
        </p:nvSpPr>
        <p:spPr>
          <a:xfrm>
            <a:off x="6744550" y="830045"/>
            <a:ext cx="4672442" cy="2246769"/>
          </a:xfrm>
          <a:prstGeom prst="rect">
            <a:avLst/>
          </a:prstGeom>
          <a:noFill/>
        </p:spPr>
        <p:txBody>
          <a:bodyPr wrap="square" rtlCol="0">
            <a:spAutoFit/>
          </a:bodyPr>
          <a:lstStyle/>
          <a:p>
            <a:pPr marL="514350" indent="-514350" fontAlgn="t">
              <a:buAutoNum type="arabicParenR"/>
            </a:pPr>
            <a:r>
              <a:rPr lang="pt-BR" sz="2800" b="1" i="0" dirty="0">
                <a:effectLst/>
              </a:rPr>
              <a:t>NSW</a:t>
            </a:r>
          </a:p>
          <a:p>
            <a:pPr marL="514350" indent="-514350" fontAlgn="t">
              <a:buAutoNum type="arabicParenR"/>
            </a:pPr>
            <a:r>
              <a:rPr lang="pt-BR" sz="2800" b="1" dirty="0"/>
              <a:t>WA</a:t>
            </a:r>
          </a:p>
          <a:p>
            <a:pPr marL="514350" indent="-514350" fontAlgn="t">
              <a:buAutoNum type="arabicParenR"/>
            </a:pPr>
            <a:r>
              <a:rPr lang="pt-BR" sz="2800" b="1" i="0" dirty="0">
                <a:effectLst/>
              </a:rPr>
              <a:t>Tas</a:t>
            </a:r>
          </a:p>
          <a:p>
            <a:pPr marL="514350" indent="-514350" fontAlgn="t">
              <a:buAutoNum type="arabicParenR"/>
            </a:pPr>
            <a:r>
              <a:rPr lang="pt-BR" sz="2800" b="1" dirty="0"/>
              <a:t>SA</a:t>
            </a:r>
          </a:p>
          <a:p>
            <a:pPr fontAlgn="t"/>
            <a:endParaRPr lang="pt-BR" sz="2800" b="1" i="0" dirty="0">
              <a:effectLst/>
            </a:endParaRPr>
          </a:p>
        </p:txBody>
      </p:sp>
      <p:sp>
        <p:nvSpPr>
          <p:cNvPr id="7" name="TextBox 6">
            <a:extLst>
              <a:ext uri="{FF2B5EF4-FFF2-40B4-BE49-F238E27FC236}">
                <a16:creationId xmlns:a16="http://schemas.microsoft.com/office/drawing/2014/main" id="{4E8CB2B2-0EDB-7593-B5E6-466222C55AC6}"/>
              </a:ext>
            </a:extLst>
          </p:cNvPr>
          <p:cNvSpPr txBox="1"/>
          <p:nvPr/>
        </p:nvSpPr>
        <p:spPr>
          <a:xfrm>
            <a:off x="5766487" y="2738770"/>
            <a:ext cx="6055846" cy="3724096"/>
          </a:xfrm>
          <a:prstGeom prst="rect">
            <a:avLst/>
          </a:prstGeom>
          <a:noFill/>
        </p:spPr>
        <p:txBody>
          <a:bodyPr wrap="square" rtlCol="0">
            <a:spAutoFit/>
          </a:bodyPr>
          <a:lstStyle/>
          <a:p>
            <a:r>
              <a:rPr lang="en-US" sz="2800" b="1" dirty="0"/>
              <a:t>4)  SA   </a:t>
            </a:r>
            <a:r>
              <a:rPr lang="en-US" sz="2800" dirty="0" err="1"/>
              <a:t>d'Arenberg</a:t>
            </a:r>
            <a:r>
              <a:rPr lang="en-US" sz="2800" dirty="0"/>
              <a:t> winery, McLaren Vale</a:t>
            </a:r>
            <a:r>
              <a:rPr lang="en-US" sz="2800" b="1" dirty="0"/>
              <a:t> </a:t>
            </a:r>
            <a:br>
              <a:rPr lang="en-US" sz="2800" dirty="0"/>
            </a:br>
            <a:endParaRPr lang="en-US" sz="2800" dirty="0"/>
          </a:p>
          <a:p>
            <a:r>
              <a:rPr lang="en-US" sz="2000" dirty="0"/>
              <a:t>     The idea to build the </a:t>
            </a:r>
            <a:r>
              <a:rPr lang="en-US" sz="2000" dirty="0" err="1"/>
              <a:t>d'Arenberg</a:t>
            </a:r>
            <a:r>
              <a:rPr lang="en-US" sz="2000" dirty="0"/>
              <a:t> Cube came to Chester Osborn, </a:t>
            </a:r>
            <a:r>
              <a:rPr lang="en-AU" sz="2000" dirty="0"/>
              <a:t>Chief Winemaker, </a:t>
            </a:r>
            <a:r>
              <a:rPr lang="en-US" sz="2000" dirty="0"/>
              <a:t> in 2003. </a:t>
            </a:r>
          </a:p>
          <a:p>
            <a:r>
              <a:rPr lang="en-US" sz="2000" dirty="0"/>
              <a:t>     Inspired by the complexities and puzzles of winemaking, Chester created the idea of a cube-shaped building. </a:t>
            </a:r>
            <a:br>
              <a:rPr lang="en-US" sz="2000" dirty="0"/>
            </a:br>
            <a:r>
              <a:rPr lang="en-US" sz="2000" dirty="0"/>
              <a:t>    Each of the five levels have been carefully designed to entice and excite the senses, including features such as a wine sensory room, a virtual fermenter, a 360degree video room, and many other tactile experiences</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Australia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cxnSp>
        <p:nvCxnSpPr>
          <p:cNvPr id="2" name="Straight Arrow Connector 1">
            <a:extLst>
              <a:ext uri="{FF2B5EF4-FFF2-40B4-BE49-F238E27FC236}">
                <a16:creationId xmlns:a16="http://schemas.microsoft.com/office/drawing/2014/main" id="{5E4E0B96-EDB2-D170-2905-FE220D9A8481}"/>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710988"/>
      </p:ext>
    </p:extLst>
  </p:cSld>
  <p:clrMapOvr>
    <a:masterClrMapping/>
  </p:clrMapOvr>
  <mc:AlternateContent xmlns:mc="http://schemas.openxmlformats.org/markup-compatibility/2006" xmlns:p14="http://schemas.microsoft.com/office/powerpoint/2010/main">
    <mc:Choice Requires="p14">
      <p:transition spd="slow" p14:dur="2000" advClick="0" advTm="18000">
        <p14:ferris dir="l"/>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0" fill="hold"/>
                                        <p:tgtEl>
                                          <p:spTgt spid="2"/>
                                        </p:tgtEl>
                                        <p:attrNameLst>
                                          <p:attrName>ppt_x</p:attrName>
                                        </p:attrNameLst>
                                      </p:cBhvr>
                                      <p:tavLst>
                                        <p:tav tm="0">
                                          <p:val>
                                            <p:strVal val="0-#ppt_w/2"/>
                                          </p:val>
                                        </p:tav>
                                        <p:tav tm="100000">
                                          <p:val>
                                            <p:strVal val="#ppt_x"/>
                                          </p:val>
                                        </p:tav>
                                      </p:tavLst>
                                    </p:anim>
                                    <p:anim calcmode="lin" valueType="num">
                                      <p:cBhvr additive="base">
                                        <p:cTn id="8" dur="10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5D5256-806F-9566-E866-BED0C8D6DC0D}"/>
              </a:ext>
            </a:extLst>
          </p:cNvPr>
          <p:cNvSpPr txBox="1"/>
          <p:nvPr/>
        </p:nvSpPr>
        <p:spPr>
          <a:xfrm>
            <a:off x="7306962" y="819831"/>
            <a:ext cx="4110030" cy="1815882"/>
          </a:xfrm>
          <a:prstGeom prst="rect">
            <a:avLst/>
          </a:prstGeom>
          <a:noFill/>
        </p:spPr>
        <p:txBody>
          <a:bodyPr wrap="square" rtlCol="0">
            <a:spAutoFit/>
          </a:bodyPr>
          <a:lstStyle/>
          <a:p>
            <a:pPr marL="514350" indent="-514350" fontAlgn="t">
              <a:buAutoNum type="arabicParenR"/>
            </a:pPr>
            <a:r>
              <a:rPr lang="pt-BR" sz="2800" b="1" i="0" dirty="0">
                <a:effectLst/>
              </a:rPr>
              <a:t>Sydney, NSW</a:t>
            </a:r>
          </a:p>
          <a:p>
            <a:pPr marL="514350" indent="-514350" fontAlgn="t">
              <a:buAutoNum type="arabicParenR"/>
            </a:pPr>
            <a:r>
              <a:rPr lang="pt-BR" sz="2800" b="1" dirty="0"/>
              <a:t>Melbourne, Vic</a:t>
            </a:r>
          </a:p>
          <a:p>
            <a:pPr marL="514350" indent="-514350" fontAlgn="t">
              <a:buAutoNum type="arabicParenR"/>
            </a:pPr>
            <a:r>
              <a:rPr lang="pt-BR" sz="2800" b="1" i="0" dirty="0">
                <a:effectLst/>
              </a:rPr>
              <a:t>Brisbane, QLD</a:t>
            </a:r>
          </a:p>
          <a:p>
            <a:pPr marL="514350" indent="-514350" fontAlgn="t">
              <a:buAutoNum type="arabicParenR"/>
            </a:pPr>
            <a:r>
              <a:rPr lang="pt-BR" sz="2800" b="1" dirty="0"/>
              <a:t>Perth, WA</a:t>
            </a:r>
            <a:endParaRPr lang="pt-BR" sz="2800" b="1" i="0" dirty="0">
              <a:effectLst/>
            </a:endParaRPr>
          </a:p>
        </p:txBody>
      </p:sp>
      <p:sp>
        <p:nvSpPr>
          <p:cNvPr id="7" name="TextBox 6">
            <a:extLst>
              <a:ext uri="{FF2B5EF4-FFF2-40B4-BE49-F238E27FC236}">
                <a16:creationId xmlns:a16="http://schemas.microsoft.com/office/drawing/2014/main" id="{4E8CB2B2-0EDB-7593-B5E6-466222C55AC6}"/>
              </a:ext>
            </a:extLst>
          </p:cNvPr>
          <p:cNvSpPr txBox="1"/>
          <p:nvPr/>
        </p:nvSpPr>
        <p:spPr>
          <a:xfrm>
            <a:off x="7004893" y="3041570"/>
            <a:ext cx="5098894" cy="3354765"/>
          </a:xfrm>
          <a:prstGeom prst="rect">
            <a:avLst/>
          </a:prstGeom>
          <a:noFill/>
        </p:spPr>
        <p:txBody>
          <a:bodyPr wrap="square" rtlCol="0">
            <a:spAutoFit/>
          </a:bodyPr>
          <a:lstStyle/>
          <a:p>
            <a:pPr>
              <a:spcBef>
                <a:spcPts val="600"/>
              </a:spcBef>
              <a:spcAft>
                <a:spcPts val="600"/>
              </a:spcAft>
            </a:pPr>
            <a:r>
              <a:rPr lang="en-US" sz="2800" b="1" dirty="0"/>
              <a:t>   1)  Sydney, NSW</a:t>
            </a:r>
            <a:br>
              <a:rPr lang="en-US" sz="2800" dirty="0"/>
            </a:br>
            <a:r>
              <a:rPr lang="en-US" sz="2400" dirty="0"/>
              <a:t>The Archibald Fountain in Hyde Park.</a:t>
            </a:r>
          </a:p>
          <a:p>
            <a:pPr>
              <a:spcBef>
                <a:spcPts val="600"/>
              </a:spcBef>
              <a:spcAft>
                <a:spcPts val="600"/>
              </a:spcAft>
            </a:pPr>
            <a:r>
              <a:rPr lang="en-US" sz="2400" dirty="0"/>
              <a:t>In 1919, a bequest in the will of J. F. Archibald, founding editor of the </a:t>
            </a:r>
            <a:r>
              <a:rPr lang="en-US" sz="2400" i="1" dirty="0"/>
              <a:t>Bulletin</a:t>
            </a:r>
            <a:r>
              <a:rPr lang="en-US" sz="2400" dirty="0"/>
              <a:t>, provided for the erection in Sydney of a symbolic, open-air memorial.</a:t>
            </a:r>
          </a:p>
          <a:p>
            <a:pPr>
              <a:spcBef>
                <a:spcPts val="600"/>
              </a:spcBef>
              <a:spcAft>
                <a:spcPts val="600"/>
              </a:spcAft>
            </a:pPr>
            <a:r>
              <a:rPr lang="en-US" sz="2000" dirty="0"/>
              <a:t> </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Australia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pic>
        <p:nvPicPr>
          <p:cNvPr id="5" name="Picture 4" descr="A statue of a person fighting a person&#10;&#10;Description automatically generated">
            <a:extLst>
              <a:ext uri="{FF2B5EF4-FFF2-40B4-BE49-F238E27FC236}">
                <a16:creationId xmlns:a16="http://schemas.microsoft.com/office/drawing/2014/main" id="{BFAAC680-BA1F-C972-1929-330E76C5E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3" y="1116371"/>
            <a:ext cx="6815095" cy="4846090"/>
          </a:xfrm>
          <a:prstGeom prst="rect">
            <a:avLst/>
          </a:prstGeom>
        </p:spPr>
      </p:pic>
      <p:cxnSp>
        <p:nvCxnSpPr>
          <p:cNvPr id="2" name="Straight Arrow Connector 1">
            <a:extLst>
              <a:ext uri="{FF2B5EF4-FFF2-40B4-BE49-F238E27FC236}">
                <a16:creationId xmlns:a16="http://schemas.microsoft.com/office/drawing/2014/main" id="{0A3BBD15-716E-BC88-009D-7FEEA2E27E8E}"/>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760415"/>
      </p:ext>
    </p:extLst>
  </p:cSld>
  <p:clrMapOvr>
    <a:masterClrMapping/>
  </p:clrMapOvr>
  <p:transition spd="slow" advClick="0" advTm="18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0" fill="hold"/>
                                        <p:tgtEl>
                                          <p:spTgt spid="2"/>
                                        </p:tgtEl>
                                        <p:attrNameLst>
                                          <p:attrName>ppt_x</p:attrName>
                                        </p:attrNameLst>
                                      </p:cBhvr>
                                      <p:tavLst>
                                        <p:tav tm="0">
                                          <p:val>
                                            <p:strVal val="0-#ppt_w/2"/>
                                          </p:val>
                                        </p:tav>
                                        <p:tav tm="100000">
                                          <p:val>
                                            <p:strVal val="#ppt_x"/>
                                          </p:val>
                                        </p:tav>
                                      </p:tavLst>
                                    </p:anim>
                                    <p:anim calcmode="lin" valueType="num">
                                      <p:cBhvr additive="base">
                                        <p:cTn id="8" dur="10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8CB2B2-0EDB-7593-B5E6-466222C55AC6}"/>
              </a:ext>
            </a:extLst>
          </p:cNvPr>
          <p:cNvSpPr txBox="1"/>
          <p:nvPr/>
        </p:nvSpPr>
        <p:spPr>
          <a:xfrm>
            <a:off x="7663964" y="2672239"/>
            <a:ext cx="4430217" cy="4062651"/>
          </a:xfrm>
          <a:prstGeom prst="rect">
            <a:avLst/>
          </a:prstGeom>
          <a:noFill/>
        </p:spPr>
        <p:txBody>
          <a:bodyPr wrap="square" rtlCol="0">
            <a:spAutoFit/>
          </a:bodyPr>
          <a:lstStyle/>
          <a:p>
            <a:pPr>
              <a:spcBef>
                <a:spcPts val="600"/>
              </a:spcBef>
              <a:spcAft>
                <a:spcPts val="600"/>
              </a:spcAft>
            </a:pPr>
            <a:r>
              <a:rPr lang="en-US" sz="2800" b="1" dirty="0"/>
              <a:t>Sydney</a:t>
            </a:r>
            <a:br>
              <a:rPr lang="en-US" sz="2800" dirty="0"/>
            </a:br>
            <a:r>
              <a:rPr lang="en-US" sz="2000" i="1" dirty="0"/>
              <a:t>Il </a:t>
            </a:r>
            <a:r>
              <a:rPr lang="en-US" sz="2000" i="1" dirty="0" err="1"/>
              <a:t>Porcellino</a:t>
            </a:r>
            <a:r>
              <a:rPr lang="en-US" sz="2000" dirty="0"/>
              <a:t>, meaning ‘the little pig’, is a larger than life-sized bronze wild boar, anatomically realistic and resting on its left haunch and front legs. </a:t>
            </a:r>
          </a:p>
          <a:p>
            <a:pPr>
              <a:spcBef>
                <a:spcPts val="600"/>
              </a:spcBef>
              <a:spcAft>
                <a:spcPts val="600"/>
              </a:spcAft>
            </a:pPr>
            <a:r>
              <a:rPr lang="en-US" sz="2000" dirty="0"/>
              <a:t>It is located outside the Sydney’s oldest hospital, Sydney Hospital, facing Macquarie Street. The sculpture is an exact replica of an original by Pietro Tacca which has stood in Florence, Italy, since circa 1633, and is given the local Florentine nickname </a:t>
            </a:r>
            <a:r>
              <a:rPr lang="en-US" sz="2000" i="1" dirty="0"/>
              <a:t>il </a:t>
            </a:r>
            <a:r>
              <a:rPr lang="en-US" sz="2000" i="1" dirty="0" err="1"/>
              <a:t>porcellino</a:t>
            </a:r>
            <a:r>
              <a:rPr lang="en-US" sz="2000" dirty="0"/>
              <a:t>.</a:t>
            </a:r>
          </a:p>
        </p:txBody>
      </p:sp>
      <p:sp>
        <p:nvSpPr>
          <p:cNvPr id="3" name="Title 1">
            <a:extLst>
              <a:ext uri="{FF2B5EF4-FFF2-40B4-BE49-F238E27FC236}">
                <a16:creationId xmlns:a16="http://schemas.microsoft.com/office/drawing/2014/main" id="{171CA286-FC12-936A-E764-EF27DCD0923D}"/>
              </a:ext>
            </a:extLst>
          </p:cNvPr>
          <p:cNvSpPr txBox="1">
            <a:spLocks/>
          </p:cNvSpPr>
          <p:nvPr/>
        </p:nvSpPr>
        <p:spPr>
          <a:xfrm>
            <a:off x="7835412" y="352208"/>
            <a:ext cx="2490718"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Australia</a:t>
            </a:r>
            <a:endParaRPr lang="en-AU" sz="3200" dirty="0"/>
          </a:p>
        </p:txBody>
      </p:sp>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1323401" y="160697"/>
            <a:ext cx="2680189" cy="47783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atin typeface="+mn-lt"/>
              </a:rPr>
              <a:t>Where am I?</a:t>
            </a:r>
            <a:endParaRPr lang="en-AU" sz="3200" b="1" dirty="0">
              <a:latin typeface="+mn-lt"/>
            </a:endParaRPr>
          </a:p>
        </p:txBody>
      </p:sp>
      <p:pic>
        <p:nvPicPr>
          <p:cNvPr id="9" name="Picture 8" descr="A statue of a boar&#10;&#10;Description automatically generated">
            <a:extLst>
              <a:ext uri="{FF2B5EF4-FFF2-40B4-BE49-F238E27FC236}">
                <a16:creationId xmlns:a16="http://schemas.microsoft.com/office/drawing/2014/main" id="{800174F6-66BB-1237-3A86-8D7DB9CE3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22511"/>
            <a:ext cx="7471718" cy="5553977"/>
          </a:xfrm>
          <a:prstGeom prst="rect">
            <a:avLst/>
          </a:prstGeom>
        </p:spPr>
      </p:pic>
      <p:sp>
        <p:nvSpPr>
          <p:cNvPr id="2" name="TextBox 1">
            <a:extLst>
              <a:ext uri="{FF2B5EF4-FFF2-40B4-BE49-F238E27FC236}">
                <a16:creationId xmlns:a16="http://schemas.microsoft.com/office/drawing/2014/main" id="{6ADE3D1C-71B5-B6AD-6E5D-7D16F64D1AAB}"/>
              </a:ext>
            </a:extLst>
          </p:cNvPr>
          <p:cNvSpPr txBox="1"/>
          <p:nvPr/>
        </p:nvSpPr>
        <p:spPr>
          <a:xfrm>
            <a:off x="8155785" y="856357"/>
            <a:ext cx="3101308" cy="1815882"/>
          </a:xfrm>
          <a:prstGeom prst="rect">
            <a:avLst/>
          </a:prstGeom>
          <a:noFill/>
        </p:spPr>
        <p:txBody>
          <a:bodyPr wrap="square" rtlCol="0">
            <a:spAutoFit/>
          </a:bodyPr>
          <a:lstStyle/>
          <a:p>
            <a:pPr marL="514350" indent="-514350" fontAlgn="t">
              <a:buAutoNum type="arabicParenR"/>
            </a:pPr>
            <a:r>
              <a:rPr lang="pt-BR" sz="2800" b="1" i="0" dirty="0">
                <a:effectLst/>
              </a:rPr>
              <a:t>Sydney, NSW</a:t>
            </a:r>
          </a:p>
          <a:p>
            <a:pPr marL="514350" indent="-514350" fontAlgn="t">
              <a:buAutoNum type="arabicParenR"/>
            </a:pPr>
            <a:r>
              <a:rPr lang="pt-BR" sz="2800" b="1" dirty="0"/>
              <a:t>Melbourne, Vic</a:t>
            </a:r>
          </a:p>
          <a:p>
            <a:pPr marL="514350" indent="-514350" fontAlgn="t">
              <a:buAutoNum type="arabicParenR"/>
            </a:pPr>
            <a:r>
              <a:rPr lang="pt-BR" sz="2800" b="1" i="0" dirty="0">
                <a:effectLst/>
              </a:rPr>
              <a:t>Brisbane, QLD</a:t>
            </a:r>
          </a:p>
          <a:p>
            <a:pPr marL="514350" indent="-514350" fontAlgn="t">
              <a:buAutoNum type="arabicParenR"/>
            </a:pPr>
            <a:r>
              <a:rPr lang="pt-BR" sz="2800" b="1" dirty="0"/>
              <a:t>Perth, WA</a:t>
            </a:r>
            <a:endParaRPr lang="pt-BR" sz="2800" b="1" i="0" dirty="0">
              <a:effectLst/>
            </a:endParaRPr>
          </a:p>
        </p:txBody>
      </p:sp>
      <p:cxnSp>
        <p:nvCxnSpPr>
          <p:cNvPr id="5" name="Straight Arrow Connector 4">
            <a:extLst>
              <a:ext uri="{FF2B5EF4-FFF2-40B4-BE49-F238E27FC236}">
                <a16:creationId xmlns:a16="http://schemas.microsoft.com/office/drawing/2014/main" id="{E44F7267-1A10-8975-3E89-C57E72E7DEE2}"/>
              </a:ext>
            </a:extLst>
          </p:cNvPr>
          <p:cNvCxnSpPr>
            <a:cxnSpLocks/>
          </p:cNvCxnSpPr>
          <p:nvPr/>
        </p:nvCxnSpPr>
        <p:spPr>
          <a:xfrm>
            <a:off x="0" y="6781937"/>
            <a:ext cx="12094182" cy="0"/>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485297"/>
      </p:ext>
    </p:extLst>
  </p:cSld>
  <p:clrMapOvr>
    <a:masterClrMapping/>
  </p:clrMapOvr>
  <mc:AlternateContent xmlns:mc="http://schemas.openxmlformats.org/markup-compatibility/2006" xmlns:p14="http://schemas.microsoft.com/office/powerpoint/2010/main">
    <mc:Choice Requires="p14">
      <p:transition spd="slow" p14:dur="3400" advClick="0" advTm="18000">
        <p14:reveal/>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2171</TotalTime>
  <Words>1944</Words>
  <Application>Microsoft Office PowerPoint</Application>
  <PresentationFormat>Widescreen</PresentationFormat>
  <Paragraphs>219</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Blackadder ITC</vt:lpstr>
      <vt:lpstr>Calibri</vt:lpstr>
      <vt:lpstr>Calibri Light</vt:lpstr>
      <vt:lpstr>Pangea Text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am I?</dc:title>
  <dc:creator>Alan Nathan</dc:creator>
  <cp:lastModifiedBy>Alan Nathan</cp:lastModifiedBy>
  <cp:revision>92</cp:revision>
  <dcterms:created xsi:type="dcterms:W3CDTF">2023-11-10T23:18:14Z</dcterms:created>
  <dcterms:modified xsi:type="dcterms:W3CDTF">2024-03-28T03:30:24Z</dcterms:modified>
</cp:coreProperties>
</file>